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</p:sldIdLst>
  <p:sldSz cx="9144000" cy="6858000" type="screen4x3"/>
  <p:notesSz cx="9144000" cy="6858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596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presProps" Target="presProp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2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103" y="256054"/>
            <a:ext cx="8305793" cy="121915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7840" y="1611833"/>
            <a:ext cx="3810000" cy="4148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677028" y="1532802"/>
            <a:ext cx="3876675" cy="406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78459" y="136347"/>
            <a:ext cx="7987080" cy="1854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0599" y="2362146"/>
            <a:ext cx="7626984" cy="16433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" Type="http://schemas.openxmlformats.org/officeDocument/2006/relationships/image" Target="../media/image44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19" Type="http://schemas.openxmlformats.org/officeDocument/2006/relationships/image" Target="../media/image61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70.png"/><Relationship Id="rId4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7" Type="http://schemas.openxmlformats.org/officeDocument/2006/relationships/image" Target="../media/image67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65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jpg"/><Relationship Id="rId4" Type="http://schemas.openxmlformats.org/officeDocument/2006/relationships/image" Target="../media/image8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6.png"/><Relationship Id="rId7" Type="http://schemas.openxmlformats.org/officeDocument/2006/relationships/image" Target="../media/image8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1.png"/><Relationship Id="rId7" Type="http://schemas.openxmlformats.org/officeDocument/2006/relationships/image" Target="../media/image9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9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2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3.png"/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12" Type="http://schemas.openxmlformats.org/officeDocument/2006/relationships/image" Target="../media/image112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11" Type="http://schemas.openxmlformats.org/officeDocument/2006/relationships/image" Target="../media/image111.png"/><Relationship Id="rId5" Type="http://schemas.openxmlformats.org/officeDocument/2006/relationships/image" Target="../media/image105.jpg"/><Relationship Id="rId15" Type="http://schemas.openxmlformats.org/officeDocument/2006/relationships/image" Target="../media/image115.png"/><Relationship Id="rId10" Type="http://schemas.openxmlformats.org/officeDocument/2006/relationships/image" Target="../media/image110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Relationship Id="rId14" Type="http://schemas.openxmlformats.org/officeDocument/2006/relationships/image" Target="../media/image11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6.png"/><Relationship Id="rId7" Type="http://schemas.openxmlformats.org/officeDocument/2006/relationships/image" Target="../media/image11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34.png"/><Relationship Id="rId9" Type="http://schemas.openxmlformats.org/officeDocument/2006/relationships/image" Target="../media/image1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jpg"/><Relationship Id="rId5" Type="http://schemas.openxmlformats.org/officeDocument/2006/relationships/image" Target="../media/image125.png"/><Relationship Id="rId4" Type="http://schemas.openxmlformats.org/officeDocument/2006/relationships/image" Target="../media/image12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127.png"/><Relationship Id="rId7" Type="http://schemas.openxmlformats.org/officeDocument/2006/relationships/image" Target="../media/image1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128.png"/><Relationship Id="rId4" Type="http://schemas.openxmlformats.org/officeDocument/2006/relationships/image" Target="../media/image123.png"/><Relationship Id="rId9" Type="http://schemas.openxmlformats.org/officeDocument/2006/relationships/image" Target="../media/image1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png"/><Relationship Id="rId4" Type="http://schemas.openxmlformats.org/officeDocument/2006/relationships/image" Target="../media/image12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jpg"/><Relationship Id="rId5" Type="http://schemas.openxmlformats.org/officeDocument/2006/relationships/image" Target="../media/image137.png"/><Relationship Id="rId4" Type="http://schemas.openxmlformats.org/officeDocument/2006/relationships/image" Target="../media/image12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2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jpg"/><Relationship Id="rId5" Type="http://schemas.openxmlformats.org/officeDocument/2006/relationships/image" Target="../media/image143.jpg"/><Relationship Id="rId4" Type="http://schemas.openxmlformats.org/officeDocument/2006/relationships/image" Target="../media/image12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4" Type="http://schemas.openxmlformats.org/officeDocument/2006/relationships/image" Target="../media/image12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image" Target="../media/image147.png"/><Relationship Id="rId7" Type="http://schemas.openxmlformats.org/officeDocument/2006/relationships/image" Target="../media/image1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23.png"/><Relationship Id="rId9" Type="http://schemas.openxmlformats.org/officeDocument/2006/relationships/image" Target="../media/image15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5.jpg"/><Relationship Id="rId4" Type="http://schemas.openxmlformats.org/officeDocument/2006/relationships/image" Target="../media/image12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jpg"/><Relationship Id="rId5" Type="http://schemas.openxmlformats.org/officeDocument/2006/relationships/image" Target="../media/image157.png"/><Relationship Id="rId4" Type="http://schemas.openxmlformats.org/officeDocument/2006/relationships/image" Target="../media/image12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png"/><Relationship Id="rId4" Type="http://schemas.openxmlformats.org/officeDocument/2006/relationships/image" Target="../media/image12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6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5.png"/><Relationship Id="rId5" Type="http://schemas.openxmlformats.org/officeDocument/2006/relationships/image" Target="../media/image164.png"/><Relationship Id="rId4" Type="http://schemas.openxmlformats.org/officeDocument/2006/relationships/image" Target="../media/image16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0.png"/><Relationship Id="rId5" Type="http://schemas.openxmlformats.org/officeDocument/2006/relationships/image" Target="../media/image164.png"/><Relationship Id="rId4" Type="http://schemas.openxmlformats.org/officeDocument/2006/relationships/image" Target="../media/image16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3" Type="http://schemas.openxmlformats.org/officeDocument/2006/relationships/image" Target="../media/image174.png"/><Relationship Id="rId7" Type="http://schemas.openxmlformats.org/officeDocument/2006/relationships/image" Target="../media/image178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7.png"/><Relationship Id="rId5" Type="http://schemas.openxmlformats.org/officeDocument/2006/relationships/image" Target="../media/image176.png"/><Relationship Id="rId4" Type="http://schemas.openxmlformats.org/officeDocument/2006/relationships/image" Target="../media/image17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3" Type="http://schemas.openxmlformats.org/officeDocument/2006/relationships/image" Target="../media/image180.png"/><Relationship Id="rId7" Type="http://schemas.openxmlformats.org/officeDocument/2006/relationships/image" Target="../media/image18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3.png"/><Relationship Id="rId5" Type="http://schemas.openxmlformats.org/officeDocument/2006/relationships/image" Target="../media/image182.png"/><Relationship Id="rId10" Type="http://schemas.openxmlformats.org/officeDocument/2006/relationships/image" Target="../media/image187.png"/><Relationship Id="rId4" Type="http://schemas.openxmlformats.org/officeDocument/2006/relationships/image" Target="../media/image181.png"/><Relationship Id="rId9" Type="http://schemas.openxmlformats.org/officeDocument/2006/relationships/image" Target="../media/image186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8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g"/><Relationship Id="rId2" Type="http://schemas.openxmlformats.org/officeDocument/2006/relationships/image" Target="../media/image194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jp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image" Target="../media/image19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9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13" Type="http://schemas.openxmlformats.org/officeDocument/2006/relationships/image" Target="../media/image211.png"/><Relationship Id="rId3" Type="http://schemas.openxmlformats.org/officeDocument/2006/relationships/image" Target="../media/image201.png"/><Relationship Id="rId7" Type="http://schemas.openxmlformats.org/officeDocument/2006/relationships/image" Target="../media/image205.png"/><Relationship Id="rId12" Type="http://schemas.openxmlformats.org/officeDocument/2006/relationships/image" Target="../media/image210.png"/><Relationship Id="rId2" Type="http://schemas.openxmlformats.org/officeDocument/2006/relationships/image" Target="../media/image200.png"/><Relationship Id="rId16" Type="http://schemas.openxmlformats.org/officeDocument/2006/relationships/image" Target="../media/image2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.png"/><Relationship Id="rId11" Type="http://schemas.openxmlformats.org/officeDocument/2006/relationships/image" Target="../media/image209.png"/><Relationship Id="rId5" Type="http://schemas.openxmlformats.org/officeDocument/2006/relationships/image" Target="../media/image203.png"/><Relationship Id="rId15" Type="http://schemas.openxmlformats.org/officeDocument/2006/relationships/image" Target="../media/image213.png"/><Relationship Id="rId10" Type="http://schemas.openxmlformats.org/officeDocument/2006/relationships/image" Target="../media/image208.png"/><Relationship Id="rId4" Type="http://schemas.openxmlformats.org/officeDocument/2006/relationships/image" Target="../media/image202.png"/><Relationship Id="rId9" Type="http://schemas.openxmlformats.org/officeDocument/2006/relationships/image" Target="../media/image207.png"/><Relationship Id="rId14" Type="http://schemas.openxmlformats.org/officeDocument/2006/relationships/image" Target="../media/image212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image" Target="../media/image209.png"/><Relationship Id="rId7" Type="http://schemas.openxmlformats.org/officeDocument/2006/relationships/image" Target="../media/image219.png"/><Relationship Id="rId12" Type="http://schemas.openxmlformats.org/officeDocument/2006/relationships/image" Target="../media/image224.pn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8.png"/><Relationship Id="rId11" Type="http://schemas.openxmlformats.org/officeDocument/2006/relationships/image" Target="../media/image223.png"/><Relationship Id="rId5" Type="http://schemas.openxmlformats.org/officeDocument/2006/relationships/image" Target="../media/image217.png"/><Relationship Id="rId10" Type="http://schemas.openxmlformats.org/officeDocument/2006/relationships/image" Target="../media/image222.png"/><Relationship Id="rId4" Type="http://schemas.openxmlformats.org/officeDocument/2006/relationships/image" Target="../media/image216.png"/><Relationship Id="rId9" Type="http://schemas.openxmlformats.org/officeDocument/2006/relationships/image" Target="../media/image22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7" Type="http://schemas.openxmlformats.org/officeDocument/2006/relationships/image" Target="../media/image219.pn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8.png"/><Relationship Id="rId5" Type="http://schemas.openxmlformats.org/officeDocument/2006/relationships/image" Target="../media/image227.png"/><Relationship Id="rId4" Type="http://schemas.openxmlformats.org/officeDocument/2006/relationships/image" Target="../media/image22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3.png"/><Relationship Id="rId5" Type="http://schemas.openxmlformats.org/officeDocument/2006/relationships/image" Target="../media/image232.png"/><Relationship Id="rId4" Type="http://schemas.openxmlformats.org/officeDocument/2006/relationships/image" Target="../media/image23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png"/><Relationship Id="rId7" Type="http://schemas.openxmlformats.org/officeDocument/2006/relationships/image" Target="../media/image239.png"/><Relationship Id="rId2" Type="http://schemas.openxmlformats.org/officeDocument/2006/relationships/image" Target="../media/image2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8.png"/><Relationship Id="rId5" Type="http://schemas.openxmlformats.org/officeDocument/2006/relationships/image" Target="../media/image237.png"/><Relationship Id="rId4" Type="http://schemas.openxmlformats.org/officeDocument/2006/relationships/image" Target="../media/image236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png"/><Relationship Id="rId3" Type="http://schemas.openxmlformats.org/officeDocument/2006/relationships/image" Target="../media/image241.png"/><Relationship Id="rId7" Type="http://schemas.openxmlformats.org/officeDocument/2006/relationships/image" Target="../media/image245.png"/><Relationship Id="rId2" Type="http://schemas.openxmlformats.org/officeDocument/2006/relationships/image" Target="../media/image2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4.png"/><Relationship Id="rId5" Type="http://schemas.openxmlformats.org/officeDocument/2006/relationships/image" Target="../media/image243.png"/><Relationship Id="rId4" Type="http://schemas.openxmlformats.org/officeDocument/2006/relationships/image" Target="../media/image242.png"/><Relationship Id="rId9" Type="http://schemas.openxmlformats.org/officeDocument/2006/relationships/image" Target="../media/image247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4.png"/><Relationship Id="rId3" Type="http://schemas.openxmlformats.org/officeDocument/2006/relationships/image" Target="../media/image249.png"/><Relationship Id="rId7" Type="http://schemas.openxmlformats.org/officeDocument/2006/relationships/image" Target="../media/image253.png"/><Relationship Id="rId2" Type="http://schemas.openxmlformats.org/officeDocument/2006/relationships/image" Target="../media/image24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2.png"/><Relationship Id="rId5" Type="http://schemas.openxmlformats.org/officeDocument/2006/relationships/image" Target="../media/image251.png"/><Relationship Id="rId10" Type="http://schemas.openxmlformats.org/officeDocument/2006/relationships/image" Target="../media/image256.jpg"/><Relationship Id="rId4" Type="http://schemas.openxmlformats.org/officeDocument/2006/relationships/image" Target="../media/image250.png"/><Relationship Id="rId9" Type="http://schemas.openxmlformats.org/officeDocument/2006/relationships/image" Target="../media/image255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png"/><Relationship Id="rId7" Type="http://schemas.openxmlformats.org/officeDocument/2006/relationships/image" Target="../media/image262.jpg"/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1.jpg"/><Relationship Id="rId5" Type="http://schemas.openxmlformats.org/officeDocument/2006/relationships/image" Target="../media/image260.png"/><Relationship Id="rId4" Type="http://schemas.openxmlformats.org/officeDocument/2006/relationships/image" Target="../media/image259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jpg"/><Relationship Id="rId3" Type="http://schemas.openxmlformats.org/officeDocument/2006/relationships/image" Target="../media/image264.png"/><Relationship Id="rId7" Type="http://schemas.openxmlformats.org/officeDocument/2006/relationships/image" Target="../media/image268.png"/><Relationship Id="rId2" Type="http://schemas.openxmlformats.org/officeDocument/2006/relationships/image" Target="../media/image26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7.png"/><Relationship Id="rId5" Type="http://schemas.openxmlformats.org/officeDocument/2006/relationships/image" Target="../media/image266.png"/><Relationship Id="rId4" Type="http://schemas.openxmlformats.org/officeDocument/2006/relationships/image" Target="../media/image265.png"/><Relationship Id="rId9" Type="http://schemas.openxmlformats.org/officeDocument/2006/relationships/image" Target="../media/image270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png"/><Relationship Id="rId2" Type="http://schemas.openxmlformats.org/officeDocument/2006/relationships/image" Target="../media/image27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4.png"/><Relationship Id="rId4" Type="http://schemas.openxmlformats.org/officeDocument/2006/relationships/image" Target="../media/image273.jp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1.png"/><Relationship Id="rId3" Type="http://schemas.openxmlformats.org/officeDocument/2006/relationships/image" Target="../media/image276.jpg"/><Relationship Id="rId7" Type="http://schemas.openxmlformats.org/officeDocument/2006/relationships/image" Target="../media/image280.png"/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9.png"/><Relationship Id="rId5" Type="http://schemas.openxmlformats.org/officeDocument/2006/relationships/image" Target="../media/image278.jpg"/><Relationship Id="rId4" Type="http://schemas.openxmlformats.org/officeDocument/2006/relationships/image" Target="../media/image277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png"/><Relationship Id="rId7" Type="http://schemas.openxmlformats.org/officeDocument/2006/relationships/image" Target="../media/image287.png"/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6.png"/><Relationship Id="rId5" Type="http://schemas.openxmlformats.org/officeDocument/2006/relationships/image" Target="../media/image285.png"/><Relationship Id="rId4" Type="http://schemas.openxmlformats.org/officeDocument/2006/relationships/image" Target="../media/image284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8.jpg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28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3.png"/><Relationship Id="rId5" Type="http://schemas.openxmlformats.org/officeDocument/2006/relationships/image" Target="../media/image292.png"/><Relationship Id="rId4" Type="http://schemas.openxmlformats.org/officeDocument/2006/relationships/image" Target="../media/image291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png"/><Relationship Id="rId2" Type="http://schemas.openxmlformats.org/officeDocument/2006/relationships/image" Target="../media/image29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7.png"/><Relationship Id="rId4" Type="http://schemas.openxmlformats.org/officeDocument/2006/relationships/image" Target="../media/image296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png"/><Relationship Id="rId7" Type="http://schemas.openxmlformats.org/officeDocument/2006/relationships/image" Target="../media/image303.png"/><Relationship Id="rId2" Type="http://schemas.openxmlformats.org/officeDocument/2006/relationships/image" Target="../media/image29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2.png"/><Relationship Id="rId5" Type="http://schemas.openxmlformats.org/officeDocument/2006/relationships/image" Target="../media/image301.png"/><Relationship Id="rId4" Type="http://schemas.openxmlformats.org/officeDocument/2006/relationships/image" Target="../media/image300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5.png"/><Relationship Id="rId7" Type="http://schemas.openxmlformats.org/officeDocument/2006/relationships/image" Target="../media/image309.png"/><Relationship Id="rId2" Type="http://schemas.openxmlformats.org/officeDocument/2006/relationships/image" Target="../media/image30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8.png"/><Relationship Id="rId5" Type="http://schemas.openxmlformats.org/officeDocument/2006/relationships/image" Target="../media/image307.png"/><Relationship Id="rId4" Type="http://schemas.openxmlformats.org/officeDocument/2006/relationships/image" Target="../media/image306.jp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2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3.png"/><Relationship Id="rId7" Type="http://schemas.openxmlformats.org/officeDocument/2006/relationships/image" Target="../media/image9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5.png"/><Relationship Id="rId5" Type="http://schemas.openxmlformats.org/officeDocument/2006/relationships/image" Target="../media/image92.png"/><Relationship Id="rId4" Type="http://schemas.openxmlformats.org/officeDocument/2006/relationships/image" Target="../media/image314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7.png"/><Relationship Id="rId7" Type="http://schemas.openxmlformats.org/officeDocument/2006/relationships/image" Target="../media/image321.png"/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5" Type="http://schemas.openxmlformats.org/officeDocument/2006/relationships/image" Target="../media/image319.png"/><Relationship Id="rId4" Type="http://schemas.openxmlformats.org/officeDocument/2006/relationships/image" Target="../media/image318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6.png"/><Relationship Id="rId3" Type="http://schemas.openxmlformats.org/officeDocument/2006/relationships/image" Target="../media/image323.png"/><Relationship Id="rId7" Type="http://schemas.openxmlformats.org/officeDocument/2006/relationships/image" Target="../media/image318.png"/><Relationship Id="rId2" Type="http://schemas.openxmlformats.org/officeDocument/2006/relationships/image" Target="../media/image3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5.png"/><Relationship Id="rId5" Type="http://schemas.openxmlformats.org/officeDocument/2006/relationships/image" Target="../media/image316.png"/><Relationship Id="rId4" Type="http://schemas.openxmlformats.org/officeDocument/2006/relationships/image" Target="../media/image324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7.png"/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9.png"/><Relationship Id="rId5" Type="http://schemas.openxmlformats.org/officeDocument/2006/relationships/image" Target="../media/image328.png"/><Relationship Id="rId4" Type="http://schemas.openxmlformats.org/officeDocument/2006/relationships/image" Target="../media/image318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2.png"/><Relationship Id="rId5" Type="http://schemas.openxmlformats.org/officeDocument/2006/relationships/image" Target="../media/image331.png"/><Relationship Id="rId4" Type="http://schemas.openxmlformats.org/officeDocument/2006/relationships/image" Target="../media/image318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3.png"/><Relationship Id="rId7" Type="http://schemas.openxmlformats.org/officeDocument/2006/relationships/image" Target="../media/image336.png"/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5.png"/><Relationship Id="rId5" Type="http://schemas.openxmlformats.org/officeDocument/2006/relationships/image" Target="../media/image334.png"/><Relationship Id="rId4" Type="http://schemas.openxmlformats.org/officeDocument/2006/relationships/image" Target="../media/image318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7.png"/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8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8.png"/><Relationship Id="rId7" Type="http://schemas.openxmlformats.org/officeDocument/2006/relationships/image" Target="../media/image341.png"/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0.png"/><Relationship Id="rId5" Type="http://schemas.openxmlformats.org/officeDocument/2006/relationships/image" Target="../media/image339.png"/><Relationship Id="rId4" Type="http://schemas.openxmlformats.org/officeDocument/2006/relationships/image" Target="../media/image318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7" Type="http://schemas.openxmlformats.org/officeDocument/2006/relationships/image" Target="../media/image3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4.png"/><Relationship Id="rId5" Type="http://schemas.openxmlformats.org/officeDocument/2006/relationships/image" Target="../media/image343.png"/><Relationship Id="rId4" Type="http://schemas.openxmlformats.org/officeDocument/2006/relationships/image" Target="../media/image314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6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7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348.png"/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0.png"/><Relationship Id="rId4" Type="http://schemas.openxmlformats.org/officeDocument/2006/relationships/image" Target="../media/image123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4.png"/><Relationship Id="rId2" Type="http://schemas.openxmlformats.org/officeDocument/2006/relationships/image" Target="../media/image35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6.png"/><Relationship Id="rId4" Type="http://schemas.openxmlformats.org/officeDocument/2006/relationships/image" Target="../media/image355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8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3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363.png"/><Relationship Id="rId2" Type="http://schemas.openxmlformats.org/officeDocument/2006/relationships/image" Target="../media/image35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2.png"/><Relationship Id="rId5" Type="http://schemas.openxmlformats.org/officeDocument/2006/relationships/image" Target="../media/image361.png"/><Relationship Id="rId4" Type="http://schemas.openxmlformats.org/officeDocument/2006/relationships/image" Target="../media/image360.png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7.png"/><Relationship Id="rId3" Type="http://schemas.openxmlformats.org/officeDocument/2006/relationships/image" Target="../media/image364.png"/><Relationship Id="rId7" Type="http://schemas.openxmlformats.org/officeDocument/2006/relationships/image" Target="../media/image36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5.png"/><Relationship Id="rId5" Type="http://schemas.openxmlformats.org/officeDocument/2006/relationships/image" Target="../media/image360.png"/><Relationship Id="rId4" Type="http://schemas.openxmlformats.org/officeDocument/2006/relationships/image" Target="../media/image123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371.png"/><Relationship Id="rId2" Type="http://schemas.openxmlformats.org/officeDocument/2006/relationships/image" Target="../media/image36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0.png"/><Relationship Id="rId5" Type="http://schemas.openxmlformats.org/officeDocument/2006/relationships/image" Target="../media/image369.png"/><Relationship Id="rId4" Type="http://schemas.openxmlformats.org/officeDocument/2006/relationships/image" Target="../media/image360.png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2.jpg"/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3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2.png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8.png"/><Relationship Id="rId13" Type="http://schemas.openxmlformats.org/officeDocument/2006/relationships/image" Target="../media/image383.png"/><Relationship Id="rId3" Type="http://schemas.openxmlformats.org/officeDocument/2006/relationships/image" Target="../media/image314.png"/><Relationship Id="rId7" Type="http://schemas.openxmlformats.org/officeDocument/2006/relationships/image" Target="../media/image377.png"/><Relationship Id="rId12" Type="http://schemas.openxmlformats.org/officeDocument/2006/relationships/image" Target="../media/image38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6.png"/><Relationship Id="rId11" Type="http://schemas.openxmlformats.org/officeDocument/2006/relationships/image" Target="../media/image381.png"/><Relationship Id="rId5" Type="http://schemas.openxmlformats.org/officeDocument/2006/relationships/image" Target="../media/image375.png"/><Relationship Id="rId10" Type="http://schemas.openxmlformats.org/officeDocument/2006/relationships/image" Target="../media/image380.png"/><Relationship Id="rId4" Type="http://schemas.openxmlformats.org/officeDocument/2006/relationships/image" Target="../media/image374.png"/><Relationship Id="rId9" Type="http://schemas.openxmlformats.org/officeDocument/2006/relationships/image" Target="../media/image379.png"/><Relationship Id="rId14" Type="http://schemas.openxmlformats.org/officeDocument/2006/relationships/image" Target="../media/image384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7.jpg"/><Relationship Id="rId5" Type="http://schemas.openxmlformats.org/officeDocument/2006/relationships/image" Target="../media/image386.jpg"/><Relationship Id="rId4" Type="http://schemas.openxmlformats.org/officeDocument/2006/relationships/image" Target="../media/image181.png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2.png"/><Relationship Id="rId3" Type="http://schemas.openxmlformats.org/officeDocument/2006/relationships/image" Target="../media/image388.png"/><Relationship Id="rId7" Type="http://schemas.openxmlformats.org/officeDocument/2006/relationships/image" Target="../media/image39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0.png"/><Relationship Id="rId5" Type="http://schemas.openxmlformats.org/officeDocument/2006/relationships/image" Target="../media/image389.jpg"/><Relationship Id="rId4" Type="http://schemas.openxmlformats.org/officeDocument/2006/relationships/image" Target="../media/image181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4.jpg"/><Relationship Id="rId5" Type="http://schemas.openxmlformats.org/officeDocument/2006/relationships/image" Target="../media/image393.jpg"/><Relationship Id="rId4" Type="http://schemas.openxmlformats.org/officeDocument/2006/relationships/image" Target="../media/image181.png"/></Relationships>
</file>

<file path=ppt/slides/_rels/slide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8.png"/><Relationship Id="rId3" Type="http://schemas.openxmlformats.org/officeDocument/2006/relationships/image" Target="../media/image395.png"/><Relationship Id="rId7" Type="http://schemas.openxmlformats.org/officeDocument/2006/relationships/image" Target="../media/image39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0.png"/><Relationship Id="rId5" Type="http://schemas.openxmlformats.org/officeDocument/2006/relationships/image" Target="../media/image396.jpg"/><Relationship Id="rId4" Type="http://schemas.openxmlformats.org/officeDocument/2006/relationships/image" Target="../media/image181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0.jpg"/><Relationship Id="rId5" Type="http://schemas.openxmlformats.org/officeDocument/2006/relationships/image" Target="../media/image399.jpg"/><Relationship Id="rId4" Type="http://schemas.openxmlformats.org/officeDocument/2006/relationships/image" Target="../media/image181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2.png"/><Relationship Id="rId2" Type="http://schemas.openxmlformats.org/officeDocument/2006/relationships/image" Target="../media/image40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4.jpg"/><Relationship Id="rId4" Type="http://schemas.openxmlformats.org/officeDocument/2006/relationships/image" Target="../media/image403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7.png"/><Relationship Id="rId5" Type="http://schemas.openxmlformats.org/officeDocument/2006/relationships/image" Target="../media/image406.jpg"/><Relationship Id="rId4" Type="http://schemas.openxmlformats.org/officeDocument/2006/relationships/image" Target="../media/image181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9.jpg"/><Relationship Id="rId4" Type="http://schemas.openxmlformats.org/officeDocument/2006/relationships/image" Target="../media/image181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1.jpg"/><Relationship Id="rId4" Type="http://schemas.openxmlformats.org/officeDocument/2006/relationships/image" Target="../media/image181.png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2.png"/><Relationship Id="rId1" Type="http://schemas.openxmlformats.org/officeDocument/2006/relationships/slideLayout" Target="../slideLayouts/slideLayout5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3.png"/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4.png"/><Relationship Id="rId7" Type="http://schemas.openxmlformats.org/officeDocument/2006/relationships/image" Target="../media/image4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5.png"/><Relationship Id="rId5" Type="http://schemas.openxmlformats.org/officeDocument/2006/relationships/image" Target="../media/image92.png"/><Relationship Id="rId4" Type="http://schemas.openxmlformats.org/officeDocument/2006/relationships/image" Target="../media/image168.png"/></Relationships>
</file>

<file path=ppt/slides/_rels/slide1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ng"/><Relationship Id="rId3" Type="http://schemas.openxmlformats.org/officeDocument/2006/relationships/image" Target="../media/image414.png"/><Relationship Id="rId7" Type="http://schemas.openxmlformats.org/officeDocument/2006/relationships/image" Target="../media/image4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8.png"/><Relationship Id="rId5" Type="http://schemas.openxmlformats.org/officeDocument/2006/relationships/image" Target="../media/image417.png"/><Relationship Id="rId10" Type="http://schemas.openxmlformats.org/officeDocument/2006/relationships/image" Target="../media/image422.png"/><Relationship Id="rId4" Type="http://schemas.openxmlformats.org/officeDocument/2006/relationships/image" Target="../media/image168.png"/><Relationship Id="rId9" Type="http://schemas.openxmlformats.org/officeDocument/2006/relationships/image" Target="../media/image421.jpg"/></Relationships>
</file>

<file path=ppt/slides/_rels/slide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4.png"/><Relationship Id="rId3" Type="http://schemas.openxmlformats.org/officeDocument/2006/relationships/image" Target="../media/image414.png"/><Relationship Id="rId7" Type="http://schemas.openxmlformats.org/officeDocument/2006/relationships/image" Target="../media/image4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3.png"/><Relationship Id="rId5" Type="http://schemas.openxmlformats.org/officeDocument/2006/relationships/image" Target="../media/image417.png"/><Relationship Id="rId10" Type="http://schemas.openxmlformats.org/officeDocument/2006/relationships/image" Target="../media/image425.jpg"/><Relationship Id="rId4" Type="http://schemas.openxmlformats.org/officeDocument/2006/relationships/image" Target="../media/image168.png"/><Relationship Id="rId9" Type="http://schemas.openxmlformats.org/officeDocument/2006/relationships/image" Target="../media/image422.png"/></Relationships>
</file>

<file path=ppt/slides/_rels/slide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9.png"/><Relationship Id="rId3" Type="http://schemas.openxmlformats.org/officeDocument/2006/relationships/image" Target="../media/image414.png"/><Relationship Id="rId7" Type="http://schemas.openxmlformats.org/officeDocument/2006/relationships/image" Target="../media/image4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7.png"/><Relationship Id="rId5" Type="http://schemas.openxmlformats.org/officeDocument/2006/relationships/image" Target="../media/image426.png"/><Relationship Id="rId10" Type="http://schemas.openxmlformats.org/officeDocument/2006/relationships/image" Target="../media/image430.jpg"/><Relationship Id="rId4" Type="http://schemas.openxmlformats.org/officeDocument/2006/relationships/image" Target="../media/image168.png"/><Relationship Id="rId9" Type="http://schemas.openxmlformats.org/officeDocument/2006/relationships/image" Target="../media/image422.png"/></Relationships>
</file>

<file path=ppt/slides/_rels/slide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4.png"/><Relationship Id="rId3" Type="http://schemas.openxmlformats.org/officeDocument/2006/relationships/image" Target="../media/image414.png"/><Relationship Id="rId7" Type="http://schemas.openxmlformats.org/officeDocument/2006/relationships/image" Target="../media/image4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2.png"/><Relationship Id="rId11" Type="http://schemas.openxmlformats.org/officeDocument/2006/relationships/image" Target="../media/image436.jpg"/><Relationship Id="rId5" Type="http://schemas.openxmlformats.org/officeDocument/2006/relationships/image" Target="../media/image431.png"/><Relationship Id="rId10" Type="http://schemas.openxmlformats.org/officeDocument/2006/relationships/image" Target="../media/image422.png"/><Relationship Id="rId4" Type="http://schemas.openxmlformats.org/officeDocument/2006/relationships/image" Target="../media/image168.png"/><Relationship Id="rId9" Type="http://schemas.openxmlformats.org/officeDocument/2006/relationships/image" Target="../media/image435.png"/></Relationships>
</file>

<file path=ppt/slides/_rels/slide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8.png"/><Relationship Id="rId3" Type="http://schemas.openxmlformats.org/officeDocument/2006/relationships/image" Target="../media/image414.png"/><Relationship Id="rId7" Type="http://schemas.openxmlformats.org/officeDocument/2006/relationships/image" Target="../media/image433.png"/><Relationship Id="rId12" Type="http://schemas.openxmlformats.org/officeDocument/2006/relationships/image" Target="../media/image44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7.png"/><Relationship Id="rId11" Type="http://schemas.openxmlformats.org/officeDocument/2006/relationships/image" Target="../media/image422.png"/><Relationship Id="rId5" Type="http://schemas.openxmlformats.org/officeDocument/2006/relationships/image" Target="../media/image431.png"/><Relationship Id="rId10" Type="http://schemas.openxmlformats.org/officeDocument/2006/relationships/image" Target="../media/image440.png"/><Relationship Id="rId4" Type="http://schemas.openxmlformats.org/officeDocument/2006/relationships/image" Target="../media/image168.png"/><Relationship Id="rId9" Type="http://schemas.openxmlformats.org/officeDocument/2006/relationships/image" Target="../media/image439.png"/></Relationships>
</file>

<file path=ppt/slides/_rels/slide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8.png"/><Relationship Id="rId3" Type="http://schemas.openxmlformats.org/officeDocument/2006/relationships/image" Target="../media/image414.png"/><Relationship Id="rId7" Type="http://schemas.openxmlformats.org/officeDocument/2006/relationships/image" Target="../media/image433.png"/><Relationship Id="rId12" Type="http://schemas.openxmlformats.org/officeDocument/2006/relationships/image" Target="../media/image44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7.png"/><Relationship Id="rId11" Type="http://schemas.openxmlformats.org/officeDocument/2006/relationships/image" Target="../media/image422.png"/><Relationship Id="rId5" Type="http://schemas.openxmlformats.org/officeDocument/2006/relationships/image" Target="../media/image431.png"/><Relationship Id="rId10" Type="http://schemas.openxmlformats.org/officeDocument/2006/relationships/image" Target="../media/image440.png"/><Relationship Id="rId4" Type="http://schemas.openxmlformats.org/officeDocument/2006/relationships/image" Target="../media/image168.png"/><Relationship Id="rId9" Type="http://schemas.openxmlformats.org/officeDocument/2006/relationships/image" Target="../media/image439.png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3.png"/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3.png"/><Relationship Id="rId7" Type="http://schemas.openxmlformats.org/officeDocument/2006/relationships/image" Target="../media/image447.png"/><Relationship Id="rId2" Type="http://schemas.openxmlformats.org/officeDocument/2006/relationships/image" Target="../media/image4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6.png"/><Relationship Id="rId5" Type="http://schemas.openxmlformats.org/officeDocument/2006/relationships/image" Target="../media/image445.png"/><Relationship Id="rId4" Type="http://schemas.openxmlformats.org/officeDocument/2006/relationships/image" Target="../media/image444.png"/></Relationships>
</file>

<file path=ppt/slides/_rels/slide1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3.png"/><Relationship Id="rId3" Type="http://schemas.openxmlformats.org/officeDocument/2006/relationships/image" Target="../media/image448.png"/><Relationship Id="rId7" Type="http://schemas.openxmlformats.org/officeDocument/2006/relationships/image" Target="../media/image452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1.png"/><Relationship Id="rId5" Type="http://schemas.openxmlformats.org/officeDocument/2006/relationships/image" Target="../media/image450.png"/><Relationship Id="rId4" Type="http://schemas.openxmlformats.org/officeDocument/2006/relationships/image" Target="../media/image449.png"/><Relationship Id="rId9" Type="http://schemas.openxmlformats.org/officeDocument/2006/relationships/image" Target="../media/image454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6.png"/><Relationship Id="rId2" Type="http://schemas.openxmlformats.org/officeDocument/2006/relationships/image" Target="../media/image4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9.jpg"/><Relationship Id="rId5" Type="http://schemas.openxmlformats.org/officeDocument/2006/relationships/image" Target="../media/image458.png"/><Relationship Id="rId4" Type="http://schemas.openxmlformats.org/officeDocument/2006/relationships/image" Target="../media/image457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1.png"/><Relationship Id="rId7" Type="http://schemas.openxmlformats.org/officeDocument/2006/relationships/image" Target="../media/image465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4.png"/><Relationship Id="rId5" Type="http://schemas.openxmlformats.org/officeDocument/2006/relationships/image" Target="../media/image463.png"/><Relationship Id="rId4" Type="http://schemas.openxmlformats.org/officeDocument/2006/relationships/image" Target="../media/image462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1.png"/><Relationship Id="rId7" Type="http://schemas.openxmlformats.org/officeDocument/2006/relationships/image" Target="../media/image466.jp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4.png"/><Relationship Id="rId5" Type="http://schemas.openxmlformats.org/officeDocument/2006/relationships/image" Target="../media/image463.png"/><Relationship Id="rId4" Type="http://schemas.openxmlformats.org/officeDocument/2006/relationships/image" Target="../media/image462.png"/></Relationships>
</file>

<file path=ppt/slides/_rels/slide1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3.png"/><Relationship Id="rId3" Type="http://schemas.openxmlformats.org/officeDocument/2006/relationships/image" Target="../media/image468.png"/><Relationship Id="rId7" Type="http://schemas.openxmlformats.org/officeDocument/2006/relationships/image" Target="../media/image472.png"/><Relationship Id="rId2" Type="http://schemas.openxmlformats.org/officeDocument/2006/relationships/image" Target="../media/image4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1.png"/><Relationship Id="rId5" Type="http://schemas.openxmlformats.org/officeDocument/2006/relationships/image" Target="../media/image470.png"/><Relationship Id="rId4" Type="http://schemas.openxmlformats.org/officeDocument/2006/relationships/image" Target="../media/image469.png"/><Relationship Id="rId9" Type="http://schemas.openxmlformats.org/officeDocument/2006/relationships/image" Target="../media/image474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6.png"/><Relationship Id="rId7" Type="http://schemas.openxmlformats.org/officeDocument/2006/relationships/image" Target="../media/image480.jpg"/><Relationship Id="rId2" Type="http://schemas.openxmlformats.org/officeDocument/2006/relationships/image" Target="../media/image4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9.png"/><Relationship Id="rId5" Type="http://schemas.openxmlformats.org/officeDocument/2006/relationships/image" Target="../media/image478.png"/><Relationship Id="rId4" Type="http://schemas.openxmlformats.org/officeDocument/2006/relationships/image" Target="../media/image477.png"/></Relationships>
</file>

<file path=ppt/slides/_rels/slide1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5.png"/><Relationship Id="rId3" Type="http://schemas.openxmlformats.org/officeDocument/2006/relationships/image" Target="../media/image481.png"/><Relationship Id="rId7" Type="http://schemas.openxmlformats.org/officeDocument/2006/relationships/image" Target="../media/image484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3.png"/><Relationship Id="rId5" Type="http://schemas.openxmlformats.org/officeDocument/2006/relationships/image" Target="../media/image482.png"/><Relationship Id="rId4" Type="http://schemas.openxmlformats.org/officeDocument/2006/relationships/image" Target="../media/image449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6.png"/><Relationship Id="rId7" Type="http://schemas.openxmlformats.org/officeDocument/2006/relationships/image" Target="../media/image489.png"/><Relationship Id="rId2" Type="http://schemas.openxmlformats.org/officeDocument/2006/relationships/image" Target="../media/image4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8.png"/><Relationship Id="rId5" Type="http://schemas.openxmlformats.org/officeDocument/2006/relationships/image" Target="../media/image487.png"/><Relationship Id="rId4" Type="http://schemas.openxmlformats.org/officeDocument/2006/relationships/image" Target="../media/image477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1.png"/><Relationship Id="rId2" Type="http://schemas.openxmlformats.org/officeDocument/2006/relationships/image" Target="../media/image490.jpg"/><Relationship Id="rId1" Type="http://schemas.openxmlformats.org/officeDocument/2006/relationships/slideLayout" Target="../slideLayouts/slideLayout4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3.png"/><Relationship Id="rId2" Type="http://schemas.openxmlformats.org/officeDocument/2006/relationships/image" Target="../media/image492.jpg"/><Relationship Id="rId1" Type="http://schemas.openxmlformats.org/officeDocument/2006/relationships/slideLayout" Target="../slideLayouts/slideLayout4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5.jpg"/><Relationship Id="rId2" Type="http://schemas.openxmlformats.org/officeDocument/2006/relationships/image" Target="../media/image49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6.jpg"/></Relationships>
</file>

<file path=ppt/slides/_rels/slide1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1.png"/><Relationship Id="rId3" Type="http://schemas.openxmlformats.org/officeDocument/2006/relationships/image" Target="../media/image497.png"/><Relationship Id="rId7" Type="http://schemas.openxmlformats.org/officeDocument/2006/relationships/image" Target="../media/image500.png"/><Relationship Id="rId2" Type="http://schemas.openxmlformats.org/officeDocument/2006/relationships/image" Target="../media/image4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9.png"/><Relationship Id="rId5" Type="http://schemas.openxmlformats.org/officeDocument/2006/relationships/image" Target="../media/image498.png"/><Relationship Id="rId4" Type="http://schemas.openxmlformats.org/officeDocument/2006/relationships/image" Target="../media/image477.png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2.jp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3.jpg"/><Relationship Id="rId1" Type="http://schemas.openxmlformats.org/officeDocument/2006/relationships/slideLayout" Target="../slideLayouts/slideLayout5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4.jpg"/><Relationship Id="rId1" Type="http://schemas.openxmlformats.org/officeDocument/2006/relationships/slideLayout" Target="../slideLayouts/slideLayout4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6.png"/><Relationship Id="rId2" Type="http://schemas.openxmlformats.org/officeDocument/2006/relationships/image" Target="../media/image50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8.jpg"/><Relationship Id="rId4" Type="http://schemas.openxmlformats.org/officeDocument/2006/relationships/image" Target="../media/image507.png"/></Relationships>
</file>

<file path=ppt/slides/_rels/slide1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3.png"/><Relationship Id="rId3" Type="http://schemas.openxmlformats.org/officeDocument/2006/relationships/image" Target="../media/image509.png"/><Relationship Id="rId7" Type="http://schemas.openxmlformats.org/officeDocument/2006/relationships/image" Target="../media/image512.jpg"/><Relationship Id="rId2" Type="http://schemas.openxmlformats.org/officeDocument/2006/relationships/image" Target="../media/image4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1.jpg"/><Relationship Id="rId5" Type="http://schemas.openxmlformats.org/officeDocument/2006/relationships/image" Target="../media/image510.png"/><Relationship Id="rId4" Type="http://schemas.openxmlformats.org/officeDocument/2006/relationships/image" Target="../media/image477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5.png"/><Relationship Id="rId7" Type="http://schemas.openxmlformats.org/officeDocument/2006/relationships/image" Target="../media/image519.png"/><Relationship Id="rId2" Type="http://schemas.openxmlformats.org/officeDocument/2006/relationships/image" Target="../media/image5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8.png"/><Relationship Id="rId5" Type="http://schemas.openxmlformats.org/officeDocument/2006/relationships/image" Target="../media/image517.png"/><Relationship Id="rId4" Type="http://schemas.openxmlformats.org/officeDocument/2006/relationships/image" Target="../media/image516.png"/></Relationships>
</file>

<file path=ppt/slides/_rels/slide1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5.png"/><Relationship Id="rId3" Type="http://schemas.openxmlformats.org/officeDocument/2006/relationships/image" Target="../media/image520.png"/><Relationship Id="rId7" Type="http://schemas.openxmlformats.org/officeDocument/2006/relationships/image" Target="../media/image524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3.png"/><Relationship Id="rId5" Type="http://schemas.openxmlformats.org/officeDocument/2006/relationships/image" Target="../media/image522.png"/><Relationship Id="rId4" Type="http://schemas.openxmlformats.org/officeDocument/2006/relationships/image" Target="../media/image521.png"/><Relationship Id="rId9" Type="http://schemas.openxmlformats.org/officeDocument/2006/relationships/image" Target="../media/image526.jp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7.png"/><Relationship Id="rId2" Type="http://schemas.openxmlformats.org/officeDocument/2006/relationships/image" Target="../media/image4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9.png"/><Relationship Id="rId5" Type="http://schemas.openxmlformats.org/officeDocument/2006/relationships/image" Target="../media/image528.png"/><Relationship Id="rId4" Type="http://schemas.openxmlformats.org/officeDocument/2006/relationships/image" Target="../media/image457.png"/></Relationships>
</file>

<file path=ppt/slides/_rels/slide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4.png"/><Relationship Id="rId3" Type="http://schemas.openxmlformats.org/officeDocument/2006/relationships/image" Target="../media/image530.png"/><Relationship Id="rId7" Type="http://schemas.openxmlformats.org/officeDocument/2006/relationships/image" Target="../media/image533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2.png"/><Relationship Id="rId5" Type="http://schemas.openxmlformats.org/officeDocument/2006/relationships/image" Target="../media/image531.png"/><Relationship Id="rId4" Type="http://schemas.openxmlformats.org/officeDocument/2006/relationships/image" Target="../media/image521.png"/></Relationships>
</file>

<file path=ppt/slides/_rels/slide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7.png"/><Relationship Id="rId3" Type="http://schemas.openxmlformats.org/officeDocument/2006/relationships/image" Target="../media/image535.png"/><Relationship Id="rId7" Type="http://schemas.openxmlformats.org/officeDocument/2006/relationships/image" Target="../media/image536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2.png"/><Relationship Id="rId5" Type="http://schemas.openxmlformats.org/officeDocument/2006/relationships/image" Target="../media/image531.png"/><Relationship Id="rId4" Type="http://schemas.openxmlformats.org/officeDocument/2006/relationships/image" Target="../media/image521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8.png"/><Relationship Id="rId2" Type="http://schemas.openxmlformats.org/officeDocument/2006/relationships/image" Target="../media/image4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0.jpg"/><Relationship Id="rId5" Type="http://schemas.openxmlformats.org/officeDocument/2006/relationships/image" Target="../media/image539.png"/><Relationship Id="rId4" Type="http://schemas.openxmlformats.org/officeDocument/2006/relationships/image" Target="../media/image457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1.png"/><Relationship Id="rId2" Type="http://schemas.openxmlformats.org/officeDocument/2006/relationships/image" Target="../media/image4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3.png"/><Relationship Id="rId5" Type="http://schemas.openxmlformats.org/officeDocument/2006/relationships/image" Target="../media/image542.png"/><Relationship Id="rId4" Type="http://schemas.openxmlformats.org/officeDocument/2006/relationships/image" Target="../media/image457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4.png"/><Relationship Id="rId7" Type="http://schemas.openxmlformats.org/officeDocument/2006/relationships/image" Target="../media/image5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6.png"/><Relationship Id="rId5" Type="http://schemas.openxmlformats.org/officeDocument/2006/relationships/image" Target="../media/image92.png"/><Relationship Id="rId4" Type="http://schemas.openxmlformats.org/officeDocument/2006/relationships/image" Target="../media/image545.pn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8.png"/><Relationship Id="rId7" Type="http://schemas.openxmlformats.org/officeDocument/2006/relationships/image" Target="../media/image4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9.png"/><Relationship Id="rId5" Type="http://schemas.openxmlformats.org/officeDocument/2006/relationships/image" Target="../media/image92.png"/><Relationship Id="rId4" Type="http://schemas.openxmlformats.org/officeDocument/2006/relationships/image" Target="../media/image545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5.png"/></Relationships>
</file>

<file path=ppt/slides/_rels/slide1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3.png"/><Relationship Id="rId3" Type="http://schemas.openxmlformats.org/officeDocument/2006/relationships/image" Target="../media/image551.png"/><Relationship Id="rId7" Type="http://schemas.openxmlformats.org/officeDocument/2006/relationships/image" Target="../media/image9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2.png"/><Relationship Id="rId5" Type="http://schemas.openxmlformats.org/officeDocument/2006/relationships/image" Target="../media/image92.png"/><Relationship Id="rId10" Type="http://schemas.openxmlformats.org/officeDocument/2006/relationships/image" Target="../media/image555.png"/><Relationship Id="rId4" Type="http://schemas.openxmlformats.org/officeDocument/2006/relationships/image" Target="../media/image545.png"/><Relationship Id="rId9" Type="http://schemas.openxmlformats.org/officeDocument/2006/relationships/image" Target="../media/image554.png"/></Relationships>
</file>

<file path=ppt/slides/_rels/slide1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7.png"/><Relationship Id="rId3" Type="http://schemas.openxmlformats.org/officeDocument/2006/relationships/image" Target="../media/image551.png"/><Relationship Id="rId7" Type="http://schemas.openxmlformats.org/officeDocument/2006/relationships/image" Target="../media/image9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6.png"/><Relationship Id="rId5" Type="http://schemas.openxmlformats.org/officeDocument/2006/relationships/image" Target="../media/image92.png"/><Relationship Id="rId4" Type="http://schemas.openxmlformats.org/officeDocument/2006/relationships/image" Target="../media/image545.png"/><Relationship Id="rId9" Type="http://schemas.openxmlformats.org/officeDocument/2006/relationships/image" Target="../media/image558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5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7" Type="http://schemas.openxmlformats.org/officeDocument/2006/relationships/image" Target="../media/image3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1.png"/><Relationship Id="rId5" Type="http://schemas.openxmlformats.org/officeDocument/2006/relationships/image" Target="../media/image92.png"/><Relationship Id="rId4" Type="http://schemas.openxmlformats.org/officeDocument/2006/relationships/image" Target="../media/image545.png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7703" y="2112273"/>
            <a:ext cx="7848600" cy="1546860"/>
            <a:chOff x="647703" y="2112273"/>
            <a:chExt cx="7848600" cy="1546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7703" y="2112273"/>
              <a:ext cx="7848592" cy="15468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799" y="2130552"/>
              <a:ext cx="7772400" cy="147066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5800" y="2130551"/>
            <a:ext cx="7772400" cy="1044517"/>
          </a:xfrm>
          <a:prstGeom prst="rect">
            <a:avLst/>
          </a:prstGeom>
          <a:ln w="9144">
            <a:solidFill>
              <a:srgbClr val="717C82"/>
            </a:solidFill>
          </a:ln>
        </p:spPr>
        <p:txBody>
          <a:bodyPr vert="horz" wrap="square" lIns="0" tIns="363855" rIns="0" bIns="0" rtlCol="0">
            <a:spAutoFit/>
          </a:bodyPr>
          <a:lstStyle/>
          <a:p>
            <a:pPr marL="594995" algn="ctr">
              <a:lnSpc>
                <a:spcPct val="100000"/>
              </a:lnSpc>
              <a:spcBef>
                <a:spcPts val="2865"/>
              </a:spcBef>
            </a:pPr>
            <a:r>
              <a:rPr sz="4400" spc="-5" dirty="0" err="1"/>
              <a:t>Cálculo</a:t>
            </a:r>
            <a:r>
              <a:rPr sz="4400" spc="-50" dirty="0"/>
              <a:t> </a:t>
            </a:r>
            <a:r>
              <a:rPr sz="4400" dirty="0"/>
              <a:t>de</a:t>
            </a:r>
            <a:r>
              <a:rPr sz="4400" spc="-10" dirty="0"/>
              <a:t> </a:t>
            </a:r>
            <a:r>
              <a:rPr sz="4400" spc="-15" dirty="0"/>
              <a:t>Cortocircuitos</a:t>
            </a:r>
            <a:endParaRPr sz="4400" dirty="0"/>
          </a:p>
        </p:txBody>
      </p:sp>
      <p:sp>
        <p:nvSpPr>
          <p:cNvPr id="6" name="object 6"/>
          <p:cNvSpPr txBox="1"/>
          <p:nvPr/>
        </p:nvSpPr>
        <p:spPr>
          <a:xfrm>
            <a:off x="3780282" y="3717797"/>
            <a:ext cx="2481580" cy="647700"/>
          </a:xfrm>
          <a:prstGeom prst="rect">
            <a:avLst/>
          </a:prstGeom>
          <a:solidFill>
            <a:srgbClr val="5F76B4"/>
          </a:solidFill>
          <a:ln w="25907">
            <a:solidFill>
              <a:srgbClr val="445483"/>
            </a:solidFill>
          </a:ln>
        </p:spPr>
        <p:txBody>
          <a:bodyPr vert="horz" wrap="square" lIns="0" tIns="20320" rIns="0" bIns="0" rtlCol="0">
            <a:spAutoFit/>
          </a:bodyPr>
          <a:lstStyle/>
          <a:p>
            <a:pPr marL="421005">
              <a:lnSpc>
                <a:spcPct val="100000"/>
              </a:lnSpc>
              <a:spcBef>
                <a:spcPts val="160"/>
              </a:spcBef>
            </a:pPr>
            <a:r>
              <a:rPr sz="3200" b="1" spc="-20" dirty="0">
                <a:solidFill>
                  <a:srgbClr val="FFFF00"/>
                </a:solidFill>
                <a:latin typeface="Calibri"/>
                <a:cs typeface="Calibri"/>
              </a:rPr>
              <a:t>IEC</a:t>
            </a:r>
            <a:r>
              <a:rPr sz="3200" b="1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FFFF00"/>
                </a:solidFill>
                <a:latin typeface="Calibri"/>
                <a:cs typeface="Calibri"/>
              </a:rPr>
              <a:t>60909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6714" y="262127"/>
            <a:ext cx="8295140" cy="121158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41597" y="461899"/>
            <a:ext cx="18624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39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400" b="0" dirty="0">
                <a:solidFill>
                  <a:srgbClr val="FFFFFF"/>
                </a:solidFill>
                <a:latin typeface="Calibri"/>
                <a:cs typeface="Calibri"/>
              </a:rPr>
              <a:t>emario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2020482"/>
            <a:ext cx="6271260" cy="3538854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869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10" dirty="0">
                <a:latin typeface="Calibri"/>
                <a:cs typeface="Calibri"/>
              </a:rPr>
              <a:t>Introducción</a:t>
            </a:r>
            <a:endParaRPr sz="32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5" dirty="0">
                <a:latin typeface="Calibri"/>
                <a:cs typeface="Calibri"/>
              </a:rPr>
              <a:t>Modelamiento.</a:t>
            </a:r>
            <a:endParaRPr sz="32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5" dirty="0">
                <a:latin typeface="Calibri"/>
                <a:cs typeface="Calibri"/>
              </a:rPr>
              <a:t>Cálculo </a:t>
            </a:r>
            <a:r>
              <a:rPr sz="3200" dirty="0">
                <a:latin typeface="Calibri"/>
                <a:cs typeface="Calibri"/>
              </a:rPr>
              <a:t>de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cortocircuitos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trifásicos.</a:t>
            </a:r>
            <a:endParaRPr sz="32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10" dirty="0">
                <a:latin typeface="Calibri"/>
                <a:cs typeface="Calibri"/>
              </a:rPr>
              <a:t>Componentes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simétricas</a:t>
            </a:r>
            <a:endParaRPr sz="32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15" dirty="0">
                <a:latin typeface="Calibri"/>
                <a:cs typeface="Calibri"/>
              </a:rPr>
              <a:t>Fallas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tierra</a:t>
            </a:r>
            <a:r>
              <a:rPr sz="3200" dirty="0">
                <a:latin typeface="Calibri"/>
                <a:cs typeface="Calibri"/>
              </a:rPr>
              <a:t> en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sistemas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aislados.</a:t>
            </a:r>
            <a:endParaRPr sz="32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10" dirty="0">
                <a:latin typeface="Calibri"/>
                <a:cs typeface="Calibri"/>
              </a:rPr>
              <a:t>Oscilografías.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419" y="4395215"/>
            <a:ext cx="7831835" cy="14310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1116" y="4739766"/>
            <a:ext cx="337057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FFFFFF"/>
                </a:solidFill>
              </a:rPr>
              <a:t>INTRODUCCIÓN</a:t>
            </a:r>
            <a:endParaRPr sz="4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1392" y="242302"/>
            <a:ext cx="8071484" cy="1117600"/>
            <a:chOff x="501392" y="242302"/>
            <a:chExt cx="8071484" cy="1117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392" y="242302"/>
              <a:ext cx="8071110" cy="10500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3503" y="313943"/>
              <a:ext cx="7868411" cy="104546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5" y="260603"/>
              <a:ext cx="7994904" cy="97383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9495" y="260604"/>
            <a:ext cx="7995284" cy="974090"/>
          </a:xfrm>
          <a:prstGeom prst="rect">
            <a:avLst/>
          </a:prstGeom>
          <a:ln w="9144">
            <a:solidFill>
              <a:srgbClr val="717C82"/>
            </a:solidFill>
          </a:ln>
        </p:spPr>
        <p:txBody>
          <a:bodyPr vert="horz" wrap="square" lIns="0" tIns="184150" rIns="0" bIns="0" rtlCol="0">
            <a:spAutoFit/>
          </a:bodyPr>
          <a:lstStyle/>
          <a:p>
            <a:pPr marL="380365">
              <a:lnSpc>
                <a:spcPct val="100000"/>
              </a:lnSpc>
              <a:spcBef>
                <a:spcPts val="1450"/>
              </a:spcBef>
            </a:pPr>
            <a:r>
              <a:rPr sz="3600" spc="-35" dirty="0"/>
              <a:t>¿Para</a:t>
            </a:r>
            <a:r>
              <a:rPr sz="3600" spc="-40" dirty="0"/>
              <a:t> </a:t>
            </a:r>
            <a:r>
              <a:rPr sz="3600" dirty="0"/>
              <a:t>qué</a:t>
            </a:r>
            <a:r>
              <a:rPr sz="3600" spc="5" dirty="0"/>
              <a:t> </a:t>
            </a:r>
            <a:r>
              <a:rPr sz="3600" spc="-5" dirty="0"/>
              <a:t>el</a:t>
            </a:r>
            <a:r>
              <a:rPr sz="3600" dirty="0"/>
              <a:t> </a:t>
            </a:r>
            <a:r>
              <a:rPr sz="3600" spc="-5" dirty="0"/>
              <a:t>cálculo </a:t>
            </a:r>
            <a:r>
              <a:rPr sz="3600" dirty="0"/>
              <a:t>de</a:t>
            </a:r>
            <a:r>
              <a:rPr sz="3600" spc="5" dirty="0"/>
              <a:t> </a:t>
            </a:r>
            <a:r>
              <a:rPr sz="3600" spc="-10" dirty="0"/>
              <a:t>cortocircuitos?</a:t>
            </a:r>
            <a:endParaRPr sz="3600"/>
          </a:p>
        </p:txBody>
      </p:sp>
      <p:sp>
        <p:nvSpPr>
          <p:cNvPr id="7" name="object 7"/>
          <p:cNvSpPr txBox="1"/>
          <p:nvPr/>
        </p:nvSpPr>
        <p:spPr>
          <a:xfrm>
            <a:off x="535940" y="1285840"/>
            <a:ext cx="8036559" cy="4854575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210"/>
              </a:spcBef>
              <a:buFont typeface="Arial MT"/>
              <a:buChar char="•"/>
              <a:tabLst>
                <a:tab pos="355600" algn="l"/>
                <a:tab pos="356235" algn="l"/>
                <a:tab pos="2801620" algn="l"/>
              </a:tabLst>
            </a:pPr>
            <a:r>
              <a:rPr sz="2300" b="1" spc="-5" dirty="0">
                <a:latin typeface="Calibri"/>
                <a:cs typeface="Calibri"/>
              </a:rPr>
              <a:t>Dimensionamiento	</a:t>
            </a:r>
            <a:r>
              <a:rPr sz="2300" b="1" dirty="0">
                <a:latin typeface="Calibri"/>
                <a:cs typeface="Calibri"/>
              </a:rPr>
              <a:t>de</a:t>
            </a:r>
            <a:r>
              <a:rPr sz="2300" b="1" spc="-10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dispositivos</a:t>
            </a:r>
            <a:r>
              <a:rPr sz="2300" b="1" spc="-3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de </a:t>
            </a:r>
            <a:r>
              <a:rPr sz="2300" b="1" spc="-10" dirty="0">
                <a:latin typeface="Calibri"/>
                <a:cs typeface="Calibri"/>
              </a:rPr>
              <a:t>maniobra</a:t>
            </a:r>
            <a:endParaRPr sz="23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11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300" b="1" spc="-5" dirty="0">
                <a:latin typeface="Calibri"/>
                <a:cs typeface="Calibri"/>
              </a:rPr>
              <a:t>Dinámico</a:t>
            </a:r>
            <a:r>
              <a:rPr sz="2300" b="1" spc="20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dimensionamiento </a:t>
            </a:r>
            <a:r>
              <a:rPr sz="2300" b="1" dirty="0">
                <a:latin typeface="Calibri"/>
                <a:cs typeface="Calibri"/>
              </a:rPr>
              <a:t>del</a:t>
            </a:r>
            <a:r>
              <a:rPr sz="2300" b="1" spc="20" dirty="0">
                <a:latin typeface="Calibri"/>
                <a:cs typeface="Calibri"/>
              </a:rPr>
              <a:t> </a:t>
            </a:r>
            <a:r>
              <a:rPr sz="2300" b="1" spc="-10" dirty="0">
                <a:latin typeface="Calibri"/>
                <a:cs typeface="Calibri"/>
              </a:rPr>
              <a:t>equipamiento</a:t>
            </a:r>
            <a:r>
              <a:rPr sz="2300" b="1" spc="2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de</a:t>
            </a:r>
            <a:r>
              <a:rPr sz="2300" b="1" spc="10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distribución.</a:t>
            </a:r>
            <a:endParaRPr sz="23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11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300" b="1" dirty="0">
                <a:latin typeface="Calibri"/>
                <a:cs typeface="Calibri"/>
              </a:rPr>
              <a:t>Capacidad</a:t>
            </a:r>
            <a:r>
              <a:rPr sz="2300" b="1" spc="-5" dirty="0">
                <a:latin typeface="Calibri"/>
                <a:cs typeface="Calibri"/>
              </a:rPr>
              <a:t> </a:t>
            </a:r>
            <a:r>
              <a:rPr sz="2300" b="1" spc="-10" dirty="0">
                <a:latin typeface="Calibri"/>
                <a:cs typeface="Calibri"/>
              </a:rPr>
              <a:t>térmica</a:t>
            </a:r>
            <a:r>
              <a:rPr sz="2300" b="1" spc="-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de</a:t>
            </a:r>
            <a:r>
              <a:rPr sz="2300" b="1" spc="1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los</a:t>
            </a:r>
            <a:r>
              <a:rPr sz="2300" b="1" spc="-5" dirty="0">
                <a:latin typeface="Calibri"/>
                <a:cs typeface="Calibri"/>
              </a:rPr>
              <a:t> dispositivos</a:t>
            </a:r>
            <a:r>
              <a:rPr sz="2300" b="1" spc="-35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eléctricos</a:t>
            </a:r>
            <a:r>
              <a:rPr sz="2300" b="1" spc="10" dirty="0">
                <a:latin typeface="Calibri"/>
                <a:cs typeface="Calibri"/>
              </a:rPr>
              <a:t> </a:t>
            </a:r>
            <a:r>
              <a:rPr sz="2300" b="1" spc="5" dirty="0">
                <a:latin typeface="Calibri"/>
                <a:cs typeface="Calibri"/>
              </a:rPr>
              <a:t>(e.g.</a:t>
            </a:r>
            <a:r>
              <a:rPr sz="2300" b="1" spc="-5" dirty="0">
                <a:latin typeface="Calibri"/>
                <a:cs typeface="Calibri"/>
              </a:rPr>
              <a:t> cables)</a:t>
            </a:r>
            <a:endParaRPr sz="23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11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300" b="1" spc="-5" dirty="0">
                <a:latin typeface="Calibri"/>
                <a:cs typeface="Calibri"/>
              </a:rPr>
              <a:t>Coordinación</a:t>
            </a:r>
            <a:r>
              <a:rPr sz="2300" b="1" spc="-20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de</a:t>
            </a:r>
            <a:r>
              <a:rPr sz="2300" b="1" spc="-10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la</a:t>
            </a:r>
            <a:r>
              <a:rPr sz="2300" b="1" spc="-5" dirty="0">
                <a:latin typeface="Calibri"/>
                <a:cs typeface="Calibri"/>
              </a:rPr>
              <a:t> </a:t>
            </a:r>
            <a:r>
              <a:rPr sz="2300" b="1" spc="-10" dirty="0">
                <a:latin typeface="Calibri"/>
                <a:cs typeface="Calibri"/>
              </a:rPr>
              <a:t>Protección</a:t>
            </a:r>
            <a:endParaRPr sz="23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11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300" b="1" spc="-5" dirty="0">
                <a:latin typeface="Calibri"/>
                <a:cs typeface="Calibri"/>
              </a:rPr>
              <a:t>Diagnóstico</a:t>
            </a:r>
            <a:r>
              <a:rPr sz="2300" b="1" spc="-40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de</a:t>
            </a:r>
            <a:r>
              <a:rPr sz="2300" b="1" spc="-10" dirty="0">
                <a:latin typeface="Calibri"/>
                <a:cs typeface="Calibri"/>
              </a:rPr>
              <a:t> falla</a:t>
            </a:r>
            <a:endParaRPr sz="23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11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300" b="1" spc="-10" dirty="0">
                <a:latin typeface="Calibri"/>
                <a:cs typeface="Calibri"/>
              </a:rPr>
              <a:t>Datos</a:t>
            </a:r>
            <a:r>
              <a:rPr sz="2300" b="1" spc="-20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de</a:t>
            </a:r>
            <a:r>
              <a:rPr sz="2300" b="1" spc="-20" dirty="0">
                <a:latin typeface="Calibri"/>
                <a:cs typeface="Calibri"/>
              </a:rPr>
              <a:t> </a:t>
            </a:r>
            <a:r>
              <a:rPr sz="2300" b="1" spc="-10" dirty="0">
                <a:latin typeface="Calibri"/>
                <a:cs typeface="Calibri"/>
              </a:rPr>
              <a:t>entrada</a:t>
            </a:r>
            <a:r>
              <a:rPr sz="2300" b="1" spc="-15" dirty="0">
                <a:latin typeface="Calibri"/>
                <a:cs typeface="Calibri"/>
              </a:rPr>
              <a:t> para</a:t>
            </a:r>
            <a:endParaRPr sz="23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1095"/>
              </a:spcBef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z="2200" b="1" spc="-10" dirty="0">
                <a:latin typeface="Calibri"/>
                <a:cs typeface="Calibri"/>
              </a:rPr>
              <a:t>Estudios </a:t>
            </a:r>
            <a:r>
              <a:rPr sz="2200" b="1" spc="-5" dirty="0">
                <a:latin typeface="Calibri"/>
                <a:cs typeface="Calibri"/>
              </a:rPr>
              <a:t>de</a:t>
            </a:r>
            <a:r>
              <a:rPr sz="2200" b="1" spc="-20" dirty="0">
                <a:latin typeface="Calibri"/>
                <a:cs typeface="Calibri"/>
              </a:rPr>
              <a:t> </a:t>
            </a:r>
            <a:r>
              <a:rPr sz="2200" b="1" spc="-15" dirty="0">
                <a:latin typeface="Calibri"/>
                <a:cs typeface="Calibri"/>
              </a:rPr>
              <a:t>aterramiento</a:t>
            </a:r>
            <a:endParaRPr sz="22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1060"/>
              </a:spcBef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z="2200" b="1" spc="-10" dirty="0">
                <a:latin typeface="Calibri"/>
                <a:cs typeface="Calibri"/>
              </a:rPr>
              <a:t>Cálculos</a:t>
            </a:r>
            <a:r>
              <a:rPr sz="2200" b="1" spc="1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de </a:t>
            </a:r>
            <a:r>
              <a:rPr sz="2200" b="1" spc="-15" dirty="0">
                <a:latin typeface="Calibri"/>
                <a:cs typeface="Calibri"/>
              </a:rPr>
              <a:t>interferencias</a:t>
            </a:r>
            <a:endParaRPr sz="22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1055"/>
              </a:spcBef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z="2200" b="1" spc="-15" dirty="0">
                <a:latin typeface="Calibri"/>
                <a:cs typeface="Calibri"/>
              </a:rPr>
              <a:t>Planeamiento</a:t>
            </a:r>
            <a:r>
              <a:rPr sz="2200" b="1" spc="50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EMC</a:t>
            </a:r>
            <a:endParaRPr sz="22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1055"/>
              </a:spcBef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z="2200" b="1" spc="-10" dirty="0">
                <a:latin typeface="Calibri"/>
                <a:cs typeface="Calibri"/>
              </a:rPr>
              <a:t>…..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1392" y="242302"/>
            <a:ext cx="8071484" cy="1117600"/>
            <a:chOff x="501392" y="242302"/>
            <a:chExt cx="8071484" cy="1117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392" y="242302"/>
              <a:ext cx="8071110" cy="10500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883" y="313943"/>
              <a:ext cx="7121652" cy="104546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5" y="260603"/>
              <a:ext cx="7994904" cy="97383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9495" y="260604"/>
            <a:ext cx="7995284" cy="974090"/>
          </a:xfrm>
          <a:prstGeom prst="rect">
            <a:avLst/>
          </a:prstGeom>
          <a:ln w="9144">
            <a:solidFill>
              <a:srgbClr val="717C82"/>
            </a:solidFill>
          </a:ln>
        </p:spPr>
        <p:txBody>
          <a:bodyPr vert="horz" wrap="square" lIns="0" tIns="184150" rIns="0" bIns="0" rtlCol="0">
            <a:spAutoFit/>
          </a:bodyPr>
          <a:lstStyle/>
          <a:p>
            <a:pPr marL="753745">
              <a:lnSpc>
                <a:spcPct val="100000"/>
              </a:lnSpc>
              <a:spcBef>
                <a:spcPts val="1450"/>
              </a:spcBef>
            </a:pPr>
            <a:r>
              <a:rPr sz="3600" spc="-5" dirty="0"/>
              <a:t>Cálculo</a:t>
            </a:r>
            <a:r>
              <a:rPr sz="3600" spc="5" dirty="0"/>
              <a:t> </a:t>
            </a:r>
            <a:r>
              <a:rPr sz="3600" dirty="0"/>
              <a:t>de</a:t>
            </a:r>
            <a:r>
              <a:rPr sz="3600" spc="-5" dirty="0"/>
              <a:t> </a:t>
            </a:r>
            <a:r>
              <a:rPr sz="3600" spc="-15" dirty="0"/>
              <a:t>cortocircuitos</a:t>
            </a:r>
            <a:r>
              <a:rPr sz="3600" dirty="0"/>
              <a:t> -</a:t>
            </a:r>
            <a:r>
              <a:rPr sz="3600" spc="-10" dirty="0"/>
              <a:t> </a:t>
            </a:r>
            <a:r>
              <a:rPr sz="3600" dirty="0">
                <a:solidFill>
                  <a:srgbClr val="006FC0"/>
                </a:solidFill>
              </a:rPr>
              <a:t>Normas</a:t>
            </a:r>
            <a:endParaRPr sz="3600"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3880" y="1774924"/>
            <a:ext cx="96012" cy="9576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4209" y="1725582"/>
            <a:ext cx="1183000" cy="210827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842772" y="2293620"/>
            <a:ext cx="3968750" cy="623570"/>
            <a:chOff x="842772" y="2293620"/>
            <a:chExt cx="3968750" cy="623570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2772" y="2307336"/>
              <a:ext cx="504444" cy="5836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8615" y="2293620"/>
              <a:ext cx="3692652" cy="623315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1003276" y="3500628"/>
            <a:ext cx="4980305" cy="623570"/>
            <a:chOff x="1003276" y="3500628"/>
            <a:chExt cx="4980305" cy="623570"/>
          </a:xfrm>
        </p:grpSpPr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3276" y="3769709"/>
              <a:ext cx="183434" cy="456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18616" y="3500628"/>
              <a:ext cx="4864608" cy="623316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3880" y="5127724"/>
            <a:ext cx="96012" cy="95761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17804" y="4908803"/>
            <a:ext cx="3268979" cy="623316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535940" y="1616405"/>
            <a:ext cx="7752080" cy="4385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200" spc="-15" dirty="0">
                <a:latin typeface="Calibri"/>
                <a:cs typeface="Calibri"/>
              </a:rPr>
              <a:t>IEC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60909:</a:t>
            </a:r>
            <a:endParaRPr sz="2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200" spc="-10" dirty="0">
                <a:latin typeface="Calibri"/>
                <a:cs typeface="Calibri"/>
              </a:rPr>
              <a:t>Short-Circuit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Current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Calculation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Three-Phase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A.C.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Systems</a:t>
            </a:r>
            <a:endParaRPr sz="22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530"/>
              </a:spcBef>
              <a:buFont typeface="Arial MT"/>
              <a:buChar char="–"/>
              <a:tabLst>
                <a:tab pos="756285" algn="l"/>
                <a:tab pos="756920" algn="l"/>
              </a:tabLst>
            </a:pPr>
            <a:r>
              <a:rPr sz="2200" spc="-15" dirty="0">
                <a:latin typeface="Calibri"/>
                <a:cs typeface="Calibri"/>
              </a:rPr>
              <a:t>European </a:t>
            </a:r>
            <a:r>
              <a:rPr sz="2200" spc="-10" dirty="0">
                <a:latin typeface="Calibri"/>
                <a:cs typeface="Calibri"/>
              </a:rPr>
              <a:t>Standard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EN 60909</a:t>
            </a:r>
            <a:endParaRPr sz="2200">
              <a:latin typeface="Calibri"/>
              <a:cs typeface="Calibri"/>
            </a:endParaRPr>
          </a:p>
          <a:p>
            <a:pPr marL="1612900" lvl="2" indent="-229235">
              <a:lnSpc>
                <a:spcPct val="100000"/>
              </a:lnSpc>
              <a:spcBef>
                <a:spcPts val="525"/>
              </a:spcBef>
              <a:buFont typeface="Arial MT"/>
              <a:buChar char="–"/>
              <a:tabLst>
                <a:tab pos="1613535" algn="l"/>
              </a:tabLst>
            </a:pPr>
            <a:r>
              <a:rPr sz="2200" spc="-5" dirty="0">
                <a:latin typeface="Calibri"/>
                <a:cs typeface="Calibri"/>
              </a:rPr>
              <a:t>German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National</a:t>
            </a:r>
            <a:r>
              <a:rPr sz="2200" spc="-10" dirty="0">
                <a:latin typeface="Calibri"/>
                <a:cs typeface="Calibri"/>
              </a:rPr>
              <a:t> Standard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DIN VDE</a:t>
            </a:r>
            <a:r>
              <a:rPr sz="2200" spc="-5" dirty="0">
                <a:latin typeface="Calibri"/>
                <a:cs typeface="Calibri"/>
              </a:rPr>
              <a:t> 0102</a:t>
            </a:r>
            <a:endParaRPr sz="2200">
              <a:latin typeface="Calibri"/>
              <a:cs typeface="Calibri"/>
            </a:endParaRPr>
          </a:p>
          <a:p>
            <a:pPr marL="1612900" lvl="2" indent="-229235">
              <a:lnSpc>
                <a:spcPct val="100000"/>
              </a:lnSpc>
              <a:spcBef>
                <a:spcPts val="530"/>
              </a:spcBef>
              <a:buFont typeface="Arial MT"/>
              <a:buChar char="–"/>
              <a:tabLst>
                <a:tab pos="1613535" algn="l"/>
              </a:tabLst>
            </a:pPr>
            <a:r>
              <a:rPr sz="2200" spc="-10" dirty="0">
                <a:latin typeface="Calibri"/>
                <a:cs typeface="Calibri"/>
              </a:rPr>
              <a:t>further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National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Standards</a:t>
            </a:r>
            <a:endParaRPr sz="22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530"/>
              </a:spcBef>
              <a:buFont typeface="Arial MT"/>
              <a:buChar char="–"/>
              <a:tabLst>
                <a:tab pos="756285" algn="l"/>
                <a:tab pos="756920" algn="l"/>
              </a:tabLst>
            </a:pPr>
            <a:r>
              <a:rPr sz="2200" spc="-5" dirty="0">
                <a:latin typeface="Calibri"/>
                <a:cs typeface="Calibri"/>
              </a:rPr>
              <a:t>Engineering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Recommendation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G74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(UK)</a:t>
            </a:r>
            <a:endParaRPr sz="2200">
              <a:latin typeface="Calibri"/>
              <a:cs typeface="Calibri"/>
            </a:endParaRPr>
          </a:p>
          <a:p>
            <a:pPr marL="756285" marR="5080">
              <a:lnSpc>
                <a:spcPct val="100000"/>
              </a:lnSpc>
            </a:pPr>
            <a:r>
              <a:rPr sz="2200" spc="-10" dirty="0">
                <a:latin typeface="Calibri"/>
                <a:cs typeface="Calibri"/>
              </a:rPr>
              <a:t>Procedure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to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Meet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the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Requirements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of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IEC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60909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for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the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Calculation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of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Short-Circuit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Currents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Three-Phase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AC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Power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Systems</a:t>
            </a:r>
            <a:endParaRPr sz="22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200" spc="-5" dirty="0">
                <a:latin typeface="Calibri"/>
                <a:cs typeface="Calibri"/>
              </a:rPr>
              <a:t>ANSI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IIEEE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Std.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C37.5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(US)</a:t>
            </a:r>
            <a:endParaRPr sz="2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2200" spc="-5" dirty="0">
                <a:latin typeface="Calibri"/>
                <a:cs typeface="Calibri"/>
              </a:rPr>
              <a:t>IEEE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Guide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for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Calculation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of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Fault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Currents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for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Application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of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a.c.</a:t>
            </a:r>
            <a:endParaRPr sz="2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2200" spc="-10" dirty="0">
                <a:latin typeface="Calibri"/>
                <a:cs typeface="Calibri"/>
              </a:rPr>
              <a:t>High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Voltage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Circuit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Breakers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Rated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0" dirty="0">
                <a:latin typeface="Calibri"/>
                <a:cs typeface="Calibri"/>
              </a:rPr>
              <a:t>Total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Current</a:t>
            </a:r>
            <a:r>
              <a:rPr sz="2200" spc="-5" dirty="0">
                <a:latin typeface="Calibri"/>
                <a:cs typeface="Calibri"/>
              </a:rPr>
              <a:t> Basis.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6614" y="24383"/>
            <a:ext cx="8429625" cy="1580515"/>
            <a:chOff x="356614" y="24383"/>
            <a:chExt cx="8429625" cy="15805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614" y="242302"/>
              <a:ext cx="8429247" cy="10500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5919" y="24383"/>
              <a:ext cx="5852159" cy="15803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716" y="260604"/>
              <a:ext cx="8353044" cy="9738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94716" y="260604"/>
              <a:ext cx="8353425" cy="974090"/>
            </a:xfrm>
            <a:custGeom>
              <a:avLst/>
              <a:gdLst/>
              <a:ahLst/>
              <a:cxnLst/>
              <a:rect l="l" t="t" r="r" b="b"/>
              <a:pathLst>
                <a:path w="8353425" h="974090">
                  <a:moveTo>
                    <a:pt x="0" y="973836"/>
                  </a:moveTo>
                  <a:lnTo>
                    <a:pt x="8353044" y="973836"/>
                  </a:lnTo>
                  <a:lnTo>
                    <a:pt x="8353044" y="0"/>
                  </a:lnTo>
                  <a:lnTo>
                    <a:pt x="0" y="0"/>
                  </a:lnTo>
                  <a:lnTo>
                    <a:pt x="0" y="973836"/>
                  </a:lnTo>
                  <a:close/>
                </a:path>
              </a:pathLst>
            </a:custGeom>
            <a:ln w="9144">
              <a:solidFill>
                <a:srgbClr val="717C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980692" y="154686"/>
            <a:ext cx="51828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Cálculo</a:t>
            </a:r>
            <a:r>
              <a:rPr sz="4000" spc="20" dirty="0"/>
              <a:t> </a:t>
            </a:r>
            <a:r>
              <a:rPr sz="4000" spc="-5" dirty="0"/>
              <a:t>de</a:t>
            </a:r>
            <a:r>
              <a:rPr sz="4000" dirty="0"/>
              <a:t> </a:t>
            </a:r>
            <a:r>
              <a:rPr sz="4000" spc="-20" dirty="0"/>
              <a:t>cortocircuitos</a:t>
            </a:r>
            <a:endParaRPr sz="4000"/>
          </a:p>
        </p:txBody>
      </p:sp>
      <p:grpSp>
        <p:nvGrpSpPr>
          <p:cNvPr id="8" name="object 8"/>
          <p:cNvGrpSpPr/>
          <p:nvPr/>
        </p:nvGrpSpPr>
        <p:grpSpPr>
          <a:xfrm>
            <a:off x="3121151" y="1307591"/>
            <a:ext cx="5641975" cy="4980940"/>
            <a:chOff x="3121151" y="1307591"/>
            <a:chExt cx="5641975" cy="4980940"/>
          </a:xfrm>
        </p:grpSpPr>
        <p:sp>
          <p:nvSpPr>
            <p:cNvPr id="9" name="object 9"/>
            <p:cNvSpPr/>
            <p:nvPr/>
          </p:nvSpPr>
          <p:spPr>
            <a:xfrm>
              <a:off x="3204209" y="1413509"/>
              <a:ext cx="5546090" cy="4861560"/>
            </a:xfrm>
            <a:custGeom>
              <a:avLst/>
              <a:gdLst/>
              <a:ahLst/>
              <a:cxnLst/>
              <a:rect l="l" t="t" r="r" b="b"/>
              <a:pathLst>
                <a:path w="5546090" h="4861560">
                  <a:moveTo>
                    <a:pt x="5545836" y="0"/>
                  </a:moveTo>
                  <a:lnTo>
                    <a:pt x="0" y="0"/>
                  </a:lnTo>
                  <a:lnTo>
                    <a:pt x="0" y="4861560"/>
                  </a:lnTo>
                  <a:lnTo>
                    <a:pt x="5545836" y="4861560"/>
                  </a:lnTo>
                  <a:lnTo>
                    <a:pt x="55458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04209" y="1413509"/>
              <a:ext cx="5546090" cy="4861560"/>
            </a:xfrm>
            <a:custGeom>
              <a:avLst/>
              <a:gdLst/>
              <a:ahLst/>
              <a:cxnLst/>
              <a:rect l="l" t="t" r="r" b="b"/>
              <a:pathLst>
                <a:path w="5546090" h="4861560">
                  <a:moveTo>
                    <a:pt x="0" y="4861560"/>
                  </a:moveTo>
                  <a:lnTo>
                    <a:pt x="5545836" y="4861560"/>
                  </a:lnTo>
                  <a:lnTo>
                    <a:pt x="5545836" y="0"/>
                  </a:lnTo>
                  <a:lnTo>
                    <a:pt x="0" y="0"/>
                  </a:lnTo>
                  <a:lnTo>
                    <a:pt x="0" y="4861560"/>
                  </a:lnTo>
                  <a:close/>
                </a:path>
              </a:pathLst>
            </a:custGeom>
            <a:ln w="25908">
              <a:solidFill>
                <a:srgbClr val="E684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21151" y="1307591"/>
              <a:ext cx="2308860" cy="62331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58155" y="1307591"/>
              <a:ext cx="457200" cy="6233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43500" y="1307591"/>
              <a:ext cx="3017520" cy="62331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89163" y="1307591"/>
              <a:ext cx="457200" cy="62331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59807" y="1575815"/>
              <a:ext cx="1109472" cy="62331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97423" y="1575815"/>
              <a:ext cx="693420" cy="6233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18987" y="1575815"/>
              <a:ext cx="1400556" cy="623315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2933192" y="611054"/>
            <a:ext cx="5130165" cy="1386205"/>
          </a:xfrm>
          <a:prstGeom prst="rect">
            <a:avLst/>
          </a:prstGeom>
        </p:spPr>
        <p:txBody>
          <a:bodyPr vert="horz" wrap="square" lIns="0" tIns="1720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5"/>
              </a:spcBef>
            </a:pPr>
            <a:r>
              <a:rPr sz="3200" b="1" spc="-10" dirty="0">
                <a:solidFill>
                  <a:srgbClr val="006FC0"/>
                </a:solidFill>
                <a:latin typeface="Calibri"/>
                <a:cs typeface="Calibri"/>
              </a:rPr>
              <a:t>Standard</a:t>
            </a:r>
            <a:r>
              <a:rPr sz="3200" b="1" spc="-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200" b="1" spc="-20" dirty="0">
                <a:solidFill>
                  <a:srgbClr val="006FC0"/>
                </a:solidFill>
                <a:latin typeface="Calibri"/>
                <a:cs typeface="Calibri"/>
              </a:rPr>
              <a:t>IEC </a:t>
            </a:r>
            <a:r>
              <a:rPr sz="3200" b="1" spc="-5" dirty="0">
                <a:solidFill>
                  <a:srgbClr val="006FC0"/>
                </a:solidFill>
                <a:latin typeface="Calibri"/>
                <a:cs typeface="Calibri"/>
              </a:rPr>
              <a:t>60909</a:t>
            </a:r>
            <a:endParaRPr sz="3200">
              <a:latin typeface="Calibri"/>
              <a:cs typeface="Calibri"/>
            </a:endParaRPr>
          </a:p>
          <a:p>
            <a:pPr marL="361950">
              <a:lnSpc>
                <a:spcPts val="2375"/>
              </a:lnSpc>
              <a:spcBef>
                <a:spcPts val="860"/>
              </a:spcBef>
            </a:pPr>
            <a:r>
              <a:rPr sz="2200" spc="-15" dirty="0">
                <a:latin typeface="Calibri"/>
                <a:cs typeface="Calibri"/>
              </a:rPr>
              <a:t>IEC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60909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: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Short-circuit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currents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in </a:t>
            </a:r>
            <a:r>
              <a:rPr sz="2200" spc="-10" dirty="0">
                <a:latin typeface="Calibri"/>
                <a:cs typeface="Calibri"/>
              </a:rPr>
              <a:t>three-</a:t>
            </a:r>
            <a:endParaRPr sz="2200">
              <a:latin typeface="Calibri"/>
              <a:cs typeface="Calibri"/>
            </a:endParaRPr>
          </a:p>
          <a:p>
            <a:pPr marL="1801495">
              <a:lnSpc>
                <a:spcPts val="2375"/>
              </a:lnSpc>
            </a:pPr>
            <a:r>
              <a:rPr sz="2200" spc="-5" dirty="0">
                <a:latin typeface="Calibri"/>
                <a:cs typeface="Calibri"/>
              </a:rPr>
              <a:t>phase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a.c.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systems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121151" y="2240279"/>
            <a:ext cx="1176655" cy="992505"/>
            <a:chOff x="3121151" y="2240279"/>
            <a:chExt cx="1176655" cy="992505"/>
          </a:xfrm>
        </p:grpSpPr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21151" y="2240279"/>
              <a:ext cx="1114044" cy="62331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121151" y="2609087"/>
              <a:ext cx="1176527" cy="623315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3283077" y="2267571"/>
            <a:ext cx="768350" cy="76327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2200" spc="-15" dirty="0">
                <a:latin typeface="Calibri"/>
                <a:cs typeface="Calibri"/>
              </a:rPr>
              <a:t>Part</a:t>
            </a:r>
            <a:r>
              <a:rPr sz="2200" spc="-9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0: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2200" spc="-15" dirty="0">
                <a:latin typeface="Calibri"/>
                <a:cs typeface="Calibri"/>
              </a:rPr>
              <a:t>Part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1: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121151" y="3313176"/>
            <a:ext cx="1114044" cy="623316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3283077" y="3374516"/>
            <a:ext cx="7677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5" dirty="0">
                <a:latin typeface="Calibri"/>
                <a:cs typeface="Calibri"/>
              </a:rPr>
              <a:t>Part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2: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121151" y="4017264"/>
            <a:ext cx="1176527" cy="623316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3283077" y="4078300"/>
            <a:ext cx="7683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5" dirty="0">
                <a:latin typeface="Calibri"/>
                <a:cs typeface="Calibri"/>
              </a:rPr>
              <a:t>Part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3: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121151" y="5391911"/>
            <a:ext cx="1176527" cy="623316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3283077" y="5453278"/>
            <a:ext cx="7683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5" dirty="0">
                <a:latin typeface="Calibri"/>
                <a:cs typeface="Calibri"/>
              </a:rPr>
              <a:t>Part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4: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271009" y="2267571"/>
            <a:ext cx="4249420" cy="388175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2200" spc="-5" dirty="0">
                <a:latin typeface="Calibri"/>
                <a:cs typeface="Calibri"/>
              </a:rPr>
              <a:t>Calculation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of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currents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2200" spc="-25" dirty="0">
                <a:latin typeface="Calibri"/>
                <a:cs typeface="Calibri"/>
              </a:rPr>
              <a:t>Factors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for</a:t>
            </a:r>
            <a:r>
              <a:rPr sz="2200" spc="-5" dirty="0">
                <a:latin typeface="Calibri"/>
                <a:cs typeface="Calibri"/>
              </a:rPr>
              <a:t> the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calculation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of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short-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200" spc="-10" dirty="0">
                <a:latin typeface="Calibri"/>
                <a:cs typeface="Calibri"/>
              </a:rPr>
              <a:t>circuit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currents</a:t>
            </a:r>
            <a:endParaRPr sz="2200">
              <a:latin typeface="Calibri"/>
              <a:cs typeface="Calibri"/>
            </a:endParaRPr>
          </a:p>
          <a:p>
            <a:pPr marL="12700" marR="129539">
              <a:lnSpc>
                <a:spcPct val="100000"/>
              </a:lnSpc>
              <a:spcBef>
                <a:spcPts val="265"/>
              </a:spcBef>
            </a:pPr>
            <a:r>
              <a:rPr sz="2200" spc="-10" dirty="0">
                <a:latin typeface="Calibri"/>
                <a:cs typeface="Calibri"/>
              </a:rPr>
              <a:t>Electrical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equipment;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data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for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short-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circuit</a:t>
            </a:r>
            <a:r>
              <a:rPr sz="2200" spc="-15" dirty="0">
                <a:latin typeface="Calibri"/>
                <a:cs typeface="Calibri"/>
              </a:rPr>
              <a:t> current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calculations</a:t>
            </a:r>
            <a:endParaRPr sz="2200">
              <a:latin typeface="Calibri"/>
              <a:cs typeface="Calibri"/>
            </a:endParaRPr>
          </a:p>
          <a:p>
            <a:pPr marL="12700" marR="5080">
              <a:lnSpc>
                <a:spcPct val="102000"/>
              </a:lnSpc>
              <a:spcBef>
                <a:spcPts val="210"/>
              </a:spcBef>
            </a:pPr>
            <a:r>
              <a:rPr sz="2200" spc="-10" dirty="0">
                <a:latin typeface="Calibri"/>
                <a:cs typeface="Calibri"/>
              </a:rPr>
              <a:t>Currents during</a:t>
            </a:r>
            <a:r>
              <a:rPr sz="2200" spc="-15" dirty="0">
                <a:latin typeface="Calibri"/>
                <a:cs typeface="Calibri"/>
              </a:rPr>
              <a:t> two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separate 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simultaneous </a:t>
            </a:r>
            <a:r>
              <a:rPr sz="2200" spc="-5" dirty="0">
                <a:latin typeface="Calibri"/>
                <a:cs typeface="Calibri"/>
              </a:rPr>
              <a:t>line-to-earth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short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circuits </a:t>
            </a:r>
            <a:r>
              <a:rPr sz="2200" spc="-5" dirty="0">
                <a:latin typeface="Calibri"/>
                <a:cs typeface="Calibri"/>
              </a:rPr>
              <a:t>and </a:t>
            </a:r>
            <a:r>
              <a:rPr sz="2200" spc="-10" dirty="0">
                <a:latin typeface="Calibri"/>
                <a:cs typeface="Calibri"/>
              </a:rPr>
              <a:t>partial short-circuit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currents </a:t>
            </a:r>
            <a:r>
              <a:rPr sz="2200" spc="-5" dirty="0">
                <a:latin typeface="Calibri"/>
                <a:cs typeface="Calibri"/>
              </a:rPr>
              <a:t>flowing </a:t>
            </a:r>
            <a:r>
              <a:rPr sz="2200" spc="-10" dirty="0">
                <a:latin typeface="Calibri"/>
                <a:cs typeface="Calibri"/>
              </a:rPr>
              <a:t>through </a:t>
            </a:r>
            <a:r>
              <a:rPr sz="2200" spc="-5" dirty="0">
                <a:latin typeface="Calibri"/>
                <a:cs typeface="Calibri"/>
              </a:rPr>
              <a:t>earth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Examples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for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the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calculation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of</a:t>
            </a:r>
            <a:r>
              <a:rPr sz="2200" dirty="0">
                <a:latin typeface="Calibri"/>
                <a:cs typeface="Calibri"/>
              </a:rPr>
              <a:t> short-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circuit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currents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03859" y="1386839"/>
            <a:ext cx="2650490" cy="4922520"/>
            <a:chOff x="403859" y="1386839"/>
            <a:chExt cx="2650490" cy="4922520"/>
          </a:xfrm>
        </p:grpSpPr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29767" y="1412747"/>
              <a:ext cx="2598420" cy="4870704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16813" y="1399793"/>
              <a:ext cx="2624455" cy="4897120"/>
            </a:xfrm>
            <a:custGeom>
              <a:avLst/>
              <a:gdLst/>
              <a:ahLst/>
              <a:cxnLst/>
              <a:rect l="l" t="t" r="r" b="b"/>
              <a:pathLst>
                <a:path w="2624455" h="4897120">
                  <a:moveTo>
                    <a:pt x="0" y="4896611"/>
                  </a:moveTo>
                  <a:lnTo>
                    <a:pt x="2624328" y="4896611"/>
                  </a:lnTo>
                  <a:lnTo>
                    <a:pt x="2624328" y="0"/>
                  </a:lnTo>
                  <a:lnTo>
                    <a:pt x="0" y="0"/>
                  </a:lnTo>
                  <a:lnTo>
                    <a:pt x="0" y="4896611"/>
                  </a:lnTo>
                  <a:close/>
                </a:path>
              </a:pathLst>
            </a:custGeom>
            <a:ln w="25907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9768" y="0"/>
            <a:ext cx="8284845" cy="1664335"/>
            <a:chOff x="429768" y="0"/>
            <a:chExt cx="8284845" cy="16643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9768" y="242302"/>
              <a:ext cx="8284463" cy="10500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5920" y="0"/>
              <a:ext cx="5852159" cy="166420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7868" y="260604"/>
              <a:ext cx="8208264" cy="9738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7868" y="260604"/>
              <a:ext cx="8208645" cy="974090"/>
            </a:xfrm>
            <a:custGeom>
              <a:avLst/>
              <a:gdLst/>
              <a:ahLst/>
              <a:cxnLst/>
              <a:rect l="l" t="t" r="r" b="b"/>
              <a:pathLst>
                <a:path w="8208645" h="974090">
                  <a:moveTo>
                    <a:pt x="0" y="973836"/>
                  </a:moveTo>
                  <a:lnTo>
                    <a:pt x="8208264" y="973836"/>
                  </a:lnTo>
                  <a:lnTo>
                    <a:pt x="8208264" y="0"/>
                  </a:lnTo>
                  <a:lnTo>
                    <a:pt x="0" y="0"/>
                  </a:lnTo>
                  <a:lnTo>
                    <a:pt x="0" y="973836"/>
                  </a:lnTo>
                  <a:close/>
                </a:path>
              </a:pathLst>
            </a:custGeom>
            <a:ln w="9144">
              <a:solidFill>
                <a:srgbClr val="717C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981326" y="124205"/>
            <a:ext cx="51828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Cálculo</a:t>
            </a:r>
            <a:r>
              <a:rPr sz="4000" spc="20" dirty="0"/>
              <a:t> </a:t>
            </a:r>
            <a:r>
              <a:rPr sz="4000" spc="-5" dirty="0"/>
              <a:t>de</a:t>
            </a:r>
            <a:r>
              <a:rPr sz="4000" dirty="0"/>
              <a:t> </a:t>
            </a:r>
            <a:r>
              <a:rPr sz="4000" spc="-20" dirty="0"/>
              <a:t>cortocircuitos</a:t>
            </a:r>
            <a:endParaRPr sz="4000"/>
          </a:p>
        </p:txBody>
      </p:sp>
      <p:grpSp>
        <p:nvGrpSpPr>
          <p:cNvPr id="8" name="object 8"/>
          <p:cNvGrpSpPr/>
          <p:nvPr/>
        </p:nvGrpSpPr>
        <p:grpSpPr>
          <a:xfrm>
            <a:off x="445008" y="1472183"/>
            <a:ext cx="8255634" cy="4668520"/>
            <a:chOff x="445008" y="1472183"/>
            <a:chExt cx="8255634" cy="4668520"/>
          </a:xfrm>
        </p:grpSpPr>
        <p:sp>
          <p:nvSpPr>
            <p:cNvPr id="9" name="object 9"/>
            <p:cNvSpPr/>
            <p:nvPr/>
          </p:nvSpPr>
          <p:spPr>
            <a:xfrm>
              <a:off x="457962" y="1485137"/>
              <a:ext cx="8229600" cy="4642485"/>
            </a:xfrm>
            <a:custGeom>
              <a:avLst/>
              <a:gdLst/>
              <a:ahLst/>
              <a:cxnLst/>
              <a:rect l="l" t="t" r="r" b="b"/>
              <a:pathLst>
                <a:path w="8229600" h="4642485">
                  <a:moveTo>
                    <a:pt x="8229600" y="0"/>
                  </a:moveTo>
                  <a:lnTo>
                    <a:pt x="0" y="0"/>
                  </a:lnTo>
                  <a:lnTo>
                    <a:pt x="0" y="4642104"/>
                  </a:lnTo>
                  <a:lnTo>
                    <a:pt x="8229600" y="4642104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7962" y="1485137"/>
              <a:ext cx="8229600" cy="4642485"/>
            </a:xfrm>
            <a:custGeom>
              <a:avLst/>
              <a:gdLst/>
              <a:ahLst/>
              <a:cxnLst/>
              <a:rect l="l" t="t" r="r" b="b"/>
              <a:pathLst>
                <a:path w="8229600" h="4642485">
                  <a:moveTo>
                    <a:pt x="0" y="4642104"/>
                  </a:moveTo>
                  <a:lnTo>
                    <a:pt x="8229600" y="464210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642104"/>
                  </a:lnTo>
                  <a:close/>
                </a:path>
              </a:pathLst>
            </a:custGeom>
            <a:ln w="25907">
              <a:solidFill>
                <a:srgbClr val="9C52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35940" y="554481"/>
            <a:ext cx="7682865" cy="5352415"/>
          </a:xfrm>
          <a:prstGeom prst="rect">
            <a:avLst/>
          </a:prstGeom>
        </p:spPr>
        <p:txBody>
          <a:bodyPr vert="horz" wrap="square" lIns="0" tIns="194945" rIns="0" bIns="0" rtlCol="0">
            <a:spAutoFit/>
          </a:bodyPr>
          <a:lstStyle/>
          <a:p>
            <a:pPr marL="1817370">
              <a:lnSpc>
                <a:spcPct val="100000"/>
              </a:lnSpc>
              <a:spcBef>
                <a:spcPts val="1535"/>
              </a:spcBef>
            </a:pPr>
            <a:r>
              <a:rPr sz="3600" b="1" spc="-5" dirty="0">
                <a:solidFill>
                  <a:srgbClr val="006FC0"/>
                </a:solidFill>
                <a:latin typeface="Calibri"/>
                <a:cs typeface="Calibri"/>
              </a:rPr>
              <a:t>Alcance </a:t>
            </a:r>
            <a:r>
              <a:rPr sz="3600" b="1" dirty="0">
                <a:solidFill>
                  <a:srgbClr val="006FC0"/>
                </a:solidFill>
                <a:latin typeface="Calibri"/>
                <a:cs typeface="Calibri"/>
              </a:rPr>
              <a:t>de</a:t>
            </a:r>
            <a:r>
              <a:rPr sz="36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6FC0"/>
                </a:solidFill>
                <a:latin typeface="Calibri"/>
                <a:cs typeface="Calibri"/>
              </a:rPr>
              <a:t>la</a:t>
            </a:r>
            <a:r>
              <a:rPr sz="3600" b="1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006FC0"/>
                </a:solidFill>
                <a:latin typeface="Calibri"/>
                <a:cs typeface="Calibri"/>
              </a:rPr>
              <a:t>IEC</a:t>
            </a:r>
            <a:r>
              <a:rPr sz="3600" b="1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6FC0"/>
                </a:solidFill>
                <a:latin typeface="Calibri"/>
                <a:cs typeface="Calibri"/>
              </a:rPr>
              <a:t>60909</a:t>
            </a:r>
            <a:endParaRPr sz="3600">
              <a:latin typeface="Calibri"/>
              <a:cs typeface="Calibri"/>
            </a:endParaRPr>
          </a:p>
          <a:p>
            <a:pPr marL="355600" indent="-343535">
              <a:lnSpc>
                <a:spcPts val="3080"/>
              </a:lnSpc>
              <a:spcBef>
                <a:spcPts val="107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700" spc="-10" dirty="0">
                <a:latin typeface="Calibri"/>
                <a:cs typeface="Calibri"/>
              </a:rPr>
              <a:t>Sistemas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trifásicos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30" dirty="0">
                <a:latin typeface="Calibri"/>
                <a:cs typeface="Calibri"/>
              </a:rPr>
              <a:t>AC</a:t>
            </a:r>
            <a:endParaRPr sz="2700">
              <a:latin typeface="Calibri"/>
              <a:cs typeface="Calibri"/>
            </a:endParaRPr>
          </a:p>
          <a:p>
            <a:pPr marL="355600" indent="-343535">
              <a:lnSpc>
                <a:spcPts val="2915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700" spc="-10" dirty="0">
                <a:latin typeface="Calibri"/>
                <a:cs typeface="Calibri"/>
              </a:rPr>
              <a:t>Sistemas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de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baja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tensión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y</a:t>
            </a:r>
            <a:r>
              <a:rPr sz="2700" spc="-10" dirty="0">
                <a:latin typeface="Calibri"/>
                <a:cs typeface="Calibri"/>
              </a:rPr>
              <a:t> alta </a:t>
            </a:r>
            <a:r>
              <a:rPr sz="2700" spc="-5" dirty="0">
                <a:latin typeface="Calibri"/>
                <a:cs typeface="Calibri"/>
              </a:rPr>
              <a:t>tensión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hasta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500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kV</a:t>
            </a:r>
            <a:endParaRPr sz="2700">
              <a:latin typeface="Calibri"/>
              <a:cs typeface="Calibri"/>
            </a:endParaRPr>
          </a:p>
          <a:p>
            <a:pPr marL="355600" indent="-343535">
              <a:lnSpc>
                <a:spcPts val="292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700" spc="-10" dirty="0">
                <a:latin typeface="Calibri"/>
                <a:cs typeface="Calibri"/>
              </a:rPr>
              <a:t>Frecuencia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nominal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de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50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Hz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y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60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Hz</a:t>
            </a:r>
            <a:endParaRPr sz="2700">
              <a:latin typeface="Calibri"/>
              <a:cs typeface="Calibri"/>
            </a:endParaRPr>
          </a:p>
          <a:p>
            <a:pPr marL="355600" indent="-343535">
              <a:lnSpc>
                <a:spcPts val="2955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700" spc="-10" dirty="0">
                <a:latin typeface="Calibri"/>
                <a:cs typeface="Calibri"/>
              </a:rPr>
              <a:t>Cortocircuitos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balanceados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y</a:t>
            </a:r>
            <a:r>
              <a:rPr sz="2700" spc="-10" dirty="0">
                <a:latin typeface="Calibri"/>
                <a:cs typeface="Calibri"/>
              </a:rPr>
              <a:t> desbalanceados</a:t>
            </a:r>
            <a:endParaRPr sz="2700">
              <a:latin typeface="Calibri"/>
              <a:cs typeface="Calibri"/>
            </a:endParaRPr>
          </a:p>
          <a:p>
            <a:pPr marL="756285" lvl="1" indent="-287020">
              <a:lnSpc>
                <a:spcPts val="2610"/>
              </a:lnSpc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z="2400" spc="-10" dirty="0">
                <a:latin typeface="Calibri"/>
                <a:cs typeface="Calibri"/>
              </a:rPr>
              <a:t>Cortocircuitos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trifásicos</a:t>
            </a:r>
            <a:endParaRPr sz="2400">
              <a:latin typeface="Calibri"/>
              <a:cs typeface="Calibri"/>
            </a:endParaRPr>
          </a:p>
          <a:p>
            <a:pPr marL="756285" lvl="1" indent="-287020">
              <a:lnSpc>
                <a:spcPts val="2590"/>
              </a:lnSpc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z="2400" spc="-10" dirty="0">
                <a:latin typeface="Calibri"/>
                <a:cs typeface="Calibri"/>
              </a:rPr>
              <a:t>Cortocircuitos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bifásicos (con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sin </a:t>
            </a:r>
            <a:r>
              <a:rPr sz="2400" spc="-15" dirty="0">
                <a:latin typeface="Calibri"/>
                <a:cs typeface="Calibri"/>
              </a:rPr>
              <a:t>conexión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tierra)</a:t>
            </a:r>
            <a:endParaRPr sz="2400">
              <a:latin typeface="Calibri"/>
              <a:cs typeface="Calibri"/>
            </a:endParaRPr>
          </a:p>
          <a:p>
            <a:pPr marL="756285" marR="5080" lvl="1" indent="-287020">
              <a:lnSpc>
                <a:spcPct val="80000"/>
              </a:lnSpc>
              <a:spcBef>
                <a:spcPts val="434"/>
              </a:spcBef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Simple </a:t>
            </a:r>
            <a:r>
              <a:rPr sz="2400" spc="-10" dirty="0">
                <a:latin typeface="Calibri"/>
                <a:cs typeface="Calibri"/>
              </a:rPr>
              <a:t>falla </a:t>
            </a:r>
            <a:r>
              <a:rPr sz="2400" dirty="0">
                <a:latin typeface="Calibri"/>
                <a:cs typeface="Calibri"/>
              </a:rPr>
              <a:t>a </a:t>
            </a:r>
            <a:r>
              <a:rPr sz="2400" spc="-10" dirty="0">
                <a:latin typeface="Calibri"/>
                <a:cs typeface="Calibri"/>
              </a:rPr>
              <a:t>tierra </a:t>
            </a:r>
            <a:r>
              <a:rPr sz="2400" dirty="0">
                <a:latin typeface="Calibri"/>
                <a:cs typeface="Calibri"/>
              </a:rPr>
              <a:t>en </a:t>
            </a:r>
            <a:r>
              <a:rPr sz="2400" spc="-10" dirty="0">
                <a:latin typeface="Calibri"/>
                <a:cs typeface="Calibri"/>
              </a:rPr>
              <a:t>sistemas con neutro sólidamente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aterrizado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 </a:t>
            </a:r>
            <a:r>
              <a:rPr sz="2400" dirty="0">
                <a:latin typeface="Calibri"/>
                <a:cs typeface="Calibri"/>
              </a:rPr>
              <a:t>impedancia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entre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neutro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10" dirty="0">
                <a:latin typeface="Calibri"/>
                <a:cs typeface="Calibri"/>
              </a:rPr>
              <a:t> tierra</a:t>
            </a:r>
            <a:endParaRPr sz="2400">
              <a:latin typeface="Calibri"/>
              <a:cs typeface="Calibri"/>
            </a:endParaRPr>
          </a:p>
          <a:p>
            <a:pPr marL="756285" marR="73660" lvl="1" indent="-287020">
              <a:lnSpc>
                <a:spcPts val="2300"/>
              </a:lnSpc>
              <a:spcBef>
                <a:spcPts val="275"/>
              </a:spcBef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Dos </a:t>
            </a:r>
            <a:r>
              <a:rPr sz="2400" spc="-10" dirty="0">
                <a:latin typeface="Calibri"/>
                <a:cs typeface="Calibri"/>
              </a:rPr>
              <a:t>cortocircuitos separados pero </a:t>
            </a:r>
            <a:r>
              <a:rPr sz="2400" spc="-5" dirty="0">
                <a:latin typeface="Calibri"/>
                <a:cs typeface="Calibri"/>
              </a:rPr>
              <a:t>simultáneos, simples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fallas </a:t>
            </a:r>
            <a:r>
              <a:rPr sz="2400" dirty="0">
                <a:latin typeface="Calibri"/>
                <a:cs typeface="Calibri"/>
              </a:rPr>
              <a:t>a </a:t>
            </a:r>
            <a:r>
              <a:rPr sz="2400" spc="-10" dirty="0">
                <a:latin typeface="Calibri"/>
                <a:cs typeface="Calibri"/>
              </a:rPr>
              <a:t>tierra </a:t>
            </a:r>
            <a:r>
              <a:rPr sz="2400" dirty="0">
                <a:latin typeface="Calibri"/>
                <a:cs typeface="Calibri"/>
              </a:rPr>
              <a:t>en </a:t>
            </a:r>
            <a:r>
              <a:rPr sz="2400" spc="-10" dirty="0">
                <a:latin typeface="Calibri"/>
                <a:cs typeface="Calibri"/>
              </a:rPr>
              <a:t>sistemas con neutro </a:t>
            </a:r>
            <a:r>
              <a:rPr sz="2400" dirty="0">
                <a:latin typeface="Calibri"/>
                <a:cs typeface="Calibri"/>
              </a:rPr>
              <a:t>aislado o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aterrizamiento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resonante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10" dirty="0">
                <a:latin typeface="Calibri"/>
                <a:cs typeface="Calibri"/>
              </a:rPr>
              <a:t> neutro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(IEC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60909-3)</a:t>
            </a:r>
            <a:endParaRPr sz="2400">
              <a:latin typeface="Calibri"/>
              <a:cs typeface="Calibri"/>
            </a:endParaRPr>
          </a:p>
          <a:p>
            <a:pPr marL="355600" indent="-343535">
              <a:lnSpc>
                <a:spcPts val="2745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700" spc="-10" dirty="0">
                <a:latin typeface="Calibri"/>
                <a:cs typeface="Calibri"/>
              </a:rPr>
              <a:t>Corrientes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de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cortocircuito</a:t>
            </a:r>
            <a:r>
              <a:rPr sz="2700" spc="-10" dirty="0">
                <a:latin typeface="Calibri"/>
                <a:cs typeface="Calibri"/>
              </a:rPr>
              <a:t> máximo</a:t>
            </a:r>
            <a:endParaRPr sz="2700">
              <a:latin typeface="Calibri"/>
              <a:cs typeface="Calibri"/>
            </a:endParaRPr>
          </a:p>
          <a:p>
            <a:pPr marL="355600" indent="-343535">
              <a:lnSpc>
                <a:spcPts val="308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700" spc="-10" dirty="0">
                <a:latin typeface="Calibri"/>
                <a:cs typeface="Calibri"/>
              </a:rPr>
              <a:t>Corrientes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de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cortocircuito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mínimo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64460" y="461899"/>
            <a:ext cx="48126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Tipo</a:t>
            </a:r>
            <a:r>
              <a:rPr sz="4400" spc="-35" dirty="0"/>
              <a:t> </a:t>
            </a:r>
            <a:r>
              <a:rPr sz="4400" dirty="0"/>
              <a:t>de</a:t>
            </a:r>
            <a:r>
              <a:rPr sz="4400" spc="-15" dirty="0"/>
              <a:t> </a:t>
            </a:r>
            <a:r>
              <a:rPr sz="4400" spc="-20" dirty="0"/>
              <a:t>cortocircuito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507355"/>
            <a:ext cx="7360920" cy="427926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894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Según</a:t>
            </a:r>
            <a:r>
              <a:rPr sz="3200" dirty="0">
                <a:latin typeface="Calibri"/>
                <a:cs typeface="Calibri"/>
              </a:rPr>
              <a:t> el </a:t>
            </a:r>
            <a:r>
              <a:rPr sz="3200" spc="-15" dirty="0">
                <a:latin typeface="Calibri"/>
                <a:cs typeface="Calibri"/>
              </a:rPr>
              <a:t>número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 </a:t>
            </a:r>
            <a:r>
              <a:rPr sz="3200" spc="-15" dirty="0">
                <a:latin typeface="Calibri"/>
                <a:cs typeface="Calibri"/>
              </a:rPr>
              <a:t>fases involucradas:</a:t>
            </a:r>
            <a:endParaRPr sz="32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690"/>
              </a:spcBef>
              <a:buFont typeface="Arial MT"/>
              <a:buChar char="–"/>
              <a:tabLst>
                <a:tab pos="756920" algn="l"/>
              </a:tabLst>
            </a:pPr>
            <a:r>
              <a:rPr sz="2800" spc="-15" dirty="0">
                <a:latin typeface="Calibri"/>
                <a:cs typeface="Calibri"/>
              </a:rPr>
              <a:t>Cortocircuito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entre</a:t>
            </a:r>
            <a:r>
              <a:rPr sz="2800" spc="-5" dirty="0">
                <a:latin typeface="Calibri"/>
                <a:cs typeface="Calibri"/>
              </a:rPr>
              <a:t> las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3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fases.</a:t>
            </a:r>
            <a:endParaRPr sz="28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670"/>
              </a:spcBef>
              <a:buFont typeface="Arial MT"/>
              <a:buChar char="–"/>
              <a:tabLst>
                <a:tab pos="756920" algn="l"/>
              </a:tabLst>
            </a:pPr>
            <a:r>
              <a:rPr sz="2800" spc="-15" dirty="0">
                <a:latin typeface="Calibri"/>
                <a:cs typeface="Calibri"/>
              </a:rPr>
              <a:t>Cortocircuito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entre</a:t>
            </a:r>
            <a:r>
              <a:rPr sz="2800" spc="-5" dirty="0">
                <a:latin typeface="Calibri"/>
                <a:cs typeface="Calibri"/>
              </a:rPr>
              <a:t> 02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fases.</a:t>
            </a:r>
            <a:endParaRPr sz="28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675"/>
              </a:spcBef>
              <a:buFont typeface="Arial MT"/>
              <a:buChar char="–"/>
              <a:tabLst>
                <a:tab pos="756920" algn="l"/>
              </a:tabLst>
            </a:pPr>
            <a:r>
              <a:rPr sz="2800" spc="-15" dirty="0">
                <a:latin typeface="Calibri"/>
                <a:cs typeface="Calibri"/>
              </a:rPr>
              <a:t>Cortocircuito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entre</a:t>
            </a:r>
            <a:r>
              <a:rPr sz="2800" spc="-5" dirty="0">
                <a:latin typeface="Calibri"/>
                <a:cs typeface="Calibri"/>
              </a:rPr>
              <a:t> 02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fases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y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tierra.</a:t>
            </a:r>
            <a:endParaRPr sz="28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670"/>
              </a:spcBef>
              <a:buFont typeface="Arial MT"/>
              <a:buChar char="–"/>
              <a:tabLst>
                <a:tab pos="756920" algn="l"/>
              </a:tabLst>
            </a:pPr>
            <a:r>
              <a:rPr sz="2800" spc="-20" dirty="0">
                <a:latin typeface="Calibri"/>
                <a:cs typeface="Calibri"/>
              </a:rPr>
              <a:t>Falla</a:t>
            </a:r>
            <a:r>
              <a:rPr sz="2800" spc="-15" dirty="0">
                <a:latin typeface="Calibri"/>
                <a:cs typeface="Calibri"/>
              </a:rPr>
              <a:t> monofásica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-15" dirty="0">
                <a:latin typeface="Calibri"/>
                <a:cs typeface="Calibri"/>
              </a:rPr>
              <a:t> tierra.</a:t>
            </a:r>
            <a:endParaRPr sz="2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Según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el </a:t>
            </a:r>
            <a:r>
              <a:rPr sz="3200" spc="-10" dirty="0">
                <a:latin typeface="Calibri"/>
                <a:cs typeface="Calibri"/>
              </a:rPr>
              <a:t>valor </a:t>
            </a:r>
            <a:r>
              <a:rPr sz="3200" dirty="0">
                <a:latin typeface="Calibri"/>
                <a:cs typeface="Calibri"/>
              </a:rPr>
              <a:t>de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falla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entre fases:</a:t>
            </a:r>
            <a:endParaRPr sz="32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725"/>
              </a:spcBef>
              <a:buFont typeface="Arial MT"/>
              <a:buChar char="–"/>
              <a:tabLst>
                <a:tab pos="756920" algn="l"/>
              </a:tabLst>
            </a:pPr>
            <a:r>
              <a:rPr sz="2800" spc="-20" dirty="0">
                <a:latin typeface="Calibri"/>
                <a:cs typeface="Calibri"/>
              </a:rPr>
              <a:t>Fallas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balanceadas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(cortocircuito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trifásico-3</a:t>
            </a:r>
            <a:r>
              <a:rPr sz="2800" spc="-10" dirty="0">
                <a:latin typeface="Symbol"/>
                <a:cs typeface="Symbol"/>
              </a:rPr>
              <a:t></a:t>
            </a:r>
            <a:r>
              <a:rPr sz="2800" spc="-10" dirty="0">
                <a:latin typeface="Calibri"/>
                <a:cs typeface="Calibri"/>
              </a:rPr>
              <a:t>).</a:t>
            </a:r>
            <a:endParaRPr sz="28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670"/>
              </a:spcBef>
              <a:buFont typeface="Arial MT"/>
              <a:buChar char="–"/>
              <a:tabLst>
                <a:tab pos="756920" algn="l"/>
              </a:tabLst>
            </a:pPr>
            <a:r>
              <a:rPr sz="2800" spc="-20" dirty="0">
                <a:latin typeface="Calibri"/>
                <a:cs typeface="Calibri"/>
              </a:rPr>
              <a:t>Fallas</a:t>
            </a:r>
            <a:r>
              <a:rPr sz="2800" spc="-5" dirty="0">
                <a:latin typeface="Calibri"/>
                <a:cs typeface="Calibri"/>
              </a:rPr>
              <a:t> Desbalanceadas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(2</a:t>
            </a:r>
            <a:r>
              <a:rPr sz="2800" spc="-5" dirty="0">
                <a:latin typeface="Symbol"/>
                <a:cs typeface="Symbol"/>
              </a:rPr>
              <a:t></a:t>
            </a:r>
            <a:r>
              <a:rPr sz="2800" spc="-5" dirty="0">
                <a:latin typeface="Calibri"/>
                <a:cs typeface="Calibri"/>
              </a:rPr>
              <a:t>,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2</a:t>
            </a:r>
            <a:r>
              <a:rPr sz="2800" spc="-10" dirty="0">
                <a:latin typeface="Symbol"/>
                <a:cs typeface="Symbol"/>
              </a:rPr>
              <a:t></a:t>
            </a:r>
            <a:r>
              <a:rPr sz="2800" spc="-10" dirty="0">
                <a:latin typeface="Calibri"/>
                <a:cs typeface="Calibri"/>
              </a:rPr>
              <a:t>+t,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1</a:t>
            </a:r>
            <a:r>
              <a:rPr sz="2800" spc="-5" dirty="0">
                <a:latin typeface="Symbol"/>
                <a:cs typeface="Symbol"/>
              </a:rPr>
              <a:t></a:t>
            </a:r>
            <a:r>
              <a:rPr sz="2800" spc="-5" dirty="0">
                <a:latin typeface="Calibri"/>
                <a:cs typeface="Calibri"/>
              </a:rPr>
              <a:t>-t)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1397" y="0"/>
            <a:ext cx="8286115" cy="1582420"/>
            <a:chOff x="501397" y="0"/>
            <a:chExt cx="8286115" cy="15824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397" y="242275"/>
              <a:ext cx="8285984" cy="100134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9072" y="0"/>
              <a:ext cx="5852160" cy="15819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6" y="260604"/>
              <a:ext cx="8209788" cy="9250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39496" y="260604"/>
              <a:ext cx="8209915" cy="925194"/>
            </a:xfrm>
            <a:custGeom>
              <a:avLst/>
              <a:gdLst/>
              <a:ahLst/>
              <a:cxnLst/>
              <a:rect l="l" t="t" r="r" b="b"/>
              <a:pathLst>
                <a:path w="8209915" h="925194">
                  <a:moveTo>
                    <a:pt x="0" y="925068"/>
                  </a:moveTo>
                  <a:lnTo>
                    <a:pt x="8209788" y="925068"/>
                  </a:lnTo>
                  <a:lnTo>
                    <a:pt x="8209788" y="0"/>
                  </a:lnTo>
                  <a:lnTo>
                    <a:pt x="0" y="0"/>
                  </a:lnTo>
                  <a:lnTo>
                    <a:pt x="0" y="925068"/>
                  </a:lnTo>
                  <a:close/>
                </a:path>
              </a:pathLst>
            </a:custGeom>
            <a:ln w="9144">
              <a:solidFill>
                <a:srgbClr val="717C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53589" y="96392"/>
            <a:ext cx="5182870" cy="1132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4600"/>
              </a:lnSpc>
              <a:spcBef>
                <a:spcPts val="95"/>
              </a:spcBef>
            </a:pPr>
            <a:r>
              <a:rPr sz="4000" spc="-10" dirty="0"/>
              <a:t>Cálculo</a:t>
            </a:r>
            <a:r>
              <a:rPr sz="4000" spc="20" dirty="0"/>
              <a:t> </a:t>
            </a:r>
            <a:r>
              <a:rPr sz="4000" spc="-5" dirty="0"/>
              <a:t>de</a:t>
            </a:r>
            <a:r>
              <a:rPr sz="4000" dirty="0"/>
              <a:t> </a:t>
            </a:r>
            <a:r>
              <a:rPr sz="4000" spc="-20" dirty="0"/>
              <a:t>cortocircuitos</a:t>
            </a:r>
            <a:endParaRPr sz="4000"/>
          </a:p>
          <a:p>
            <a:pPr algn="ctr">
              <a:lnSpc>
                <a:spcPts val="4120"/>
              </a:lnSpc>
            </a:pPr>
            <a:r>
              <a:rPr sz="3600" spc="-5" dirty="0">
                <a:solidFill>
                  <a:srgbClr val="006FC0"/>
                </a:solidFill>
              </a:rPr>
              <a:t>Tipos</a:t>
            </a:r>
            <a:r>
              <a:rPr sz="3600" spc="-15" dirty="0">
                <a:solidFill>
                  <a:srgbClr val="006FC0"/>
                </a:solidFill>
              </a:rPr>
              <a:t> </a:t>
            </a:r>
            <a:r>
              <a:rPr sz="3600" dirty="0">
                <a:solidFill>
                  <a:srgbClr val="006FC0"/>
                </a:solidFill>
              </a:rPr>
              <a:t>de</a:t>
            </a:r>
            <a:r>
              <a:rPr sz="3600" spc="-20" dirty="0">
                <a:solidFill>
                  <a:srgbClr val="006FC0"/>
                </a:solidFill>
              </a:rPr>
              <a:t> </a:t>
            </a:r>
            <a:r>
              <a:rPr sz="3600" spc="-10" dirty="0">
                <a:solidFill>
                  <a:srgbClr val="006FC0"/>
                </a:solidFill>
              </a:rPr>
              <a:t>cortocircuitos</a:t>
            </a:r>
            <a:endParaRPr sz="3600"/>
          </a:p>
        </p:txBody>
      </p:sp>
      <p:sp>
        <p:nvSpPr>
          <p:cNvPr id="8" name="object 8"/>
          <p:cNvSpPr txBox="1"/>
          <p:nvPr/>
        </p:nvSpPr>
        <p:spPr>
          <a:xfrm>
            <a:off x="2052066" y="2071877"/>
            <a:ext cx="1170940" cy="410209"/>
          </a:xfrm>
          <a:prstGeom prst="rect">
            <a:avLst/>
          </a:prstGeom>
          <a:ln w="25908">
            <a:solidFill>
              <a:srgbClr val="E6842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8105">
              <a:lnSpc>
                <a:spcPts val="2740"/>
              </a:lnSpc>
            </a:pPr>
            <a:r>
              <a:rPr sz="2400" b="1" spc="-5" dirty="0">
                <a:latin typeface="Calibri"/>
                <a:cs typeface="Calibri"/>
              </a:rPr>
              <a:t>3-phase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3261" y="3606546"/>
            <a:ext cx="1170940" cy="410209"/>
          </a:xfrm>
          <a:prstGeom prst="rect">
            <a:avLst/>
          </a:prstGeom>
          <a:ln w="25908">
            <a:solidFill>
              <a:srgbClr val="5F76B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8105">
              <a:lnSpc>
                <a:spcPts val="2740"/>
              </a:lnSpc>
            </a:pPr>
            <a:r>
              <a:rPr sz="2400" b="1" spc="-5" dirty="0">
                <a:latin typeface="Calibri"/>
                <a:cs typeface="Calibri"/>
              </a:rPr>
              <a:t>2-phase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41854" y="5388102"/>
            <a:ext cx="1170940" cy="410209"/>
          </a:xfrm>
          <a:prstGeom prst="rect">
            <a:avLst/>
          </a:prstGeom>
          <a:ln w="25907">
            <a:solidFill>
              <a:srgbClr val="62881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8105">
              <a:lnSpc>
                <a:spcPts val="2740"/>
              </a:lnSpc>
            </a:pPr>
            <a:r>
              <a:rPr sz="2400" b="1" spc="-5" dirty="0">
                <a:latin typeface="Calibri"/>
                <a:cs typeface="Calibri"/>
              </a:rPr>
              <a:t>1-phase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99033" y="1764664"/>
            <a:ext cx="960755" cy="1000125"/>
            <a:chOff x="899033" y="1764664"/>
            <a:chExt cx="960755" cy="1000125"/>
          </a:xfrm>
        </p:grpSpPr>
        <p:sp>
          <p:nvSpPr>
            <p:cNvPr id="12" name="object 12"/>
            <p:cNvSpPr/>
            <p:nvPr/>
          </p:nvSpPr>
          <p:spPr>
            <a:xfrm>
              <a:off x="899922" y="2661665"/>
              <a:ext cx="914400" cy="102235"/>
            </a:xfrm>
            <a:custGeom>
              <a:avLst/>
              <a:gdLst/>
              <a:ahLst/>
              <a:cxnLst/>
              <a:rect l="l" t="t" r="r" b="b"/>
              <a:pathLst>
                <a:path w="914400" h="102235">
                  <a:moveTo>
                    <a:pt x="0" y="0"/>
                  </a:moveTo>
                  <a:lnTo>
                    <a:pt x="3047" y="0"/>
                  </a:lnTo>
                </a:path>
                <a:path w="914400" h="102235">
                  <a:moveTo>
                    <a:pt x="0" y="77724"/>
                  </a:moveTo>
                  <a:lnTo>
                    <a:pt x="7708" y="69596"/>
                  </a:lnTo>
                  <a:lnTo>
                    <a:pt x="8674" y="67691"/>
                  </a:lnTo>
                  <a:lnTo>
                    <a:pt x="10591" y="67691"/>
                  </a:lnTo>
                  <a:lnTo>
                    <a:pt x="11556" y="66675"/>
                  </a:lnTo>
                  <a:lnTo>
                    <a:pt x="19265" y="58547"/>
                  </a:lnTo>
                  <a:lnTo>
                    <a:pt x="20231" y="57531"/>
                  </a:lnTo>
                  <a:lnTo>
                    <a:pt x="22161" y="57531"/>
                  </a:lnTo>
                  <a:lnTo>
                    <a:pt x="23126" y="56514"/>
                  </a:lnTo>
                  <a:lnTo>
                    <a:pt x="30835" y="48513"/>
                  </a:lnTo>
                  <a:lnTo>
                    <a:pt x="32753" y="46482"/>
                  </a:lnTo>
                  <a:lnTo>
                    <a:pt x="33718" y="46482"/>
                  </a:lnTo>
                  <a:lnTo>
                    <a:pt x="34683" y="45466"/>
                  </a:lnTo>
                  <a:lnTo>
                    <a:pt x="42392" y="37337"/>
                  </a:lnTo>
                  <a:lnTo>
                    <a:pt x="44322" y="36322"/>
                  </a:lnTo>
                  <a:lnTo>
                    <a:pt x="45288" y="36322"/>
                  </a:lnTo>
                  <a:lnTo>
                    <a:pt x="46240" y="35306"/>
                  </a:lnTo>
                  <a:lnTo>
                    <a:pt x="53949" y="27305"/>
                  </a:lnTo>
                  <a:lnTo>
                    <a:pt x="55880" y="25273"/>
                  </a:lnTo>
                  <a:lnTo>
                    <a:pt x="56845" y="25273"/>
                  </a:lnTo>
                  <a:lnTo>
                    <a:pt x="57810" y="24257"/>
                  </a:lnTo>
                  <a:lnTo>
                    <a:pt x="67437" y="15112"/>
                  </a:lnTo>
                  <a:lnTo>
                    <a:pt x="68402" y="14097"/>
                  </a:lnTo>
                  <a:lnTo>
                    <a:pt x="69367" y="14097"/>
                  </a:lnTo>
                  <a:lnTo>
                    <a:pt x="71297" y="12064"/>
                  </a:lnTo>
                  <a:lnTo>
                    <a:pt x="79006" y="4063"/>
                  </a:lnTo>
                  <a:lnTo>
                    <a:pt x="79971" y="3048"/>
                  </a:lnTo>
                  <a:lnTo>
                    <a:pt x="81889" y="3048"/>
                  </a:lnTo>
                  <a:lnTo>
                    <a:pt x="82854" y="2032"/>
                  </a:lnTo>
                  <a:lnTo>
                    <a:pt x="83819" y="0"/>
                  </a:lnTo>
                </a:path>
                <a:path w="914400" h="102235">
                  <a:moveTo>
                    <a:pt x="54864" y="102108"/>
                  </a:moveTo>
                  <a:lnTo>
                    <a:pt x="59702" y="96138"/>
                  </a:lnTo>
                  <a:lnTo>
                    <a:pt x="60667" y="95123"/>
                  </a:lnTo>
                  <a:lnTo>
                    <a:pt x="62598" y="95123"/>
                  </a:lnTo>
                  <a:lnTo>
                    <a:pt x="63576" y="94107"/>
                  </a:lnTo>
                  <a:lnTo>
                    <a:pt x="71310" y="86106"/>
                  </a:lnTo>
                  <a:lnTo>
                    <a:pt x="73240" y="84074"/>
                  </a:lnTo>
                  <a:lnTo>
                    <a:pt x="74206" y="84074"/>
                  </a:lnTo>
                  <a:lnTo>
                    <a:pt x="75184" y="83058"/>
                  </a:lnTo>
                  <a:lnTo>
                    <a:pt x="82918" y="75057"/>
                  </a:lnTo>
                  <a:lnTo>
                    <a:pt x="84848" y="74041"/>
                  </a:lnTo>
                  <a:lnTo>
                    <a:pt x="85826" y="74041"/>
                  </a:lnTo>
                  <a:lnTo>
                    <a:pt x="86791" y="73025"/>
                  </a:lnTo>
                  <a:lnTo>
                    <a:pt x="94526" y="65024"/>
                  </a:lnTo>
                  <a:lnTo>
                    <a:pt x="96456" y="63119"/>
                  </a:lnTo>
                  <a:lnTo>
                    <a:pt x="97434" y="63119"/>
                  </a:lnTo>
                  <a:lnTo>
                    <a:pt x="98399" y="62103"/>
                  </a:lnTo>
                  <a:lnTo>
                    <a:pt x="108077" y="53086"/>
                  </a:lnTo>
                  <a:lnTo>
                    <a:pt x="109042" y="52070"/>
                  </a:lnTo>
                  <a:lnTo>
                    <a:pt x="110007" y="52070"/>
                  </a:lnTo>
                  <a:lnTo>
                    <a:pt x="111937" y="50037"/>
                  </a:lnTo>
                  <a:lnTo>
                    <a:pt x="119684" y="42037"/>
                  </a:lnTo>
                  <a:lnTo>
                    <a:pt x="120650" y="41021"/>
                  </a:lnTo>
                  <a:lnTo>
                    <a:pt x="122580" y="41021"/>
                  </a:lnTo>
                  <a:lnTo>
                    <a:pt x="123545" y="40005"/>
                  </a:lnTo>
                  <a:lnTo>
                    <a:pt x="131292" y="32004"/>
                  </a:lnTo>
                  <a:lnTo>
                    <a:pt x="132257" y="30987"/>
                  </a:lnTo>
                  <a:lnTo>
                    <a:pt x="134188" y="30987"/>
                  </a:lnTo>
                  <a:lnTo>
                    <a:pt x="135153" y="29083"/>
                  </a:lnTo>
                  <a:lnTo>
                    <a:pt x="142900" y="21082"/>
                  </a:lnTo>
                  <a:lnTo>
                    <a:pt x="143865" y="20066"/>
                  </a:lnTo>
                  <a:lnTo>
                    <a:pt x="145796" y="20066"/>
                  </a:lnTo>
                  <a:lnTo>
                    <a:pt x="146773" y="19050"/>
                  </a:lnTo>
                  <a:lnTo>
                    <a:pt x="154508" y="11049"/>
                  </a:lnTo>
                  <a:lnTo>
                    <a:pt x="155473" y="10033"/>
                  </a:lnTo>
                  <a:lnTo>
                    <a:pt x="157403" y="10033"/>
                  </a:lnTo>
                  <a:lnTo>
                    <a:pt x="158381" y="8000"/>
                  </a:lnTo>
                  <a:lnTo>
                    <a:pt x="166115" y="0"/>
                  </a:lnTo>
                </a:path>
                <a:path w="914400" h="102235">
                  <a:moveTo>
                    <a:pt x="137159" y="102108"/>
                  </a:moveTo>
                  <a:lnTo>
                    <a:pt x="140017" y="99060"/>
                  </a:lnTo>
                  <a:lnTo>
                    <a:pt x="140982" y="98044"/>
                  </a:lnTo>
                  <a:lnTo>
                    <a:pt x="141935" y="98044"/>
                  </a:lnTo>
                  <a:lnTo>
                    <a:pt x="143840" y="96138"/>
                  </a:lnTo>
                  <a:lnTo>
                    <a:pt x="152425" y="87122"/>
                  </a:lnTo>
                  <a:lnTo>
                    <a:pt x="153377" y="86106"/>
                  </a:lnTo>
                  <a:lnTo>
                    <a:pt x="155282" y="86106"/>
                  </a:lnTo>
                  <a:lnTo>
                    <a:pt x="156248" y="84074"/>
                  </a:lnTo>
                  <a:lnTo>
                    <a:pt x="163880" y="77088"/>
                  </a:lnTo>
                  <a:lnTo>
                    <a:pt x="165785" y="75057"/>
                  </a:lnTo>
                  <a:lnTo>
                    <a:pt x="166738" y="75057"/>
                  </a:lnTo>
                  <a:lnTo>
                    <a:pt x="167690" y="74041"/>
                  </a:lnTo>
                  <a:lnTo>
                    <a:pt x="177228" y="65024"/>
                  </a:lnTo>
                  <a:lnTo>
                    <a:pt x="178193" y="63119"/>
                  </a:lnTo>
                  <a:lnTo>
                    <a:pt x="179146" y="63119"/>
                  </a:lnTo>
                  <a:lnTo>
                    <a:pt x="181051" y="62103"/>
                  </a:lnTo>
                  <a:lnTo>
                    <a:pt x="188683" y="54101"/>
                  </a:lnTo>
                  <a:lnTo>
                    <a:pt x="189636" y="53086"/>
                  </a:lnTo>
                  <a:lnTo>
                    <a:pt x="190588" y="53086"/>
                  </a:lnTo>
                  <a:lnTo>
                    <a:pt x="192506" y="52070"/>
                  </a:lnTo>
                  <a:lnTo>
                    <a:pt x="201091" y="42037"/>
                  </a:lnTo>
                  <a:lnTo>
                    <a:pt x="202044" y="41021"/>
                  </a:lnTo>
                  <a:lnTo>
                    <a:pt x="203949" y="41021"/>
                  </a:lnTo>
                  <a:lnTo>
                    <a:pt x="204901" y="40005"/>
                  </a:lnTo>
                  <a:lnTo>
                    <a:pt x="212534" y="32004"/>
                  </a:lnTo>
                  <a:lnTo>
                    <a:pt x="214452" y="30987"/>
                  </a:lnTo>
                  <a:lnTo>
                    <a:pt x="215404" y="30987"/>
                  </a:lnTo>
                  <a:lnTo>
                    <a:pt x="216357" y="29083"/>
                  </a:lnTo>
                  <a:lnTo>
                    <a:pt x="225894" y="20066"/>
                  </a:lnTo>
                  <a:lnTo>
                    <a:pt x="226847" y="19050"/>
                  </a:lnTo>
                  <a:lnTo>
                    <a:pt x="227799" y="19050"/>
                  </a:lnTo>
                  <a:lnTo>
                    <a:pt x="229717" y="18034"/>
                  </a:lnTo>
                  <a:lnTo>
                    <a:pt x="238302" y="8000"/>
                  </a:lnTo>
                  <a:lnTo>
                    <a:pt x="239255" y="6985"/>
                  </a:lnTo>
                  <a:lnTo>
                    <a:pt x="241160" y="6985"/>
                  </a:lnTo>
                  <a:lnTo>
                    <a:pt x="242112" y="5969"/>
                  </a:lnTo>
                  <a:lnTo>
                    <a:pt x="246887" y="0"/>
                  </a:lnTo>
                </a:path>
                <a:path w="914400" h="102235">
                  <a:moveTo>
                    <a:pt x="219456" y="102108"/>
                  </a:moveTo>
                  <a:lnTo>
                    <a:pt x="227088" y="94107"/>
                  </a:lnTo>
                  <a:lnTo>
                    <a:pt x="228041" y="92075"/>
                  </a:lnTo>
                  <a:lnTo>
                    <a:pt x="229946" y="92075"/>
                  </a:lnTo>
                  <a:lnTo>
                    <a:pt x="230911" y="91059"/>
                  </a:lnTo>
                  <a:lnTo>
                    <a:pt x="238544" y="83058"/>
                  </a:lnTo>
                  <a:lnTo>
                    <a:pt x="239496" y="82042"/>
                  </a:lnTo>
                  <a:lnTo>
                    <a:pt x="241401" y="82042"/>
                  </a:lnTo>
                  <a:lnTo>
                    <a:pt x="242354" y="81025"/>
                  </a:lnTo>
                  <a:lnTo>
                    <a:pt x="250939" y="71120"/>
                  </a:lnTo>
                  <a:lnTo>
                    <a:pt x="252856" y="70104"/>
                  </a:lnTo>
                  <a:lnTo>
                    <a:pt x="253809" y="70104"/>
                  </a:lnTo>
                  <a:lnTo>
                    <a:pt x="255714" y="69087"/>
                  </a:lnTo>
                  <a:lnTo>
                    <a:pt x="263347" y="61087"/>
                  </a:lnTo>
                  <a:lnTo>
                    <a:pt x="264299" y="60071"/>
                  </a:lnTo>
                  <a:lnTo>
                    <a:pt x="265252" y="60071"/>
                  </a:lnTo>
                  <a:lnTo>
                    <a:pt x="267169" y="58038"/>
                  </a:lnTo>
                  <a:lnTo>
                    <a:pt x="274802" y="50037"/>
                  </a:lnTo>
                  <a:lnTo>
                    <a:pt x="275755" y="49022"/>
                  </a:lnTo>
                  <a:lnTo>
                    <a:pt x="276707" y="49022"/>
                  </a:lnTo>
                  <a:lnTo>
                    <a:pt x="278612" y="48006"/>
                  </a:lnTo>
                  <a:lnTo>
                    <a:pt x="287197" y="38988"/>
                  </a:lnTo>
                  <a:lnTo>
                    <a:pt x="288150" y="37084"/>
                  </a:lnTo>
                  <a:lnTo>
                    <a:pt x="290068" y="37084"/>
                  </a:lnTo>
                  <a:lnTo>
                    <a:pt x="291020" y="36068"/>
                  </a:lnTo>
                  <a:lnTo>
                    <a:pt x="298653" y="28067"/>
                  </a:lnTo>
                  <a:lnTo>
                    <a:pt x="299605" y="27050"/>
                  </a:lnTo>
                  <a:lnTo>
                    <a:pt x="301510" y="27050"/>
                  </a:lnTo>
                  <a:lnTo>
                    <a:pt x="302463" y="25019"/>
                  </a:lnTo>
                  <a:lnTo>
                    <a:pt x="310095" y="18034"/>
                  </a:lnTo>
                  <a:lnTo>
                    <a:pt x="312013" y="16001"/>
                  </a:lnTo>
                  <a:lnTo>
                    <a:pt x="312966" y="16001"/>
                  </a:lnTo>
                  <a:lnTo>
                    <a:pt x="313918" y="14986"/>
                  </a:lnTo>
                  <a:lnTo>
                    <a:pt x="323456" y="5969"/>
                  </a:lnTo>
                  <a:lnTo>
                    <a:pt x="324408" y="4063"/>
                  </a:lnTo>
                  <a:lnTo>
                    <a:pt x="325361" y="4063"/>
                  </a:lnTo>
                  <a:lnTo>
                    <a:pt x="327278" y="3048"/>
                  </a:lnTo>
                  <a:lnTo>
                    <a:pt x="329184" y="0"/>
                  </a:lnTo>
                </a:path>
                <a:path w="914400" h="102235">
                  <a:moveTo>
                    <a:pt x="300228" y="102108"/>
                  </a:moveTo>
                  <a:lnTo>
                    <a:pt x="303136" y="99060"/>
                  </a:lnTo>
                  <a:lnTo>
                    <a:pt x="304101" y="98044"/>
                  </a:lnTo>
                  <a:lnTo>
                    <a:pt x="305066" y="98044"/>
                  </a:lnTo>
                  <a:lnTo>
                    <a:pt x="306997" y="96138"/>
                  </a:lnTo>
                  <a:lnTo>
                    <a:pt x="314744" y="88137"/>
                  </a:lnTo>
                  <a:lnTo>
                    <a:pt x="315709" y="87122"/>
                  </a:lnTo>
                  <a:lnTo>
                    <a:pt x="316674" y="87122"/>
                  </a:lnTo>
                  <a:lnTo>
                    <a:pt x="318604" y="86106"/>
                  </a:lnTo>
                  <a:lnTo>
                    <a:pt x="327317" y="77088"/>
                  </a:lnTo>
                  <a:lnTo>
                    <a:pt x="328282" y="75057"/>
                  </a:lnTo>
                  <a:lnTo>
                    <a:pt x="330212" y="75057"/>
                  </a:lnTo>
                  <a:lnTo>
                    <a:pt x="331190" y="74041"/>
                  </a:lnTo>
                  <a:lnTo>
                    <a:pt x="338924" y="66039"/>
                  </a:lnTo>
                  <a:lnTo>
                    <a:pt x="339890" y="65024"/>
                  </a:lnTo>
                  <a:lnTo>
                    <a:pt x="341820" y="65024"/>
                  </a:lnTo>
                  <a:lnTo>
                    <a:pt x="342798" y="63119"/>
                  </a:lnTo>
                  <a:lnTo>
                    <a:pt x="350532" y="56007"/>
                  </a:lnTo>
                  <a:lnTo>
                    <a:pt x="352463" y="54101"/>
                  </a:lnTo>
                  <a:lnTo>
                    <a:pt x="353441" y="54101"/>
                  </a:lnTo>
                  <a:lnTo>
                    <a:pt x="354406" y="53086"/>
                  </a:lnTo>
                  <a:lnTo>
                    <a:pt x="364070" y="44069"/>
                  </a:lnTo>
                  <a:lnTo>
                    <a:pt x="365048" y="42037"/>
                  </a:lnTo>
                  <a:lnTo>
                    <a:pt x="366014" y="42037"/>
                  </a:lnTo>
                  <a:lnTo>
                    <a:pt x="367944" y="41021"/>
                  </a:lnTo>
                  <a:lnTo>
                    <a:pt x="375666" y="33020"/>
                  </a:lnTo>
                  <a:lnTo>
                    <a:pt x="376681" y="32004"/>
                  </a:lnTo>
                  <a:lnTo>
                    <a:pt x="377571" y="32004"/>
                  </a:lnTo>
                  <a:lnTo>
                    <a:pt x="379603" y="30987"/>
                  </a:lnTo>
                  <a:lnTo>
                    <a:pt x="387350" y="22987"/>
                  </a:lnTo>
                  <a:lnTo>
                    <a:pt x="388239" y="21082"/>
                  </a:lnTo>
                  <a:lnTo>
                    <a:pt x="389255" y="21082"/>
                  </a:lnTo>
                  <a:lnTo>
                    <a:pt x="391159" y="20066"/>
                  </a:lnTo>
                  <a:lnTo>
                    <a:pt x="399922" y="11049"/>
                  </a:lnTo>
                  <a:lnTo>
                    <a:pt x="401828" y="10033"/>
                  </a:lnTo>
                  <a:lnTo>
                    <a:pt x="402716" y="10033"/>
                  </a:lnTo>
                  <a:lnTo>
                    <a:pt x="403733" y="8000"/>
                  </a:lnTo>
                  <a:lnTo>
                    <a:pt x="411480" y="0"/>
                  </a:lnTo>
                </a:path>
                <a:path w="914400" h="102235">
                  <a:moveTo>
                    <a:pt x="384047" y="102108"/>
                  </a:moveTo>
                  <a:lnTo>
                    <a:pt x="393446" y="92075"/>
                  </a:lnTo>
                  <a:lnTo>
                    <a:pt x="394462" y="91059"/>
                  </a:lnTo>
                  <a:lnTo>
                    <a:pt x="395350" y="91059"/>
                  </a:lnTo>
                  <a:lnTo>
                    <a:pt x="397256" y="90043"/>
                  </a:lnTo>
                  <a:lnTo>
                    <a:pt x="404875" y="82042"/>
                  </a:lnTo>
                  <a:lnTo>
                    <a:pt x="405765" y="81025"/>
                  </a:lnTo>
                  <a:lnTo>
                    <a:pt x="406781" y="81025"/>
                  </a:lnTo>
                  <a:lnTo>
                    <a:pt x="408686" y="79121"/>
                  </a:lnTo>
                  <a:lnTo>
                    <a:pt x="417194" y="70104"/>
                  </a:lnTo>
                  <a:lnTo>
                    <a:pt x="418084" y="69087"/>
                  </a:lnTo>
                  <a:lnTo>
                    <a:pt x="419989" y="69087"/>
                  </a:lnTo>
                  <a:lnTo>
                    <a:pt x="420878" y="67056"/>
                  </a:lnTo>
                  <a:lnTo>
                    <a:pt x="428497" y="60071"/>
                  </a:lnTo>
                  <a:lnTo>
                    <a:pt x="429514" y="58038"/>
                  </a:lnTo>
                  <a:lnTo>
                    <a:pt x="431291" y="58038"/>
                  </a:lnTo>
                  <a:lnTo>
                    <a:pt x="432308" y="57023"/>
                  </a:lnTo>
                  <a:lnTo>
                    <a:pt x="439800" y="49022"/>
                  </a:lnTo>
                  <a:lnTo>
                    <a:pt x="441706" y="48006"/>
                  </a:lnTo>
                  <a:lnTo>
                    <a:pt x="442722" y="48006"/>
                  </a:lnTo>
                  <a:lnTo>
                    <a:pt x="443611" y="46100"/>
                  </a:lnTo>
                  <a:lnTo>
                    <a:pt x="453136" y="37084"/>
                  </a:lnTo>
                  <a:lnTo>
                    <a:pt x="454025" y="36068"/>
                  </a:lnTo>
                  <a:lnTo>
                    <a:pt x="455041" y="36068"/>
                  </a:lnTo>
                  <a:lnTo>
                    <a:pt x="456946" y="35051"/>
                  </a:lnTo>
                  <a:lnTo>
                    <a:pt x="464439" y="27050"/>
                  </a:lnTo>
                  <a:lnTo>
                    <a:pt x="465455" y="25019"/>
                  </a:lnTo>
                  <a:lnTo>
                    <a:pt x="466344" y="25019"/>
                  </a:lnTo>
                  <a:lnTo>
                    <a:pt x="468249" y="24003"/>
                  </a:lnTo>
                  <a:lnTo>
                    <a:pt x="475741" y="16001"/>
                  </a:lnTo>
                  <a:lnTo>
                    <a:pt x="476758" y="14986"/>
                  </a:lnTo>
                  <a:lnTo>
                    <a:pt x="477647" y="14986"/>
                  </a:lnTo>
                  <a:lnTo>
                    <a:pt x="479552" y="13970"/>
                  </a:lnTo>
                  <a:lnTo>
                    <a:pt x="488061" y="4063"/>
                  </a:lnTo>
                  <a:lnTo>
                    <a:pt x="489966" y="3048"/>
                  </a:lnTo>
                  <a:lnTo>
                    <a:pt x="490981" y="3048"/>
                  </a:lnTo>
                  <a:lnTo>
                    <a:pt x="491871" y="2032"/>
                  </a:lnTo>
                  <a:lnTo>
                    <a:pt x="493775" y="0"/>
                  </a:lnTo>
                </a:path>
                <a:path w="914400" h="102235">
                  <a:moveTo>
                    <a:pt x="466344" y="102108"/>
                  </a:moveTo>
                  <a:lnTo>
                    <a:pt x="470153" y="98044"/>
                  </a:lnTo>
                  <a:lnTo>
                    <a:pt x="471169" y="96138"/>
                  </a:lnTo>
                  <a:lnTo>
                    <a:pt x="473075" y="96138"/>
                  </a:lnTo>
                  <a:lnTo>
                    <a:pt x="473964" y="95123"/>
                  </a:lnTo>
                  <a:lnTo>
                    <a:pt x="481584" y="87122"/>
                  </a:lnTo>
                  <a:lnTo>
                    <a:pt x="482600" y="86106"/>
                  </a:lnTo>
                  <a:lnTo>
                    <a:pt x="484505" y="86106"/>
                  </a:lnTo>
                  <a:lnTo>
                    <a:pt x="485394" y="84074"/>
                  </a:lnTo>
                  <a:lnTo>
                    <a:pt x="494919" y="75057"/>
                  </a:lnTo>
                  <a:lnTo>
                    <a:pt x="495934" y="74041"/>
                  </a:lnTo>
                  <a:lnTo>
                    <a:pt x="496824" y="74041"/>
                  </a:lnTo>
                  <a:lnTo>
                    <a:pt x="498728" y="73025"/>
                  </a:lnTo>
                  <a:lnTo>
                    <a:pt x="506475" y="65024"/>
                  </a:lnTo>
                  <a:lnTo>
                    <a:pt x="507365" y="63119"/>
                  </a:lnTo>
                  <a:lnTo>
                    <a:pt x="508381" y="63119"/>
                  </a:lnTo>
                  <a:lnTo>
                    <a:pt x="510286" y="62103"/>
                  </a:lnTo>
                  <a:lnTo>
                    <a:pt x="517906" y="54101"/>
                  </a:lnTo>
                  <a:lnTo>
                    <a:pt x="518794" y="53086"/>
                  </a:lnTo>
                  <a:lnTo>
                    <a:pt x="519811" y="53086"/>
                  </a:lnTo>
                  <a:lnTo>
                    <a:pt x="521716" y="52070"/>
                  </a:lnTo>
                  <a:lnTo>
                    <a:pt x="530225" y="42037"/>
                  </a:lnTo>
                  <a:lnTo>
                    <a:pt x="532130" y="41021"/>
                  </a:lnTo>
                  <a:lnTo>
                    <a:pt x="533146" y="41021"/>
                  </a:lnTo>
                  <a:lnTo>
                    <a:pt x="534035" y="40005"/>
                  </a:lnTo>
                  <a:lnTo>
                    <a:pt x="541782" y="32004"/>
                  </a:lnTo>
                  <a:lnTo>
                    <a:pt x="543687" y="30987"/>
                  </a:lnTo>
                  <a:lnTo>
                    <a:pt x="544576" y="30987"/>
                  </a:lnTo>
                  <a:lnTo>
                    <a:pt x="545591" y="29083"/>
                  </a:lnTo>
                  <a:lnTo>
                    <a:pt x="555116" y="20066"/>
                  </a:lnTo>
                  <a:lnTo>
                    <a:pt x="556006" y="19050"/>
                  </a:lnTo>
                  <a:lnTo>
                    <a:pt x="557022" y="19050"/>
                  </a:lnTo>
                  <a:lnTo>
                    <a:pt x="558927" y="18034"/>
                  </a:lnTo>
                  <a:lnTo>
                    <a:pt x="566547" y="10033"/>
                  </a:lnTo>
                  <a:lnTo>
                    <a:pt x="567436" y="8000"/>
                  </a:lnTo>
                  <a:lnTo>
                    <a:pt x="568452" y="8000"/>
                  </a:lnTo>
                  <a:lnTo>
                    <a:pt x="570357" y="6985"/>
                  </a:lnTo>
                  <a:lnTo>
                    <a:pt x="576072" y="0"/>
                  </a:lnTo>
                </a:path>
                <a:path w="914400" h="102235">
                  <a:moveTo>
                    <a:pt x="547116" y="102108"/>
                  </a:moveTo>
                  <a:lnTo>
                    <a:pt x="548005" y="100075"/>
                  </a:lnTo>
                  <a:lnTo>
                    <a:pt x="549910" y="100075"/>
                  </a:lnTo>
                  <a:lnTo>
                    <a:pt x="550926" y="99060"/>
                  </a:lnTo>
                  <a:lnTo>
                    <a:pt x="558546" y="91059"/>
                  </a:lnTo>
                  <a:lnTo>
                    <a:pt x="559435" y="90043"/>
                  </a:lnTo>
                  <a:lnTo>
                    <a:pt x="561340" y="90043"/>
                  </a:lnTo>
                  <a:lnTo>
                    <a:pt x="562356" y="88137"/>
                  </a:lnTo>
                  <a:lnTo>
                    <a:pt x="569976" y="81025"/>
                  </a:lnTo>
                  <a:lnTo>
                    <a:pt x="570865" y="79121"/>
                  </a:lnTo>
                  <a:lnTo>
                    <a:pt x="572769" y="79121"/>
                  </a:lnTo>
                  <a:lnTo>
                    <a:pt x="573786" y="78105"/>
                  </a:lnTo>
                  <a:lnTo>
                    <a:pt x="583311" y="69087"/>
                  </a:lnTo>
                  <a:lnTo>
                    <a:pt x="584200" y="67056"/>
                  </a:lnTo>
                  <a:lnTo>
                    <a:pt x="585089" y="67056"/>
                  </a:lnTo>
                  <a:lnTo>
                    <a:pt x="586994" y="66039"/>
                  </a:lnTo>
                  <a:lnTo>
                    <a:pt x="594614" y="58038"/>
                  </a:lnTo>
                  <a:lnTo>
                    <a:pt x="595630" y="57023"/>
                  </a:lnTo>
                  <a:lnTo>
                    <a:pt x="596519" y="57023"/>
                  </a:lnTo>
                  <a:lnTo>
                    <a:pt x="598424" y="56007"/>
                  </a:lnTo>
                  <a:lnTo>
                    <a:pt x="606044" y="48006"/>
                  </a:lnTo>
                  <a:lnTo>
                    <a:pt x="607060" y="46100"/>
                  </a:lnTo>
                  <a:lnTo>
                    <a:pt x="607949" y="46100"/>
                  </a:lnTo>
                  <a:lnTo>
                    <a:pt x="609854" y="45085"/>
                  </a:lnTo>
                  <a:lnTo>
                    <a:pt x="618490" y="36068"/>
                  </a:lnTo>
                  <a:lnTo>
                    <a:pt x="619379" y="35051"/>
                  </a:lnTo>
                  <a:lnTo>
                    <a:pt x="621284" y="35051"/>
                  </a:lnTo>
                  <a:lnTo>
                    <a:pt x="622172" y="33020"/>
                  </a:lnTo>
                  <a:lnTo>
                    <a:pt x="629793" y="25019"/>
                  </a:lnTo>
                  <a:lnTo>
                    <a:pt x="631697" y="24003"/>
                  </a:lnTo>
                  <a:lnTo>
                    <a:pt x="632714" y="24003"/>
                  </a:lnTo>
                  <a:lnTo>
                    <a:pt x="633603" y="22987"/>
                  </a:lnTo>
                  <a:lnTo>
                    <a:pt x="641222" y="14986"/>
                  </a:lnTo>
                  <a:lnTo>
                    <a:pt x="643128" y="13970"/>
                  </a:lnTo>
                  <a:lnTo>
                    <a:pt x="644144" y="13970"/>
                  </a:lnTo>
                  <a:lnTo>
                    <a:pt x="645033" y="12064"/>
                  </a:lnTo>
                  <a:lnTo>
                    <a:pt x="654558" y="3048"/>
                  </a:lnTo>
                  <a:lnTo>
                    <a:pt x="655574" y="2032"/>
                  </a:lnTo>
                  <a:lnTo>
                    <a:pt x="656463" y="2032"/>
                  </a:lnTo>
                  <a:lnTo>
                    <a:pt x="658368" y="0"/>
                  </a:lnTo>
                </a:path>
                <a:path w="914400" h="102235">
                  <a:moveTo>
                    <a:pt x="630936" y="102108"/>
                  </a:moveTo>
                  <a:lnTo>
                    <a:pt x="636524" y="96138"/>
                  </a:lnTo>
                  <a:lnTo>
                    <a:pt x="637413" y="95123"/>
                  </a:lnTo>
                  <a:lnTo>
                    <a:pt x="638429" y="95123"/>
                  </a:lnTo>
                  <a:lnTo>
                    <a:pt x="640207" y="94107"/>
                  </a:lnTo>
                  <a:lnTo>
                    <a:pt x="647700" y="86106"/>
                  </a:lnTo>
                  <a:lnTo>
                    <a:pt x="648716" y="84074"/>
                  </a:lnTo>
                  <a:lnTo>
                    <a:pt x="649605" y="84074"/>
                  </a:lnTo>
                  <a:lnTo>
                    <a:pt x="651510" y="83058"/>
                  </a:lnTo>
                  <a:lnTo>
                    <a:pt x="659891" y="74041"/>
                  </a:lnTo>
                  <a:lnTo>
                    <a:pt x="660781" y="73025"/>
                  </a:lnTo>
                  <a:lnTo>
                    <a:pt x="662686" y="73025"/>
                  </a:lnTo>
                  <a:lnTo>
                    <a:pt x="663575" y="71120"/>
                  </a:lnTo>
                  <a:lnTo>
                    <a:pt x="671068" y="63119"/>
                  </a:lnTo>
                  <a:lnTo>
                    <a:pt x="672972" y="62103"/>
                  </a:lnTo>
                  <a:lnTo>
                    <a:pt x="673862" y="62103"/>
                  </a:lnTo>
                  <a:lnTo>
                    <a:pt x="674751" y="61087"/>
                  </a:lnTo>
                  <a:lnTo>
                    <a:pt x="682244" y="53086"/>
                  </a:lnTo>
                  <a:lnTo>
                    <a:pt x="684149" y="52070"/>
                  </a:lnTo>
                  <a:lnTo>
                    <a:pt x="685038" y="52070"/>
                  </a:lnTo>
                  <a:lnTo>
                    <a:pt x="685927" y="50037"/>
                  </a:lnTo>
                  <a:lnTo>
                    <a:pt x="695325" y="41021"/>
                  </a:lnTo>
                  <a:lnTo>
                    <a:pt x="696214" y="40005"/>
                  </a:lnTo>
                  <a:lnTo>
                    <a:pt x="697103" y="40005"/>
                  </a:lnTo>
                  <a:lnTo>
                    <a:pt x="699008" y="38988"/>
                  </a:lnTo>
                  <a:lnTo>
                    <a:pt x="706501" y="30987"/>
                  </a:lnTo>
                  <a:lnTo>
                    <a:pt x="707390" y="29083"/>
                  </a:lnTo>
                  <a:lnTo>
                    <a:pt x="708406" y="29083"/>
                  </a:lnTo>
                  <a:lnTo>
                    <a:pt x="710184" y="28067"/>
                  </a:lnTo>
                  <a:lnTo>
                    <a:pt x="717677" y="20066"/>
                  </a:lnTo>
                  <a:lnTo>
                    <a:pt x="718566" y="19050"/>
                  </a:lnTo>
                  <a:lnTo>
                    <a:pt x="720471" y="19050"/>
                  </a:lnTo>
                  <a:lnTo>
                    <a:pt x="721360" y="18034"/>
                  </a:lnTo>
                  <a:lnTo>
                    <a:pt x="729869" y="8000"/>
                  </a:lnTo>
                  <a:lnTo>
                    <a:pt x="731647" y="6985"/>
                  </a:lnTo>
                  <a:lnTo>
                    <a:pt x="732663" y="6985"/>
                  </a:lnTo>
                  <a:lnTo>
                    <a:pt x="733552" y="5969"/>
                  </a:lnTo>
                  <a:lnTo>
                    <a:pt x="739140" y="0"/>
                  </a:lnTo>
                </a:path>
                <a:path w="914400" h="102235">
                  <a:moveTo>
                    <a:pt x="713232" y="102108"/>
                  </a:moveTo>
                  <a:lnTo>
                    <a:pt x="722503" y="92075"/>
                  </a:lnTo>
                  <a:lnTo>
                    <a:pt x="723519" y="91059"/>
                  </a:lnTo>
                  <a:lnTo>
                    <a:pt x="724408" y="91059"/>
                  </a:lnTo>
                  <a:lnTo>
                    <a:pt x="726313" y="90043"/>
                  </a:lnTo>
                  <a:lnTo>
                    <a:pt x="733805" y="82042"/>
                  </a:lnTo>
                  <a:lnTo>
                    <a:pt x="734695" y="81025"/>
                  </a:lnTo>
                  <a:lnTo>
                    <a:pt x="735584" y="81025"/>
                  </a:lnTo>
                  <a:lnTo>
                    <a:pt x="737489" y="79121"/>
                  </a:lnTo>
                  <a:lnTo>
                    <a:pt x="745871" y="70104"/>
                  </a:lnTo>
                  <a:lnTo>
                    <a:pt x="746760" y="69087"/>
                  </a:lnTo>
                  <a:lnTo>
                    <a:pt x="748665" y="69087"/>
                  </a:lnTo>
                  <a:lnTo>
                    <a:pt x="749554" y="67056"/>
                  </a:lnTo>
                  <a:lnTo>
                    <a:pt x="757047" y="60071"/>
                  </a:lnTo>
                  <a:lnTo>
                    <a:pt x="758063" y="58038"/>
                  </a:lnTo>
                  <a:lnTo>
                    <a:pt x="759841" y="58038"/>
                  </a:lnTo>
                  <a:lnTo>
                    <a:pt x="760857" y="57023"/>
                  </a:lnTo>
                  <a:lnTo>
                    <a:pt x="770128" y="48006"/>
                  </a:lnTo>
                  <a:lnTo>
                    <a:pt x="771016" y="46100"/>
                  </a:lnTo>
                  <a:lnTo>
                    <a:pt x="772033" y="46100"/>
                  </a:lnTo>
                  <a:lnTo>
                    <a:pt x="773810" y="45085"/>
                  </a:lnTo>
                  <a:lnTo>
                    <a:pt x="782320" y="36068"/>
                  </a:lnTo>
                  <a:lnTo>
                    <a:pt x="783209" y="35051"/>
                  </a:lnTo>
                  <a:lnTo>
                    <a:pt x="785114" y="35051"/>
                  </a:lnTo>
                  <a:lnTo>
                    <a:pt x="786003" y="33020"/>
                  </a:lnTo>
                  <a:lnTo>
                    <a:pt x="793496" y="25019"/>
                  </a:lnTo>
                  <a:lnTo>
                    <a:pt x="794385" y="24003"/>
                  </a:lnTo>
                  <a:lnTo>
                    <a:pt x="796290" y="24003"/>
                  </a:lnTo>
                  <a:lnTo>
                    <a:pt x="797179" y="22987"/>
                  </a:lnTo>
                  <a:lnTo>
                    <a:pt x="805560" y="13970"/>
                  </a:lnTo>
                  <a:lnTo>
                    <a:pt x="807466" y="12064"/>
                  </a:lnTo>
                  <a:lnTo>
                    <a:pt x="808354" y="12064"/>
                  </a:lnTo>
                  <a:lnTo>
                    <a:pt x="810260" y="11049"/>
                  </a:lnTo>
                  <a:lnTo>
                    <a:pt x="817753" y="3048"/>
                  </a:lnTo>
                  <a:lnTo>
                    <a:pt x="818641" y="2032"/>
                  </a:lnTo>
                  <a:lnTo>
                    <a:pt x="819530" y="2032"/>
                  </a:lnTo>
                  <a:lnTo>
                    <a:pt x="821435" y="0"/>
                  </a:lnTo>
                </a:path>
                <a:path w="914400" h="102235">
                  <a:moveTo>
                    <a:pt x="794004" y="102108"/>
                  </a:moveTo>
                  <a:lnTo>
                    <a:pt x="800735" y="95123"/>
                  </a:lnTo>
                  <a:lnTo>
                    <a:pt x="801623" y="94107"/>
                  </a:lnTo>
                  <a:lnTo>
                    <a:pt x="803655" y="94107"/>
                  </a:lnTo>
                  <a:lnTo>
                    <a:pt x="804545" y="92075"/>
                  </a:lnTo>
                  <a:lnTo>
                    <a:pt x="814197" y="83058"/>
                  </a:lnTo>
                  <a:lnTo>
                    <a:pt x="815085" y="82042"/>
                  </a:lnTo>
                  <a:lnTo>
                    <a:pt x="816102" y="82042"/>
                  </a:lnTo>
                  <a:lnTo>
                    <a:pt x="818007" y="81025"/>
                  </a:lnTo>
                  <a:lnTo>
                    <a:pt x="825627" y="73025"/>
                  </a:lnTo>
                  <a:lnTo>
                    <a:pt x="826642" y="71120"/>
                  </a:lnTo>
                  <a:lnTo>
                    <a:pt x="827532" y="71120"/>
                  </a:lnTo>
                  <a:lnTo>
                    <a:pt x="829436" y="70104"/>
                  </a:lnTo>
                  <a:lnTo>
                    <a:pt x="837184" y="62103"/>
                  </a:lnTo>
                  <a:lnTo>
                    <a:pt x="838072" y="61087"/>
                  </a:lnTo>
                  <a:lnTo>
                    <a:pt x="839089" y="61087"/>
                  </a:lnTo>
                  <a:lnTo>
                    <a:pt x="840994" y="60071"/>
                  </a:lnTo>
                  <a:lnTo>
                    <a:pt x="849629" y="50037"/>
                  </a:lnTo>
                  <a:lnTo>
                    <a:pt x="850646" y="49022"/>
                  </a:lnTo>
                  <a:lnTo>
                    <a:pt x="852551" y="49022"/>
                  </a:lnTo>
                  <a:lnTo>
                    <a:pt x="853440" y="48006"/>
                  </a:lnTo>
                  <a:lnTo>
                    <a:pt x="861186" y="40005"/>
                  </a:lnTo>
                  <a:lnTo>
                    <a:pt x="863091" y="38988"/>
                  </a:lnTo>
                  <a:lnTo>
                    <a:pt x="863980" y="38988"/>
                  </a:lnTo>
                  <a:lnTo>
                    <a:pt x="864997" y="37084"/>
                  </a:lnTo>
                  <a:lnTo>
                    <a:pt x="872616" y="29083"/>
                  </a:lnTo>
                  <a:lnTo>
                    <a:pt x="874522" y="28067"/>
                  </a:lnTo>
                  <a:lnTo>
                    <a:pt x="875538" y="28067"/>
                  </a:lnTo>
                  <a:lnTo>
                    <a:pt x="876427" y="27050"/>
                  </a:lnTo>
                  <a:lnTo>
                    <a:pt x="886079" y="18034"/>
                  </a:lnTo>
                  <a:lnTo>
                    <a:pt x="887095" y="16001"/>
                  </a:lnTo>
                  <a:lnTo>
                    <a:pt x="887984" y="16001"/>
                  </a:lnTo>
                  <a:lnTo>
                    <a:pt x="889889" y="14986"/>
                  </a:lnTo>
                  <a:lnTo>
                    <a:pt x="897635" y="6985"/>
                  </a:lnTo>
                  <a:lnTo>
                    <a:pt x="898525" y="5969"/>
                  </a:lnTo>
                  <a:lnTo>
                    <a:pt x="899541" y="5969"/>
                  </a:lnTo>
                  <a:lnTo>
                    <a:pt x="901446" y="4063"/>
                  </a:lnTo>
                  <a:lnTo>
                    <a:pt x="905255" y="0"/>
                  </a:lnTo>
                </a:path>
                <a:path w="914400" h="102235">
                  <a:moveTo>
                    <a:pt x="876300" y="102108"/>
                  </a:moveTo>
                  <a:lnTo>
                    <a:pt x="879983" y="98171"/>
                  </a:lnTo>
                  <a:lnTo>
                    <a:pt x="881888" y="96266"/>
                  </a:lnTo>
                  <a:lnTo>
                    <a:pt x="882777" y="96266"/>
                  </a:lnTo>
                  <a:lnTo>
                    <a:pt x="883792" y="95250"/>
                  </a:lnTo>
                  <a:lnTo>
                    <a:pt x="891159" y="87503"/>
                  </a:lnTo>
                  <a:lnTo>
                    <a:pt x="893064" y="86487"/>
                  </a:lnTo>
                  <a:lnTo>
                    <a:pt x="893953" y="86487"/>
                  </a:lnTo>
                  <a:lnTo>
                    <a:pt x="894841" y="84582"/>
                  </a:lnTo>
                  <a:lnTo>
                    <a:pt x="903223" y="77724"/>
                  </a:lnTo>
                  <a:lnTo>
                    <a:pt x="904240" y="75819"/>
                  </a:lnTo>
                  <a:lnTo>
                    <a:pt x="905129" y="75819"/>
                  </a:lnTo>
                  <a:lnTo>
                    <a:pt x="906907" y="74803"/>
                  </a:lnTo>
                  <a:lnTo>
                    <a:pt x="914400" y="6705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99160" y="1765566"/>
              <a:ext cx="914400" cy="898525"/>
            </a:xfrm>
            <a:custGeom>
              <a:avLst/>
              <a:gdLst/>
              <a:ahLst/>
              <a:cxnLst/>
              <a:rect l="l" t="t" r="r" b="b"/>
              <a:pathLst>
                <a:path w="914400" h="898525">
                  <a:moveTo>
                    <a:pt x="464058" y="0"/>
                  </a:moveTo>
                  <a:lnTo>
                    <a:pt x="98298" y="0"/>
                  </a:lnTo>
                  <a:lnTo>
                    <a:pt x="98298" y="129527"/>
                  </a:lnTo>
                  <a:lnTo>
                    <a:pt x="464058" y="129527"/>
                  </a:lnTo>
                  <a:lnTo>
                    <a:pt x="464058" y="0"/>
                  </a:lnTo>
                  <a:close/>
                </a:path>
                <a:path w="914400" h="898525">
                  <a:moveTo>
                    <a:pt x="914400" y="889241"/>
                  </a:moveTo>
                  <a:lnTo>
                    <a:pt x="0" y="889241"/>
                  </a:lnTo>
                  <a:lnTo>
                    <a:pt x="0" y="898385"/>
                  </a:lnTo>
                  <a:lnTo>
                    <a:pt x="914400" y="898385"/>
                  </a:lnTo>
                  <a:lnTo>
                    <a:pt x="914400" y="8892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97458" y="1765553"/>
              <a:ext cx="365760" cy="129539"/>
            </a:xfrm>
            <a:custGeom>
              <a:avLst/>
              <a:gdLst/>
              <a:ahLst/>
              <a:cxnLst/>
              <a:rect l="l" t="t" r="r" b="b"/>
              <a:pathLst>
                <a:path w="365759" h="129539">
                  <a:moveTo>
                    <a:pt x="0" y="129539"/>
                  </a:moveTo>
                  <a:lnTo>
                    <a:pt x="365759" y="129539"/>
                  </a:lnTo>
                  <a:lnTo>
                    <a:pt x="365759" y="0"/>
                  </a:lnTo>
                  <a:lnTo>
                    <a:pt x="0" y="0"/>
                  </a:lnTo>
                  <a:lnTo>
                    <a:pt x="0" y="1295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92124" y="1830069"/>
              <a:ext cx="10795" cy="830580"/>
            </a:xfrm>
            <a:custGeom>
              <a:avLst/>
              <a:gdLst/>
              <a:ahLst/>
              <a:cxnLst/>
              <a:rect l="l" t="t" r="r" b="b"/>
              <a:pathLst>
                <a:path w="10794" h="830580">
                  <a:moveTo>
                    <a:pt x="10464" y="5080"/>
                  </a:moveTo>
                  <a:lnTo>
                    <a:pt x="6883" y="5080"/>
                  </a:lnTo>
                  <a:lnTo>
                    <a:pt x="6883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830580"/>
                  </a:lnTo>
                  <a:lnTo>
                    <a:pt x="10464" y="830580"/>
                  </a:lnTo>
                  <a:lnTo>
                    <a:pt x="10464" y="50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08404" y="1831847"/>
              <a:ext cx="139065" cy="449580"/>
            </a:xfrm>
            <a:custGeom>
              <a:avLst/>
              <a:gdLst/>
              <a:ahLst/>
              <a:cxnLst/>
              <a:rect l="l" t="t" r="r" b="b"/>
              <a:pathLst>
                <a:path w="139064" h="449580">
                  <a:moveTo>
                    <a:pt x="83438" y="0"/>
                  </a:moveTo>
                  <a:lnTo>
                    <a:pt x="13081" y="248538"/>
                  </a:lnTo>
                  <a:lnTo>
                    <a:pt x="77723" y="235076"/>
                  </a:lnTo>
                  <a:lnTo>
                    <a:pt x="0" y="449579"/>
                  </a:lnTo>
                  <a:lnTo>
                    <a:pt x="138683" y="183514"/>
                  </a:lnTo>
                  <a:lnTo>
                    <a:pt x="35559" y="226822"/>
                  </a:lnTo>
                  <a:lnTo>
                    <a:pt x="128396" y="1015"/>
                  </a:lnTo>
                  <a:lnTo>
                    <a:pt x="834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703831" y="1825751"/>
              <a:ext cx="155575" cy="457200"/>
            </a:xfrm>
            <a:custGeom>
              <a:avLst/>
              <a:gdLst/>
              <a:ahLst/>
              <a:cxnLst/>
              <a:rect l="l" t="t" r="r" b="b"/>
              <a:pathLst>
                <a:path w="155575" h="457200">
                  <a:moveTo>
                    <a:pt x="89084" y="239902"/>
                  </a:moveTo>
                  <a:lnTo>
                    <a:pt x="78612" y="239902"/>
                  </a:lnTo>
                  <a:lnTo>
                    <a:pt x="85343" y="246125"/>
                  </a:lnTo>
                  <a:lnTo>
                    <a:pt x="75569" y="248158"/>
                  </a:lnTo>
                  <a:lnTo>
                    <a:pt x="0" y="453136"/>
                  </a:lnTo>
                  <a:lnTo>
                    <a:pt x="8509" y="457200"/>
                  </a:lnTo>
                  <a:lnTo>
                    <a:pt x="9306" y="455696"/>
                  </a:lnTo>
                  <a:lnTo>
                    <a:pt x="888" y="451993"/>
                  </a:lnTo>
                  <a:lnTo>
                    <a:pt x="36042" y="385727"/>
                  </a:lnTo>
                  <a:lnTo>
                    <a:pt x="89084" y="239902"/>
                  </a:lnTo>
                  <a:close/>
                </a:path>
                <a:path w="155575" h="457200">
                  <a:moveTo>
                    <a:pt x="13393" y="447991"/>
                  </a:moveTo>
                  <a:lnTo>
                    <a:pt x="9306" y="455696"/>
                  </a:lnTo>
                  <a:lnTo>
                    <a:pt x="10413" y="456184"/>
                  </a:lnTo>
                  <a:lnTo>
                    <a:pt x="13393" y="447991"/>
                  </a:lnTo>
                  <a:close/>
                </a:path>
                <a:path w="155575" h="457200">
                  <a:moveTo>
                    <a:pt x="151607" y="187451"/>
                  </a:moveTo>
                  <a:lnTo>
                    <a:pt x="141224" y="187451"/>
                  </a:lnTo>
                  <a:lnTo>
                    <a:pt x="145923" y="195707"/>
                  </a:lnTo>
                  <a:lnTo>
                    <a:pt x="134297" y="200509"/>
                  </a:lnTo>
                  <a:lnTo>
                    <a:pt x="36042" y="385727"/>
                  </a:lnTo>
                  <a:lnTo>
                    <a:pt x="13393" y="447991"/>
                  </a:lnTo>
                  <a:lnTo>
                    <a:pt x="151607" y="187451"/>
                  </a:lnTo>
                  <a:close/>
                </a:path>
                <a:path w="155575" h="457200">
                  <a:moveTo>
                    <a:pt x="85343" y="0"/>
                  </a:moveTo>
                  <a:lnTo>
                    <a:pt x="11430" y="261493"/>
                  </a:lnTo>
                  <a:lnTo>
                    <a:pt x="35864" y="256412"/>
                  </a:lnTo>
                  <a:lnTo>
                    <a:pt x="22732" y="256412"/>
                  </a:lnTo>
                  <a:lnTo>
                    <a:pt x="16129" y="249174"/>
                  </a:lnTo>
                  <a:lnTo>
                    <a:pt x="25301" y="247414"/>
                  </a:lnTo>
                  <a:lnTo>
                    <a:pt x="92670" y="11381"/>
                  </a:lnTo>
                  <a:lnTo>
                    <a:pt x="89154" y="11302"/>
                  </a:lnTo>
                  <a:lnTo>
                    <a:pt x="85343" y="0"/>
                  </a:lnTo>
                  <a:close/>
                </a:path>
                <a:path w="155575" h="457200">
                  <a:moveTo>
                    <a:pt x="90931" y="234823"/>
                  </a:moveTo>
                  <a:lnTo>
                    <a:pt x="25301" y="247414"/>
                  </a:lnTo>
                  <a:lnTo>
                    <a:pt x="22732" y="256412"/>
                  </a:lnTo>
                  <a:lnTo>
                    <a:pt x="35864" y="256412"/>
                  </a:lnTo>
                  <a:lnTo>
                    <a:pt x="75569" y="248158"/>
                  </a:lnTo>
                  <a:lnTo>
                    <a:pt x="78612" y="239902"/>
                  </a:lnTo>
                  <a:lnTo>
                    <a:pt x="89084" y="239902"/>
                  </a:lnTo>
                  <a:lnTo>
                    <a:pt x="90931" y="234823"/>
                  </a:lnTo>
                  <a:close/>
                </a:path>
                <a:path w="155575" h="457200">
                  <a:moveTo>
                    <a:pt x="141398" y="4063"/>
                  </a:moveTo>
                  <a:lnTo>
                    <a:pt x="129793" y="4063"/>
                  </a:lnTo>
                  <a:lnTo>
                    <a:pt x="134619" y="12319"/>
                  </a:lnTo>
                  <a:lnTo>
                    <a:pt x="126390" y="12319"/>
                  </a:lnTo>
                  <a:lnTo>
                    <a:pt x="31242" y="243077"/>
                  </a:lnTo>
                  <a:lnTo>
                    <a:pt x="48766" y="235838"/>
                  </a:lnTo>
                  <a:lnTo>
                    <a:pt x="45466" y="235838"/>
                  </a:lnTo>
                  <a:lnTo>
                    <a:pt x="38862" y="227584"/>
                  </a:lnTo>
                  <a:lnTo>
                    <a:pt x="50908" y="222689"/>
                  </a:lnTo>
                  <a:lnTo>
                    <a:pt x="137982" y="12319"/>
                  </a:lnTo>
                  <a:lnTo>
                    <a:pt x="134619" y="12319"/>
                  </a:lnTo>
                  <a:lnTo>
                    <a:pt x="126465" y="12136"/>
                  </a:lnTo>
                  <a:lnTo>
                    <a:pt x="138057" y="12136"/>
                  </a:lnTo>
                  <a:lnTo>
                    <a:pt x="141398" y="4063"/>
                  </a:lnTo>
                  <a:close/>
                </a:path>
                <a:path w="155575" h="457200">
                  <a:moveTo>
                    <a:pt x="155448" y="180212"/>
                  </a:moveTo>
                  <a:lnTo>
                    <a:pt x="50908" y="222689"/>
                  </a:lnTo>
                  <a:lnTo>
                    <a:pt x="45466" y="235838"/>
                  </a:lnTo>
                  <a:lnTo>
                    <a:pt x="48766" y="235838"/>
                  </a:lnTo>
                  <a:lnTo>
                    <a:pt x="134297" y="200509"/>
                  </a:lnTo>
                  <a:lnTo>
                    <a:pt x="141224" y="187451"/>
                  </a:lnTo>
                  <a:lnTo>
                    <a:pt x="151607" y="187451"/>
                  </a:lnTo>
                  <a:lnTo>
                    <a:pt x="155448" y="180212"/>
                  </a:lnTo>
                  <a:close/>
                </a:path>
                <a:path w="155575" h="457200">
                  <a:moveTo>
                    <a:pt x="128484" y="7238"/>
                  </a:moveTo>
                  <a:lnTo>
                    <a:pt x="93853" y="7238"/>
                  </a:lnTo>
                  <a:lnTo>
                    <a:pt x="92670" y="11381"/>
                  </a:lnTo>
                  <a:lnTo>
                    <a:pt x="126465" y="12136"/>
                  </a:lnTo>
                  <a:lnTo>
                    <a:pt x="128484" y="7238"/>
                  </a:lnTo>
                  <a:close/>
                </a:path>
                <a:path w="155575" h="457200">
                  <a:moveTo>
                    <a:pt x="85343" y="0"/>
                  </a:moveTo>
                  <a:lnTo>
                    <a:pt x="89154" y="11302"/>
                  </a:lnTo>
                  <a:lnTo>
                    <a:pt x="93853" y="7238"/>
                  </a:lnTo>
                  <a:lnTo>
                    <a:pt x="128484" y="7238"/>
                  </a:lnTo>
                  <a:lnTo>
                    <a:pt x="129793" y="4063"/>
                  </a:lnTo>
                  <a:lnTo>
                    <a:pt x="141398" y="4063"/>
                  </a:lnTo>
                  <a:lnTo>
                    <a:pt x="142240" y="2032"/>
                  </a:lnTo>
                  <a:lnTo>
                    <a:pt x="85343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93163" y="2200655"/>
              <a:ext cx="68580" cy="1143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92124" y="1823719"/>
              <a:ext cx="693420" cy="312420"/>
            </a:xfrm>
            <a:custGeom>
              <a:avLst/>
              <a:gdLst/>
              <a:ahLst/>
              <a:cxnLst/>
              <a:rect l="l" t="t" r="r" b="b"/>
              <a:pathLst>
                <a:path w="693419" h="312419">
                  <a:moveTo>
                    <a:pt x="375653" y="182626"/>
                  </a:moveTo>
                  <a:lnTo>
                    <a:pt x="6858" y="182626"/>
                  </a:lnTo>
                  <a:lnTo>
                    <a:pt x="6858" y="312166"/>
                  </a:lnTo>
                  <a:lnTo>
                    <a:pt x="375653" y="312166"/>
                  </a:lnTo>
                  <a:lnTo>
                    <a:pt x="375653" y="182626"/>
                  </a:lnTo>
                  <a:close/>
                </a:path>
                <a:path w="693419" h="312419">
                  <a:moveTo>
                    <a:pt x="693420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10464" y="6350"/>
                  </a:lnTo>
                  <a:lnTo>
                    <a:pt x="10464" y="10795"/>
                  </a:lnTo>
                  <a:lnTo>
                    <a:pt x="693420" y="10795"/>
                  </a:lnTo>
                  <a:lnTo>
                    <a:pt x="693420" y="6350"/>
                  </a:lnTo>
                  <a:lnTo>
                    <a:pt x="693420" y="5715"/>
                  </a:lnTo>
                  <a:lnTo>
                    <a:pt x="6934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98982" y="2006345"/>
              <a:ext cx="368935" cy="129539"/>
            </a:xfrm>
            <a:custGeom>
              <a:avLst/>
              <a:gdLst/>
              <a:ahLst/>
              <a:cxnLst/>
              <a:rect l="l" t="t" r="r" b="b"/>
              <a:pathLst>
                <a:path w="368934" h="129539">
                  <a:moveTo>
                    <a:pt x="0" y="129539"/>
                  </a:moveTo>
                  <a:lnTo>
                    <a:pt x="368807" y="129539"/>
                  </a:lnTo>
                  <a:lnTo>
                    <a:pt x="368807" y="0"/>
                  </a:lnTo>
                  <a:lnTo>
                    <a:pt x="0" y="0"/>
                  </a:lnTo>
                  <a:lnTo>
                    <a:pt x="0" y="1295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98982" y="2247137"/>
              <a:ext cx="368935" cy="129539"/>
            </a:xfrm>
            <a:custGeom>
              <a:avLst/>
              <a:gdLst/>
              <a:ahLst/>
              <a:cxnLst/>
              <a:rect l="l" t="t" r="r" b="b"/>
              <a:pathLst>
                <a:path w="368934" h="129539">
                  <a:moveTo>
                    <a:pt x="368807" y="0"/>
                  </a:moveTo>
                  <a:lnTo>
                    <a:pt x="0" y="0"/>
                  </a:lnTo>
                  <a:lnTo>
                    <a:pt x="0" y="129539"/>
                  </a:lnTo>
                  <a:lnTo>
                    <a:pt x="368807" y="129539"/>
                  </a:lnTo>
                  <a:lnTo>
                    <a:pt x="3688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98982" y="2247137"/>
              <a:ext cx="368935" cy="129539"/>
            </a:xfrm>
            <a:custGeom>
              <a:avLst/>
              <a:gdLst/>
              <a:ahLst/>
              <a:cxnLst/>
              <a:rect l="l" t="t" r="r" b="b"/>
              <a:pathLst>
                <a:path w="368934" h="129539">
                  <a:moveTo>
                    <a:pt x="0" y="129539"/>
                  </a:moveTo>
                  <a:lnTo>
                    <a:pt x="368807" y="129539"/>
                  </a:lnTo>
                  <a:lnTo>
                    <a:pt x="368807" y="0"/>
                  </a:lnTo>
                  <a:lnTo>
                    <a:pt x="0" y="0"/>
                  </a:lnTo>
                  <a:lnTo>
                    <a:pt x="0" y="1295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98220" y="2065019"/>
              <a:ext cx="687705" cy="253365"/>
            </a:xfrm>
            <a:custGeom>
              <a:avLst/>
              <a:gdLst/>
              <a:ahLst/>
              <a:cxnLst/>
              <a:rect l="l" t="t" r="r" b="b"/>
              <a:pathLst>
                <a:path w="687705" h="253364">
                  <a:moveTo>
                    <a:pt x="687324" y="243840"/>
                  </a:moveTo>
                  <a:lnTo>
                    <a:pt x="0" y="243840"/>
                  </a:lnTo>
                  <a:lnTo>
                    <a:pt x="0" y="252984"/>
                  </a:lnTo>
                  <a:lnTo>
                    <a:pt x="687324" y="252984"/>
                  </a:lnTo>
                  <a:lnTo>
                    <a:pt x="687324" y="243840"/>
                  </a:lnTo>
                  <a:close/>
                </a:path>
                <a:path w="687705" h="253364">
                  <a:moveTo>
                    <a:pt x="687324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687324" y="12192"/>
                  </a:lnTo>
                  <a:lnTo>
                    <a:pt x="6873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2359025" y="3489833"/>
            <a:ext cx="915035" cy="1002030"/>
            <a:chOff x="2359025" y="3489833"/>
            <a:chExt cx="915035" cy="1002030"/>
          </a:xfrm>
        </p:grpSpPr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68395" y="3794760"/>
              <a:ext cx="92964" cy="257556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359914" y="4386834"/>
              <a:ext cx="913130" cy="104139"/>
            </a:xfrm>
            <a:custGeom>
              <a:avLst/>
              <a:gdLst/>
              <a:ahLst/>
              <a:cxnLst/>
              <a:rect l="l" t="t" r="r" b="b"/>
              <a:pathLst>
                <a:path w="913129" h="104139">
                  <a:moveTo>
                    <a:pt x="0" y="77724"/>
                  </a:moveTo>
                  <a:lnTo>
                    <a:pt x="7747" y="70612"/>
                  </a:lnTo>
                  <a:lnTo>
                    <a:pt x="8636" y="68580"/>
                  </a:lnTo>
                  <a:lnTo>
                    <a:pt x="10541" y="68580"/>
                  </a:lnTo>
                  <a:lnTo>
                    <a:pt x="11556" y="67437"/>
                  </a:lnTo>
                  <a:lnTo>
                    <a:pt x="20193" y="58293"/>
                  </a:lnTo>
                  <a:lnTo>
                    <a:pt x="22098" y="56261"/>
                  </a:lnTo>
                  <a:lnTo>
                    <a:pt x="23113" y="56261"/>
                  </a:lnTo>
                  <a:lnTo>
                    <a:pt x="24130" y="55245"/>
                  </a:lnTo>
                  <a:lnTo>
                    <a:pt x="31750" y="46990"/>
                  </a:lnTo>
                  <a:lnTo>
                    <a:pt x="33781" y="45974"/>
                  </a:lnTo>
                  <a:lnTo>
                    <a:pt x="34671" y="45974"/>
                  </a:lnTo>
                  <a:lnTo>
                    <a:pt x="35687" y="44958"/>
                  </a:lnTo>
                  <a:lnTo>
                    <a:pt x="44323" y="36830"/>
                  </a:lnTo>
                  <a:lnTo>
                    <a:pt x="45338" y="34798"/>
                  </a:lnTo>
                  <a:lnTo>
                    <a:pt x="46228" y="34798"/>
                  </a:lnTo>
                  <a:lnTo>
                    <a:pt x="48133" y="33782"/>
                  </a:lnTo>
                  <a:lnTo>
                    <a:pt x="56896" y="24511"/>
                  </a:lnTo>
                  <a:lnTo>
                    <a:pt x="57785" y="23495"/>
                  </a:lnTo>
                  <a:lnTo>
                    <a:pt x="59690" y="23495"/>
                  </a:lnTo>
                  <a:lnTo>
                    <a:pt x="60706" y="21463"/>
                  </a:lnTo>
                  <a:lnTo>
                    <a:pt x="68453" y="13335"/>
                  </a:lnTo>
                  <a:lnTo>
                    <a:pt x="69342" y="12319"/>
                  </a:lnTo>
                  <a:lnTo>
                    <a:pt x="71247" y="12319"/>
                  </a:lnTo>
                  <a:lnTo>
                    <a:pt x="72262" y="11303"/>
                  </a:lnTo>
                  <a:lnTo>
                    <a:pt x="80010" y="3048"/>
                  </a:lnTo>
                  <a:lnTo>
                    <a:pt x="80899" y="2032"/>
                  </a:lnTo>
                  <a:lnTo>
                    <a:pt x="82804" y="2032"/>
                  </a:lnTo>
                  <a:lnTo>
                    <a:pt x="83819" y="0"/>
                  </a:lnTo>
                </a:path>
                <a:path w="913129" h="104139">
                  <a:moveTo>
                    <a:pt x="54863" y="103632"/>
                  </a:moveTo>
                  <a:lnTo>
                    <a:pt x="60579" y="97536"/>
                  </a:lnTo>
                  <a:lnTo>
                    <a:pt x="62484" y="95377"/>
                  </a:lnTo>
                  <a:lnTo>
                    <a:pt x="63500" y="95377"/>
                  </a:lnTo>
                  <a:lnTo>
                    <a:pt x="64388" y="94361"/>
                  </a:lnTo>
                  <a:lnTo>
                    <a:pt x="72009" y="86233"/>
                  </a:lnTo>
                  <a:lnTo>
                    <a:pt x="73913" y="85217"/>
                  </a:lnTo>
                  <a:lnTo>
                    <a:pt x="74930" y="85217"/>
                  </a:lnTo>
                  <a:lnTo>
                    <a:pt x="75818" y="84074"/>
                  </a:lnTo>
                  <a:lnTo>
                    <a:pt x="83438" y="75946"/>
                  </a:lnTo>
                  <a:lnTo>
                    <a:pt x="85343" y="73914"/>
                  </a:lnTo>
                  <a:lnTo>
                    <a:pt x="86360" y="73914"/>
                  </a:lnTo>
                  <a:lnTo>
                    <a:pt x="88265" y="72898"/>
                  </a:lnTo>
                  <a:lnTo>
                    <a:pt x="96900" y="63627"/>
                  </a:lnTo>
                  <a:lnTo>
                    <a:pt x="97790" y="62611"/>
                  </a:lnTo>
                  <a:lnTo>
                    <a:pt x="99694" y="62611"/>
                  </a:lnTo>
                  <a:lnTo>
                    <a:pt x="100711" y="60579"/>
                  </a:lnTo>
                  <a:lnTo>
                    <a:pt x="108331" y="52324"/>
                  </a:lnTo>
                  <a:lnTo>
                    <a:pt x="109219" y="51308"/>
                  </a:lnTo>
                  <a:lnTo>
                    <a:pt x="111125" y="51308"/>
                  </a:lnTo>
                  <a:lnTo>
                    <a:pt x="112141" y="50292"/>
                  </a:lnTo>
                  <a:lnTo>
                    <a:pt x="119761" y="42037"/>
                  </a:lnTo>
                  <a:lnTo>
                    <a:pt x="120650" y="41021"/>
                  </a:lnTo>
                  <a:lnTo>
                    <a:pt x="122555" y="41021"/>
                  </a:lnTo>
                  <a:lnTo>
                    <a:pt x="123571" y="38989"/>
                  </a:lnTo>
                  <a:lnTo>
                    <a:pt x="133096" y="29718"/>
                  </a:lnTo>
                  <a:lnTo>
                    <a:pt x="134112" y="28702"/>
                  </a:lnTo>
                  <a:lnTo>
                    <a:pt x="135000" y="28702"/>
                  </a:lnTo>
                  <a:lnTo>
                    <a:pt x="136906" y="27686"/>
                  </a:lnTo>
                  <a:lnTo>
                    <a:pt x="144525" y="19558"/>
                  </a:lnTo>
                  <a:lnTo>
                    <a:pt x="145542" y="17399"/>
                  </a:lnTo>
                  <a:lnTo>
                    <a:pt x="146431" y="17399"/>
                  </a:lnTo>
                  <a:lnTo>
                    <a:pt x="148336" y="16383"/>
                  </a:lnTo>
                  <a:lnTo>
                    <a:pt x="156972" y="7239"/>
                  </a:lnTo>
                  <a:lnTo>
                    <a:pt x="157861" y="6096"/>
                  </a:lnTo>
                  <a:lnTo>
                    <a:pt x="159766" y="6096"/>
                  </a:lnTo>
                  <a:lnTo>
                    <a:pt x="160781" y="4064"/>
                  </a:lnTo>
                  <a:lnTo>
                    <a:pt x="164592" y="0"/>
                  </a:lnTo>
                </a:path>
                <a:path w="913129" h="104139">
                  <a:moveTo>
                    <a:pt x="137160" y="103632"/>
                  </a:moveTo>
                  <a:lnTo>
                    <a:pt x="139065" y="101600"/>
                  </a:lnTo>
                  <a:lnTo>
                    <a:pt x="140969" y="99568"/>
                  </a:lnTo>
                  <a:lnTo>
                    <a:pt x="141859" y="99568"/>
                  </a:lnTo>
                  <a:lnTo>
                    <a:pt x="142748" y="98552"/>
                  </a:lnTo>
                  <a:lnTo>
                    <a:pt x="150368" y="90297"/>
                  </a:lnTo>
                  <a:lnTo>
                    <a:pt x="152273" y="89281"/>
                  </a:lnTo>
                  <a:lnTo>
                    <a:pt x="153162" y="89281"/>
                  </a:lnTo>
                  <a:lnTo>
                    <a:pt x="154050" y="88265"/>
                  </a:lnTo>
                  <a:lnTo>
                    <a:pt x="161671" y="80010"/>
                  </a:lnTo>
                  <a:lnTo>
                    <a:pt x="163449" y="77978"/>
                  </a:lnTo>
                  <a:lnTo>
                    <a:pt x="164465" y="77978"/>
                  </a:lnTo>
                  <a:lnTo>
                    <a:pt x="165354" y="76962"/>
                  </a:lnTo>
                  <a:lnTo>
                    <a:pt x="174752" y="67691"/>
                  </a:lnTo>
                  <a:lnTo>
                    <a:pt x="175768" y="66675"/>
                  </a:lnTo>
                  <a:lnTo>
                    <a:pt x="176656" y="66675"/>
                  </a:lnTo>
                  <a:lnTo>
                    <a:pt x="178562" y="64643"/>
                  </a:lnTo>
                  <a:lnTo>
                    <a:pt x="186055" y="56388"/>
                  </a:lnTo>
                  <a:lnTo>
                    <a:pt x="187071" y="55372"/>
                  </a:lnTo>
                  <a:lnTo>
                    <a:pt x="188849" y="55372"/>
                  </a:lnTo>
                  <a:lnTo>
                    <a:pt x="189865" y="54356"/>
                  </a:lnTo>
                  <a:lnTo>
                    <a:pt x="197358" y="46228"/>
                  </a:lnTo>
                  <a:lnTo>
                    <a:pt x="198374" y="45085"/>
                  </a:lnTo>
                  <a:lnTo>
                    <a:pt x="200152" y="45085"/>
                  </a:lnTo>
                  <a:lnTo>
                    <a:pt x="201168" y="43053"/>
                  </a:lnTo>
                  <a:lnTo>
                    <a:pt x="209550" y="33909"/>
                  </a:lnTo>
                  <a:lnTo>
                    <a:pt x="211455" y="32893"/>
                  </a:lnTo>
                  <a:lnTo>
                    <a:pt x="212471" y="32893"/>
                  </a:lnTo>
                  <a:lnTo>
                    <a:pt x="213360" y="30734"/>
                  </a:lnTo>
                  <a:lnTo>
                    <a:pt x="220853" y="23622"/>
                  </a:lnTo>
                  <a:lnTo>
                    <a:pt x="222758" y="21590"/>
                  </a:lnTo>
                  <a:lnTo>
                    <a:pt x="223774" y="21590"/>
                  </a:lnTo>
                  <a:lnTo>
                    <a:pt x="225552" y="20574"/>
                  </a:lnTo>
                  <a:lnTo>
                    <a:pt x="233172" y="12319"/>
                  </a:lnTo>
                  <a:lnTo>
                    <a:pt x="234061" y="11303"/>
                  </a:lnTo>
                  <a:lnTo>
                    <a:pt x="235077" y="11303"/>
                  </a:lnTo>
                  <a:lnTo>
                    <a:pt x="236855" y="9271"/>
                  </a:lnTo>
                  <a:lnTo>
                    <a:pt x="245363" y="0"/>
                  </a:lnTo>
                </a:path>
                <a:path w="913129" h="104139">
                  <a:moveTo>
                    <a:pt x="217931" y="103632"/>
                  </a:moveTo>
                  <a:lnTo>
                    <a:pt x="225552" y="95377"/>
                  </a:lnTo>
                  <a:lnTo>
                    <a:pt x="226568" y="94361"/>
                  </a:lnTo>
                  <a:lnTo>
                    <a:pt x="228473" y="94361"/>
                  </a:lnTo>
                  <a:lnTo>
                    <a:pt x="229362" y="93345"/>
                  </a:lnTo>
                  <a:lnTo>
                    <a:pt x="236981" y="85217"/>
                  </a:lnTo>
                  <a:lnTo>
                    <a:pt x="237998" y="84074"/>
                  </a:lnTo>
                  <a:lnTo>
                    <a:pt x="239903" y="84074"/>
                  </a:lnTo>
                  <a:lnTo>
                    <a:pt x="240792" y="82042"/>
                  </a:lnTo>
                  <a:lnTo>
                    <a:pt x="249428" y="72898"/>
                  </a:lnTo>
                  <a:lnTo>
                    <a:pt x="251333" y="71882"/>
                  </a:lnTo>
                  <a:lnTo>
                    <a:pt x="252222" y="71882"/>
                  </a:lnTo>
                  <a:lnTo>
                    <a:pt x="253237" y="70739"/>
                  </a:lnTo>
                  <a:lnTo>
                    <a:pt x="260858" y="62611"/>
                  </a:lnTo>
                  <a:lnTo>
                    <a:pt x="262763" y="60579"/>
                  </a:lnTo>
                  <a:lnTo>
                    <a:pt x="263779" y="60579"/>
                  </a:lnTo>
                  <a:lnTo>
                    <a:pt x="264668" y="59563"/>
                  </a:lnTo>
                  <a:lnTo>
                    <a:pt x="273304" y="51308"/>
                  </a:lnTo>
                  <a:lnTo>
                    <a:pt x="274193" y="50292"/>
                  </a:lnTo>
                  <a:lnTo>
                    <a:pt x="275209" y="50292"/>
                  </a:lnTo>
                  <a:lnTo>
                    <a:pt x="277113" y="49276"/>
                  </a:lnTo>
                  <a:lnTo>
                    <a:pt x="285623" y="38989"/>
                  </a:lnTo>
                  <a:lnTo>
                    <a:pt x="286638" y="37973"/>
                  </a:lnTo>
                  <a:lnTo>
                    <a:pt x="288544" y="37973"/>
                  </a:lnTo>
                  <a:lnTo>
                    <a:pt x="289433" y="36957"/>
                  </a:lnTo>
                  <a:lnTo>
                    <a:pt x="297180" y="28702"/>
                  </a:lnTo>
                  <a:lnTo>
                    <a:pt x="298069" y="27686"/>
                  </a:lnTo>
                  <a:lnTo>
                    <a:pt x="299974" y="27686"/>
                  </a:lnTo>
                  <a:lnTo>
                    <a:pt x="300990" y="25654"/>
                  </a:lnTo>
                  <a:lnTo>
                    <a:pt x="308610" y="17399"/>
                  </a:lnTo>
                  <a:lnTo>
                    <a:pt x="309499" y="16383"/>
                  </a:lnTo>
                  <a:lnTo>
                    <a:pt x="311404" y="16383"/>
                  </a:lnTo>
                  <a:lnTo>
                    <a:pt x="312419" y="15367"/>
                  </a:lnTo>
                  <a:lnTo>
                    <a:pt x="321944" y="6096"/>
                  </a:lnTo>
                  <a:lnTo>
                    <a:pt x="322834" y="4064"/>
                  </a:lnTo>
                  <a:lnTo>
                    <a:pt x="323850" y="4064"/>
                  </a:lnTo>
                  <a:lnTo>
                    <a:pt x="325755" y="3048"/>
                  </a:lnTo>
                  <a:lnTo>
                    <a:pt x="327660" y="0"/>
                  </a:lnTo>
                </a:path>
                <a:path w="913129" h="104139">
                  <a:moveTo>
                    <a:pt x="300228" y="103632"/>
                  </a:moveTo>
                  <a:lnTo>
                    <a:pt x="305943" y="97536"/>
                  </a:lnTo>
                  <a:lnTo>
                    <a:pt x="307848" y="95377"/>
                  </a:lnTo>
                  <a:lnTo>
                    <a:pt x="308863" y="95377"/>
                  </a:lnTo>
                  <a:lnTo>
                    <a:pt x="309753" y="94361"/>
                  </a:lnTo>
                  <a:lnTo>
                    <a:pt x="319278" y="85217"/>
                  </a:lnTo>
                  <a:lnTo>
                    <a:pt x="320294" y="84074"/>
                  </a:lnTo>
                  <a:lnTo>
                    <a:pt x="322199" y="84074"/>
                  </a:lnTo>
                  <a:lnTo>
                    <a:pt x="323088" y="82042"/>
                  </a:lnTo>
                  <a:lnTo>
                    <a:pt x="330708" y="73914"/>
                  </a:lnTo>
                  <a:lnTo>
                    <a:pt x="331724" y="72898"/>
                  </a:lnTo>
                  <a:lnTo>
                    <a:pt x="333629" y="72898"/>
                  </a:lnTo>
                  <a:lnTo>
                    <a:pt x="334518" y="71882"/>
                  </a:lnTo>
                  <a:lnTo>
                    <a:pt x="343154" y="62611"/>
                  </a:lnTo>
                  <a:lnTo>
                    <a:pt x="345059" y="60579"/>
                  </a:lnTo>
                  <a:lnTo>
                    <a:pt x="346075" y="60579"/>
                  </a:lnTo>
                  <a:lnTo>
                    <a:pt x="346963" y="59563"/>
                  </a:lnTo>
                  <a:lnTo>
                    <a:pt x="354584" y="51308"/>
                  </a:lnTo>
                  <a:lnTo>
                    <a:pt x="356488" y="50292"/>
                  </a:lnTo>
                  <a:lnTo>
                    <a:pt x="357505" y="50292"/>
                  </a:lnTo>
                  <a:lnTo>
                    <a:pt x="358394" y="49276"/>
                  </a:lnTo>
                  <a:lnTo>
                    <a:pt x="367919" y="38989"/>
                  </a:lnTo>
                  <a:lnTo>
                    <a:pt x="368935" y="37973"/>
                  </a:lnTo>
                  <a:lnTo>
                    <a:pt x="370840" y="37973"/>
                  </a:lnTo>
                  <a:lnTo>
                    <a:pt x="371729" y="36957"/>
                  </a:lnTo>
                  <a:lnTo>
                    <a:pt x="379475" y="28702"/>
                  </a:lnTo>
                  <a:lnTo>
                    <a:pt x="380365" y="27686"/>
                  </a:lnTo>
                  <a:lnTo>
                    <a:pt x="382269" y="27686"/>
                  </a:lnTo>
                  <a:lnTo>
                    <a:pt x="383286" y="25654"/>
                  </a:lnTo>
                  <a:lnTo>
                    <a:pt x="391794" y="16383"/>
                  </a:lnTo>
                  <a:lnTo>
                    <a:pt x="393700" y="15367"/>
                  </a:lnTo>
                  <a:lnTo>
                    <a:pt x="394716" y="15367"/>
                  </a:lnTo>
                  <a:lnTo>
                    <a:pt x="395605" y="13335"/>
                  </a:lnTo>
                  <a:lnTo>
                    <a:pt x="405130" y="4064"/>
                  </a:lnTo>
                  <a:lnTo>
                    <a:pt x="406146" y="3048"/>
                  </a:lnTo>
                  <a:lnTo>
                    <a:pt x="407035" y="3048"/>
                  </a:lnTo>
                  <a:lnTo>
                    <a:pt x="408940" y="2032"/>
                  </a:lnTo>
                  <a:lnTo>
                    <a:pt x="409956" y="0"/>
                  </a:lnTo>
                </a:path>
                <a:path w="913129" h="104139">
                  <a:moveTo>
                    <a:pt x="384048" y="103632"/>
                  </a:moveTo>
                  <a:lnTo>
                    <a:pt x="392684" y="94361"/>
                  </a:lnTo>
                  <a:lnTo>
                    <a:pt x="394588" y="93345"/>
                  </a:lnTo>
                  <a:lnTo>
                    <a:pt x="395478" y="93345"/>
                  </a:lnTo>
                  <a:lnTo>
                    <a:pt x="396494" y="92329"/>
                  </a:lnTo>
                  <a:lnTo>
                    <a:pt x="404113" y="84074"/>
                  </a:lnTo>
                  <a:lnTo>
                    <a:pt x="406019" y="82042"/>
                  </a:lnTo>
                  <a:lnTo>
                    <a:pt x="406908" y="82042"/>
                  </a:lnTo>
                  <a:lnTo>
                    <a:pt x="407924" y="81026"/>
                  </a:lnTo>
                  <a:lnTo>
                    <a:pt x="417449" y="71882"/>
                  </a:lnTo>
                  <a:lnTo>
                    <a:pt x="418338" y="70739"/>
                  </a:lnTo>
                  <a:lnTo>
                    <a:pt x="420243" y="70739"/>
                  </a:lnTo>
                  <a:lnTo>
                    <a:pt x="421259" y="68707"/>
                  </a:lnTo>
                  <a:lnTo>
                    <a:pt x="428879" y="60579"/>
                  </a:lnTo>
                  <a:lnTo>
                    <a:pt x="429894" y="59563"/>
                  </a:lnTo>
                  <a:lnTo>
                    <a:pt x="431800" y="59563"/>
                  </a:lnTo>
                  <a:lnTo>
                    <a:pt x="432688" y="58547"/>
                  </a:lnTo>
                  <a:lnTo>
                    <a:pt x="440309" y="50292"/>
                  </a:lnTo>
                  <a:lnTo>
                    <a:pt x="441325" y="49276"/>
                  </a:lnTo>
                  <a:lnTo>
                    <a:pt x="443230" y="49276"/>
                  </a:lnTo>
                  <a:lnTo>
                    <a:pt x="444119" y="47244"/>
                  </a:lnTo>
                  <a:lnTo>
                    <a:pt x="452755" y="37973"/>
                  </a:lnTo>
                  <a:lnTo>
                    <a:pt x="454660" y="36957"/>
                  </a:lnTo>
                  <a:lnTo>
                    <a:pt x="455549" y="36957"/>
                  </a:lnTo>
                  <a:lnTo>
                    <a:pt x="457581" y="34925"/>
                  </a:lnTo>
                  <a:lnTo>
                    <a:pt x="465200" y="27686"/>
                  </a:lnTo>
                  <a:lnTo>
                    <a:pt x="466090" y="25654"/>
                  </a:lnTo>
                  <a:lnTo>
                    <a:pt x="467106" y="25654"/>
                  </a:lnTo>
                  <a:lnTo>
                    <a:pt x="469011" y="24638"/>
                  </a:lnTo>
                  <a:lnTo>
                    <a:pt x="476631" y="16383"/>
                  </a:lnTo>
                  <a:lnTo>
                    <a:pt x="477519" y="15367"/>
                  </a:lnTo>
                  <a:lnTo>
                    <a:pt x="478536" y="15367"/>
                  </a:lnTo>
                  <a:lnTo>
                    <a:pt x="480441" y="13335"/>
                  </a:lnTo>
                  <a:lnTo>
                    <a:pt x="488950" y="4064"/>
                  </a:lnTo>
                  <a:lnTo>
                    <a:pt x="489966" y="3048"/>
                  </a:lnTo>
                  <a:lnTo>
                    <a:pt x="491871" y="3048"/>
                  </a:lnTo>
                  <a:lnTo>
                    <a:pt x="492760" y="2032"/>
                  </a:lnTo>
                  <a:lnTo>
                    <a:pt x="493775" y="0"/>
                  </a:lnTo>
                </a:path>
                <a:path w="913129" h="104139">
                  <a:moveTo>
                    <a:pt x="463296" y="103632"/>
                  </a:moveTo>
                  <a:lnTo>
                    <a:pt x="464312" y="102616"/>
                  </a:lnTo>
                  <a:lnTo>
                    <a:pt x="465200" y="102616"/>
                  </a:lnTo>
                  <a:lnTo>
                    <a:pt x="467233" y="101600"/>
                  </a:lnTo>
                  <a:lnTo>
                    <a:pt x="474980" y="93345"/>
                  </a:lnTo>
                  <a:lnTo>
                    <a:pt x="475996" y="92329"/>
                  </a:lnTo>
                  <a:lnTo>
                    <a:pt x="476885" y="92329"/>
                  </a:lnTo>
                  <a:lnTo>
                    <a:pt x="478790" y="90297"/>
                  </a:lnTo>
                  <a:lnTo>
                    <a:pt x="486663" y="82042"/>
                  </a:lnTo>
                  <a:lnTo>
                    <a:pt x="487553" y="81026"/>
                  </a:lnTo>
                  <a:lnTo>
                    <a:pt x="488569" y="81026"/>
                  </a:lnTo>
                  <a:lnTo>
                    <a:pt x="490474" y="80010"/>
                  </a:lnTo>
                  <a:lnTo>
                    <a:pt x="498348" y="71882"/>
                  </a:lnTo>
                  <a:lnTo>
                    <a:pt x="499237" y="70739"/>
                  </a:lnTo>
                  <a:lnTo>
                    <a:pt x="500253" y="70739"/>
                  </a:lnTo>
                  <a:lnTo>
                    <a:pt x="502158" y="68707"/>
                  </a:lnTo>
                  <a:lnTo>
                    <a:pt x="509905" y="60579"/>
                  </a:lnTo>
                  <a:lnTo>
                    <a:pt x="510921" y="59563"/>
                  </a:lnTo>
                  <a:lnTo>
                    <a:pt x="512825" y="59563"/>
                  </a:lnTo>
                  <a:lnTo>
                    <a:pt x="513842" y="58547"/>
                  </a:lnTo>
                  <a:lnTo>
                    <a:pt x="521588" y="50292"/>
                  </a:lnTo>
                  <a:lnTo>
                    <a:pt x="522605" y="49276"/>
                  </a:lnTo>
                  <a:lnTo>
                    <a:pt x="524510" y="49276"/>
                  </a:lnTo>
                  <a:lnTo>
                    <a:pt x="525526" y="47244"/>
                  </a:lnTo>
                  <a:lnTo>
                    <a:pt x="534288" y="37973"/>
                  </a:lnTo>
                  <a:lnTo>
                    <a:pt x="536194" y="36957"/>
                  </a:lnTo>
                  <a:lnTo>
                    <a:pt x="537210" y="36957"/>
                  </a:lnTo>
                  <a:lnTo>
                    <a:pt x="538099" y="34925"/>
                  </a:lnTo>
                  <a:lnTo>
                    <a:pt x="545973" y="27686"/>
                  </a:lnTo>
                  <a:lnTo>
                    <a:pt x="547878" y="25654"/>
                  </a:lnTo>
                  <a:lnTo>
                    <a:pt x="548894" y="25654"/>
                  </a:lnTo>
                  <a:lnTo>
                    <a:pt x="550799" y="24638"/>
                  </a:lnTo>
                  <a:lnTo>
                    <a:pt x="558546" y="16383"/>
                  </a:lnTo>
                  <a:lnTo>
                    <a:pt x="559562" y="15367"/>
                  </a:lnTo>
                  <a:lnTo>
                    <a:pt x="560578" y="15367"/>
                  </a:lnTo>
                  <a:lnTo>
                    <a:pt x="562483" y="13335"/>
                  </a:lnTo>
                  <a:lnTo>
                    <a:pt x="570230" y="6096"/>
                  </a:lnTo>
                  <a:lnTo>
                    <a:pt x="571246" y="4064"/>
                  </a:lnTo>
                  <a:lnTo>
                    <a:pt x="572135" y="4064"/>
                  </a:lnTo>
                  <a:lnTo>
                    <a:pt x="574167" y="3048"/>
                  </a:lnTo>
                  <a:lnTo>
                    <a:pt x="576072" y="0"/>
                  </a:lnTo>
                </a:path>
                <a:path w="913129" h="104139">
                  <a:moveTo>
                    <a:pt x="547116" y="103632"/>
                  </a:moveTo>
                  <a:lnTo>
                    <a:pt x="548005" y="102616"/>
                  </a:lnTo>
                  <a:lnTo>
                    <a:pt x="549910" y="102616"/>
                  </a:lnTo>
                  <a:lnTo>
                    <a:pt x="550926" y="101600"/>
                  </a:lnTo>
                  <a:lnTo>
                    <a:pt x="558419" y="93345"/>
                  </a:lnTo>
                  <a:lnTo>
                    <a:pt x="559308" y="92329"/>
                  </a:lnTo>
                  <a:lnTo>
                    <a:pt x="561213" y="92329"/>
                  </a:lnTo>
                  <a:lnTo>
                    <a:pt x="562102" y="90297"/>
                  </a:lnTo>
                  <a:lnTo>
                    <a:pt x="569594" y="82042"/>
                  </a:lnTo>
                  <a:lnTo>
                    <a:pt x="570611" y="81026"/>
                  </a:lnTo>
                  <a:lnTo>
                    <a:pt x="572388" y="81026"/>
                  </a:lnTo>
                  <a:lnTo>
                    <a:pt x="573405" y="80010"/>
                  </a:lnTo>
                  <a:lnTo>
                    <a:pt x="581787" y="70739"/>
                  </a:lnTo>
                  <a:lnTo>
                    <a:pt x="583692" y="68707"/>
                  </a:lnTo>
                  <a:lnTo>
                    <a:pt x="584581" y="68707"/>
                  </a:lnTo>
                  <a:lnTo>
                    <a:pt x="585597" y="67691"/>
                  </a:lnTo>
                  <a:lnTo>
                    <a:pt x="593979" y="59563"/>
                  </a:lnTo>
                  <a:lnTo>
                    <a:pt x="594994" y="58547"/>
                  </a:lnTo>
                  <a:lnTo>
                    <a:pt x="595884" y="58547"/>
                  </a:lnTo>
                  <a:lnTo>
                    <a:pt x="597788" y="56388"/>
                  </a:lnTo>
                  <a:lnTo>
                    <a:pt x="605282" y="49276"/>
                  </a:lnTo>
                  <a:lnTo>
                    <a:pt x="606171" y="47244"/>
                  </a:lnTo>
                  <a:lnTo>
                    <a:pt x="607187" y="47244"/>
                  </a:lnTo>
                  <a:lnTo>
                    <a:pt x="608965" y="46228"/>
                  </a:lnTo>
                  <a:lnTo>
                    <a:pt x="617474" y="36957"/>
                  </a:lnTo>
                  <a:lnTo>
                    <a:pt x="618363" y="34925"/>
                  </a:lnTo>
                  <a:lnTo>
                    <a:pt x="620268" y="34925"/>
                  </a:lnTo>
                  <a:lnTo>
                    <a:pt x="621157" y="33909"/>
                  </a:lnTo>
                  <a:lnTo>
                    <a:pt x="628650" y="25654"/>
                  </a:lnTo>
                  <a:lnTo>
                    <a:pt x="629666" y="24638"/>
                  </a:lnTo>
                  <a:lnTo>
                    <a:pt x="631571" y="24638"/>
                  </a:lnTo>
                  <a:lnTo>
                    <a:pt x="632460" y="23622"/>
                  </a:lnTo>
                  <a:lnTo>
                    <a:pt x="639953" y="15367"/>
                  </a:lnTo>
                  <a:lnTo>
                    <a:pt x="641858" y="13335"/>
                  </a:lnTo>
                  <a:lnTo>
                    <a:pt x="642747" y="13335"/>
                  </a:lnTo>
                  <a:lnTo>
                    <a:pt x="643763" y="12319"/>
                  </a:lnTo>
                  <a:lnTo>
                    <a:pt x="653034" y="3048"/>
                  </a:lnTo>
                  <a:lnTo>
                    <a:pt x="654050" y="2032"/>
                  </a:lnTo>
                  <a:lnTo>
                    <a:pt x="654938" y="2032"/>
                  </a:lnTo>
                  <a:lnTo>
                    <a:pt x="656844" y="0"/>
                  </a:lnTo>
                </a:path>
                <a:path w="913129" h="104139">
                  <a:moveTo>
                    <a:pt x="627888" y="103632"/>
                  </a:moveTo>
                  <a:lnTo>
                    <a:pt x="628904" y="102616"/>
                  </a:lnTo>
                  <a:lnTo>
                    <a:pt x="629793" y="101600"/>
                  </a:lnTo>
                  <a:lnTo>
                    <a:pt x="631698" y="101600"/>
                  </a:lnTo>
                  <a:lnTo>
                    <a:pt x="632713" y="99568"/>
                  </a:lnTo>
                  <a:lnTo>
                    <a:pt x="642366" y="90297"/>
                  </a:lnTo>
                  <a:lnTo>
                    <a:pt x="643382" y="89281"/>
                  </a:lnTo>
                  <a:lnTo>
                    <a:pt x="644271" y="89281"/>
                  </a:lnTo>
                  <a:lnTo>
                    <a:pt x="646303" y="88265"/>
                  </a:lnTo>
                  <a:lnTo>
                    <a:pt x="654938" y="77978"/>
                  </a:lnTo>
                  <a:lnTo>
                    <a:pt x="655955" y="76962"/>
                  </a:lnTo>
                  <a:lnTo>
                    <a:pt x="657860" y="76962"/>
                  </a:lnTo>
                  <a:lnTo>
                    <a:pt x="658876" y="75946"/>
                  </a:lnTo>
                  <a:lnTo>
                    <a:pt x="666623" y="67691"/>
                  </a:lnTo>
                  <a:lnTo>
                    <a:pt x="667512" y="66675"/>
                  </a:lnTo>
                  <a:lnTo>
                    <a:pt x="669544" y="66675"/>
                  </a:lnTo>
                  <a:lnTo>
                    <a:pt x="670433" y="64643"/>
                  </a:lnTo>
                  <a:lnTo>
                    <a:pt x="679196" y="55372"/>
                  </a:lnTo>
                  <a:lnTo>
                    <a:pt x="681101" y="54356"/>
                  </a:lnTo>
                  <a:lnTo>
                    <a:pt x="682117" y="54356"/>
                  </a:lnTo>
                  <a:lnTo>
                    <a:pt x="683006" y="52324"/>
                  </a:lnTo>
                  <a:lnTo>
                    <a:pt x="691769" y="45085"/>
                  </a:lnTo>
                  <a:lnTo>
                    <a:pt x="692658" y="43053"/>
                  </a:lnTo>
                  <a:lnTo>
                    <a:pt x="693674" y="43053"/>
                  </a:lnTo>
                  <a:lnTo>
                    <a:pt x="695579" y="42037"/>
                  </a:lnTo>
                  <a:lnTo>
                    <a:pt x="704342" y="32893"/>
                  </a:lnTo>
                  <a:lnTo>
                    <a:pt x="705231" y="30734"/>
                  </a:lnTo>
                  <a:lnTo>
                    <a:pt x="707263" y="30734"/>
                  </a:lnTo>
                  <a:lnTo>
                    <a:pt x="708152" y="29718"/>
                  </a:lnTo>
                  <a:lnTo>
                    <a:pt x="715899" y="21590"/>
                  </a:lnTo>
                  <a:lnTo>
                    <a:pt x="716915" y="20574"/>
                  </a:lnTo>
                  <a:lnTo>
                    <a:pt x="718819" y="20574"/>
                  </a:lnTo>
                  <a:lnTo>
                    <a:pt x="719836" y="19558"/>
                  </a:lnTo>
                  <a:lnTo>
                    <a:pt x="728472" y="9271"/>
                  </a:lnTo>
                  <a:lnTo>
                    <a:pt x="730377" y="8255"/>
                  </a:lnTo>
                  <a:lnTo>
                    <a:pt x="731393" y="8255"/>
                  </a:lnTo>
                  <a:lnTo>
                    <a:pt x="732409" y="7239"/>
                  </a:lnTo>
                  <a:lnTo>
                    <a:pt x="739140" y="0"/>
                  </a:lnTo>
                </a:path>
                <a:path w="913129" h="104139">
                  <a:moveTo>
                    <a:pt x="710184" y="103632"/>
                  </a:moveTo>
                  <a:lnTo>
                    <a:pt x="711073" y="102616"/>
                  </a:lnTo>
                  <a:lnTo>
                    <a:pt x="712088" y="101600"/>
                  </a:lnTo>
                  <a:lnTo>
                    <a:pt x="713994" y="101600"/>
                  </a:lnTo>
                  <a:lnTo>
                    <a:pt x="714883" y="99568"/>
                  </a:lnTo>
                  <a:lnTo>
                    <a:pt x="722503" y="92329"/>
                  </a:lnTo>
                  <a:lnTo>
                    <a:pt x="723392" y="90297"/>
                  </a:lnTo>
                  <a:lnTo>
                    <a:pt x="725297" y="90297"/>
                  </a:lnTo>
                  <a:lnTo>
                    <a:pt x="726313" y="89281"/>
                  </a:lnTo>
                  <a:lnTo>
                    <a:pt x="735711" y="80010"/>
                  </a:lnTo>
                  <a:lnTo>
                    <a:pt x="736727" y="77978"/>
                  </a:lnTo>
                  <a:lnTo>
                    <a:pt x="737616" y="77978"/>
                  </a:lnTo>
                  <a:lnTo>
                    <a:pt x="739521" y="76962"/>
                  </a:lnTo>
                  <a:lnTo>
                    <a:pt x="747013" y="68707"/>
                  </a:lnTo>
                  <a:lnTo>
                    <a:pt x="748030" y="67691"/>
                  </a:lnTo>
                  <a:lnTo>
                    <a:pt x="748919" y="67691"/>
                  </a:lnTo>
                  <a:lnTo>
                    <a:pt x="750824" y="66675"/>
                  </a:lnTo>
                  <a:lnTo>
                    <a:pt x="758444" y="58547"/>
                  </a:lnTo>
                  <a:lnTo>
                    <a:pt x="759333" y="56388"/>
                  </a:lnTo>
                  <a:lnTo>
                    <a:pt x="760349" y="56388"/>
                  </a:lnTo>
                  <a:lnTo>
                    <a:pt x="762254" y="55372"/>
                  </a:lnTo>
                  <a:lnTo>
                    <a:pt x="770763" y="46228"/>
                  </a:lnTo>
                  <a:lnTo>
                    <a:pt x="771652" y="45085"/>
                  </a:lnTo>
                  <a:lnTo>
                    <a:pt x="773557" y="45085"/>
                  </a:lnTo>
                  <a:lnTo>
                    <a:pt x="774446" y="43053"/>
                  </a:lnTo>
                  <a:lnTo>
                    <a:pt x="782066" y="34925"/>
                  </a:lnTo>
                  <a:lnTo>
                    <a:pt x="783971" y="33909"/>
                  </a:lnTo>
                  <a:lnTo>
                    <a:pt x="784860" y="33909"/>
                  </a:lnTo>
                  <a:lnTo>
                    <a:pt x="785876" y="32893"/>
                  </a:lnTo>
                  <a:lnTo>
                    <a:pt x="793369" y="24638"/>
                  </a:lnTo>
                  <a:lnTo>
                    <a:pt x="795274" y="23622"/>
                  </a:lnTo>
                  <a:lnTo>
                    <a:pt x="796290" y="23622"/>
                  </a:lnTo>
                  <a:lnTo>
                    <a:pt x="797179" y="21590"/>
                  </a:lnTo>
                  <a:lnTo>
                    <a:pt x="806704" y="12319"/>
                  </a:lnTo>
                  <a:lnTo>
                    <a:pt x="807593" y="11303"/>
                  </a:lnTo>
                  <a:lnTo>
                    <a:pt x="808609" y="11303"/>
                  </a:lnTo>
                  <a:lnTo>
                    <a:pt x="810513" y="9271"/>
                  </a:lnTo>
                  <a:lnTo>
                    <a:pt x="818007" y="2032"/>
                  </a:lnTo>
                  <a:lnTo>
                    <a:pt x="819023" y="0"/>
                  </a:lnTo>
                  <a:lnTo>
                    <a:pt x="819912" y="0"/>
                  </a:lnTo>
                </a:path>
                <a:path w="913129" h="104139">
                  <a:moveTo>
                    <a:pt x="792480" y="103632"/>
                  </a:moveTo>
                  <a:lnTo>
                    <a:pt x="793369" y="103632"/>
                  </a:lnTo>
                  <a:lnTo>
                    <a:pt x="795274" y="102616"/>
                  </a:lnTo>
                  <a:lnTo>
                    <a:pt x="802894" y="94361"/>
                  </a:lnTo>
                  <a:lnTo>
                    <a:pt x="803910" y="93345"/>
                  </a:lnTo>
                  <a:lnTo>
                    <a:pt x="804799" y="93345"/>
                  </a:lnTo>
                  <a:lnTo>
                    <a:pt x="806704" y="92329"/>
                  </a:lnTo>
                  <a:lnTo>
                    <a:pt x="814324" y="84074"/>
                  </a:lnTo>
                  <a:lnTo>
                    <a:pt x="815340" y="82042"/>
                  </a:lnTo>
                  <a:lnTo>
                    <a:pt x="816229" y="82042"/>
                  </a:lnTo>
                  <a:lnTo>
                    <a:pt x="818134" y="81026"/>
                  </a:lnTo>
                  <a:lnTo>
                    <a:pt x="825754" y="72898"/>
                  </a:lnTo>
                  <a:lnTo>
                    <a:pt x="826769" y="71882"/>
                  </a:lnTo>
                  <a:lnTo>
                    <a:pt x="828675" y="71882"/>
                  </a:lnTo>
                  <a:lnTo>
                    <a:pt x="829563" y="70739"/>
                  </a:lnTo>
                  <a:lnTo>
                    <a:pt x="838073" y="60579"/>
                  </a:lnTo>
                  <a:lnTo>
                    <a:pt x="839978" y="59563"/>
                  </a:lnTo>
                  <a:lnTo>
                    <a:pt x="840994" y="59563"/>
                  </a:lnTo>
                  <a:lnTo>
                    <a:pt x="841883" y="58547"/>
                  </a:lnTo>
                  <a:lnTo>
                    <a:pt x="849503" y="50292"/>
                  </a:lnTo>
                  <a:lnTo>
                    <a:pt x="851408" y="49276"/>
                  </a:lnTo>
                  <a:lnTo>
                    <a:pt x="852424" y="49276"/>
                  </a:lnTo>
                  <a:lnTo>
                    <a:pt x="853313" y="47244"/>
                  </a:lnTo>
                  <a:lnTo>
                    <a:pt x="860933" y="38989"/>
                  </a:lnTo>
                  <a:lnTo>
                    <a:pt x="862838" y="37973"/>
                  </a:lnTo>
                  <a:lnTo>
                    <a:pt x="863854" y="37973"/>
                  </a:lnTo>
                  <a:lnTo>
                    <a:pt x="864743" y="36957"/>
                  </a:lnTo>
                  <a:lnTo>
                    <a:pt x="873252" y="28702"/>
                  </a:lnTo>
                  <a:lnTo>
                    <a:pt x="874268" y="27686"/>
                  </a:lnTo>
                  <a:lnTo>
                    <a:pt x="875157" y="27686"/>
                  </a:lnTo>
                  <a:lnTo>
                    <a:pt x="877062" y="25654"/>
                  </a:lnTo>
                  <a:lnTo>
                    <a:pt x="884682" y="17399"/>
                  </a:lnTo>
                  <a:lnTo>
                    <a:pt x="885698" y="16383"/>
                  </a:lnTo>
                  <a:lnTo>
                    <a:pt x="886587" y="16383"/>
                  </a:lnTo>
                  <a:lnTo>
                    <a:pt x="888492" y="15367"/>
                  </a:lnTo>
                  <a:lnTo>
                    <a:pt x="896112" y="7239"/>
                  </a:lnTo>
                  <a:lnTo>
                    <a:pt x="897127" y="6096"/>
                  </a:lnTo>
                  <a:lnTo>
                    <a:pt x="898016" y="6096"/>
                  </a:lnTo>
                  <a:lnTo>
                    <a:pt x="899922" y="4064"/>
                  </a:lnTo>
                  <a:lnTo>
                    <a:pt x="903732" y="0"/>
                  </a:lnTo>
                </a:path>
                <a:path w="913129" h="104139">
                  <a:moveTo>
                    <a:pt x="873252" y="103632"/>
                  </a:moveTo>
                  <a:lnTo>
                    <a:pt x="876173" y="101473"/>
                  </a:lnTo>
                  <a:lnTo>
                    <a:pt x="877062" y="99441"/>
                  </a:lnTo>
                  <a:lnTo>
                    <a:pt x="878078" y="99441"/>
                  </a:lnTo>
                  <a:lnTo>
                    <a:pt x="879983" y="98298"/>
                  </a:lnTo>
                  <a:lnTo>
                    <a:pt x="888746" y="88773"/>
                  </a:lnTo>
                  <a:lnTo>
                    <a:pt x="889635" y="87757"/>
                  </a:lnTo>
                  <a:lnTo>
                    <a:pt x="891666" y="87757"/>
                  </a:lnTo>
                  <a:lnTo>
                    <a:pt x="892556" y="85598"/>
                  </a:lnTo>
                  <a:lnTo>
                    <a:pt x="900302" y="77216"/>
                  </a:lnTo>
                  <a:lnTo>
                    <a:pt x="901319" y="76073"/>
                  </a:lnTo>
                  <a:lnTo>
                    <a:pt x="903224" y="76073"/>
                  </a:lnTo>
                  <a:lnTo>
                    <a:pt x="904239" y="75057"/>
                  </a:lnTo>
                  <a:lnTo>
                    <a:pt x="912876" y="655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59152" y="3490721"/>
              <a:ext cx="913130" cy="900430"/>
            </a:xfrm>
            <a:custGeom>
              <a:avLst/>
              <a:gdLst/>
              <a:ahLst/>
              <a:cxnLst/>
              <a:rect l="l" t="t" r="r" b="b"/>
              <a:pathLst>
                <a:path w="913129" h="900429">
                  <a:moveTo>
                    <a:pt x="461010" y="0"/>
                  </a:moveTo>
                  <a:lnTo>
                    <a:pt x="95250" y="0"/>
                  </a:lnTo>
                  <a:lnTo>
                    <a:pt x="95250" y="128016"/>
                  </a:lnTo>
                  <a:lnTo>
                    <a:pt x="461010" y="128016"/>
                  </a:lnTo>
                  <a:lnTo>
                    <a:pt x="461010" y="0"/>
                  </a:lnTo>
                  <a:close/>
                </a:path>
                <a:path w="913129" h="900429">
                  <a:moveTo>
                    <a:pt x="912876" y="889254"/>
                  </a:moveTo>
                  <a:lnTo>
                    <a:pt x="0" y="889254"/>
                  </a:lnTo>
                  <a:lnTo>
                    <a:pt x="0" y="899922"/>
                  </a:lnTo>
                  <a:lnTo>
                    <a:pt x="912876" y="899922"/>
                  </a:lnTo>
                  <a:lnTo>
                    <a:pt x="912876" y="8892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454402" y="3490722"/>
              <a:ext cx="365760" cy="128270"/>
            </a:xfrm>
            <a:custGeom>
              <a:avLst/>
              <a:gdLst/>
              <a:ahLst/>
              <a:cxnLst/>
              <a:rect l="l" t="t" r="r" b="b"/>
              <a:pathLst>
                <a:path w="365760" h="128270">
                  <a:moveTo>
                    <a:pt x="0" y="128015"/>
                  </a:moveTo>
                  <a:lnTo>
                    <a:pt x="365760" y="128015"/>
                  </a:lnTo>
                  <a:lnTo>
                    <a:pt x="365760" y="0"/>
                  </a:lnTo>
                  <a:lnTo>
                    <a:pt x="0" y="0"/>
                  </a:lnTo>
                  <a:lnTo>
                    <a:pt x="0" y="12801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452116" y="3548379"/>
              <a:ext cx="692150" cy="838200"/>
            </a:xfrm>
            <a:custGeom>
              <a:avLst/>
              <a:gdLst/>
              <a:ahLst/>
              <a:cxnLst/>
              <a:rect l="l" t="t" r="r" b="b"/>
              <a:pathLst>
                <a:path w="692150" h="838200">
                  <a:moveTo>
                    <a:pt x="691896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0" y="11430"/>
                  </a:lnTo>
                  <a:lnTo>
                    <a:pt x="0" y="838200"/>
                  </a:lnTo>
                  <a:lnTo>
                    <a:pt x="10414" y="838200"/>
                  </a:lnTo>
                  <a:lnTo>
                    <a:pt x="10414" y="311150"/>
                  </a:lnTo>
                  <a:lnTo>
                    <a:pt x="371081" y="311150"/>
                  </a:lnTo>
                  <a:lnTo>
                    <a:pt x="371081" y="183134"/>
                  </a:lnTo>
                  <a:lnTo>
                    <a:pt x="10414" y="183134"/>
                  </a:lnTo>
                  <a:lnTo>
                    <a:pt x="10414" y="11430"/>
                  </a:lnTo>
                  <a:lnTo>
                    <a:pt x="6832" y="11430"/>
                  </a:lnTo>
                  <a:lnTo>
                    <a:pt x="6832" y="6350"/>
                  </a:lnTo>
                  <a:lnTo>
                    <a:pt x="10414" y="6350"/>
                  </a:lnTo>
                  <a:lnTo>
                    <a:pt x="10414" y="10795"/>
                  </a:lnTo>
                  <a:lnTo>
                    <a:pt x="691896" y="10795"/>
                  </a:lnTo>
                  <a:lnTo>
                    <a:pt x="691896" y="6350"/>
                  </a:lnTo>
                  <a:lnTo>
                    <a:pt x="691896" y="5727"/>
                  </a:lnTo>
                  <a:lnTo>
                    <a:pt x="6918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454402" y="3731514"/>
              <a:ext cx="368935" cy="128270"/>
            </a:xfrm>
            <a:custGeom>
              <a:avLst/>
              <a:gdLst/>
              <a:ahLst/>
              <a:cxnLst/>
              <a:rect l="l" t="t" r="r" b="b"/>
              <a:pathLst>
                <a:path w="368935" h="128270">
                  <a:moveTo>
                    <a:pt x="0" y="128016"/>
                  </a:moveTo>
                  <a:lnTo>
                    <a:pt x="368807" y="128016"/>
                  </a:lnTo>
                  <a:lnTo>
                    <a:pt x="368807" y="0"/>
                  </a:lnTo>
                  <a:lnTo>
                    <a:pt x="0" y="0"/>
                  </a:lnTo>
                  <a:lnTo>
                    <a:pt x="0" y="12801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454402" y="3970782"/>
              <a:ext cx="368935" cy="129539"/>
            </a:xfrm>
            <a:custGeom>
              <a:avLst/>
              <a:gdLst/>
              <a:ahLst/>
              <a:cxnLst/>
              <a:rect l="l" t="t" r="r" b="b"/>
              <a:pathLst>
                <a:path w="368935" h="129539">
                  <a:moveTo>
                    <a:pt x="368807" y="0"/>
                  </a:moveTo>
                  <a:lnTo>
                    <a:pt x="0" y="0"/>
                  </a:lnTo>
                  <a:lnTo>
                    <a:pt x="0" y="129539"/>
                  </a:lnTo>
                  <a:lnTo>
                    <a:pt x="368807" y="129539"/>
                  </a:lnTo>
                  <a:lnTo>
                    <a:pt x="3688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454402" y="3970782"/>
              <a:ext cx="368935" cy="129539"/>
            </a:xfrm>
            <a:custGeom>
              <a:avLst/>
              <a:gdLst/>
              <a:ahLst/>
              <a:cxnLst/>
              <a:rect l="l" t="t" r="r" b="b"/>
              <a:pathLst>
                <a:path w="368935" h="129539">
                  <a:moveTo>
                    <a:pt x="0" y="129539"/>
                  </a:moveTo>
                  <a:lnTo>
                    <a:pt x="368807" y="129539"/>
                  </a:lnTo>
                  <a:lnTo>
                    <a:pt x="368807" y="0"/>
                  </a:lnTo>
                  <a:lnTo>
                    <a:pt x="0" y="0"/>
                  </a:lnTo>
                  <a:lnTo>
                    <a:pt x="0" y="1295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458212" y="3790187"/>
              <a:ext cx="685800" cy="254635"/>
            </a:xfrm>
            <a:custGeom>
              <a:avLst/>
              <a:gdLst/>
              <a:ahLst/>
              <a:cxnLst/>
              <a:rect l="l" t="t" r="r" b="b"/>
              <a:pathLst>
                <a:path w="685800" h="254635">
                  <a:moveTo>
                    <a:pt x="685800" y="243840"/>
                  </a:moveTo>
                  <a:lnTo>
                    <a:pt x="0" y="243840"/>
                  </a:lnTo>
                  <a:lnTo>
                    <a:pt x="0" y="254508"/>
                  </a:lnTo>
                  <a:lnTo>
                    <a:pt x="685800" y="254508"/>
                  </a:lnTo>
                  <a:lnTo>
                    <a:pt x="685800" y="243840"/>
                  </a:lnTo>
                  <a:close/>
                </a:path>
                <a:path w="685800" h="254635">
                  <a:moveTo>
                    <a:pt x="685800" y="0"/>
                  </a:moveTo>
                  <a:lnTo>
                    <a:pt x="0" y="0"/>
                  </a:lnTo>
                  <a:lnTo>
                    <a:pt x="0" y="10668"/>
                  </a:lnTo>
                  <a:lnTo>
                    <a:pt x="685800" y="10668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4" name="object 3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36948" y="3489833"/>
            <a:ext cx="917701" cy="1001521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4041521" y="5090033"/>
            <a:ext cx="916305" cy="1003300"/>
            <a:chOff x="4041521" y="5090033"/>
            <a:chExt cx="916305" cy="1003300"/>
          </a:xfrm>
        </p:grpSpPr>
        <p:sp>
          <p:nvSpPr>
            <p:cNvPr id="36" name="object 36"/>
            <p:cNvSpPr/>
            <p:nvPr/>
          </p:nvSpPr>
          <p:spPr>
            <a:xfrm>
              <a:off x="4811268" y="5646420"/>
              <a:ext cx="99060" cy="317500"/>
            </a:xfrm>
            <a:custGeom>
              <a:avLst/>
              <a:gdLst/>
              <a:ahLst/>
              <a:cxnLst/>
              <a:rect l="l" t="t" r="r" b="b"/>
              <a:pathLst>
                <a:path w="99060" h="317500">
                  <a:moveTo>
                    <a:pt x="93345" y="0"/>
                  </a:moveTo>
                  <a:lnTo>
                    <a:pt x="59690" y="0"/>
                  </a:lnTo>
                  <a:lnTo>
                    <a:pt x="8636" y="175526"/>
                  </a:lnTo>
                  <a:lnTo>
                    <a:pt x="55753" y="165201"/>
                  </a:lnTo>
                  <a:lnTo>
                    <a:pt x="0" y="316991"/>
                  </a:lnTo>
                  <a:lnTo>
                    <a:pt x="99060" y="130098"/>
                  </a:lnTo>
                  <a:lnTo>
                    <a:pt x="25908" y="161074"/>
                  </a:lnTo>
                  <a:lnTo>
                    <a:pt x="9334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808220" y="5641848"/>
              <a:ext cx="114300" cy="323215"/>
            </a:xfrm>
            <a:custGeom>
              <a:avLst/>
              <a:gdLst/>
              <a:ahLst/>
              <a:cxnLst/>
              <a:rect l="l" t="t" r="r" b="b"/>
              <a:pathLst>
                <a:path w="114300" h="323214">
                  <a:moveTo>
                    <a:pt x="65317" y="168694"/>
                  </a:moveTo>
                  <a:lnTo>
                    <a:pt x="54228" y="168694"/>
                  </a:lnTo>
                  <a:lnTo>
                    <a:pt x="60959" y="174840"/>
                  </a:lnTo>
                  <a:lnTo>
                    <a:pt x="51201" y="177085"/>
                  </a:lnTo>
                  <a:lnTo>
                    <a:pt x="0" y="318998"/>
                  </a:lnTo>
                  <a:lnTo>
                    <a:pt x="8508" y="323088"/>
                  </a:lnTo>
                  <a:lnTo>
                    <a:pt x="9593" y="321043"/>
                  </a:lnTo>
                  <a:lnTo>
                    <a:pt x="888" y="316953"/>
                  </a:lnTo>
                  <a:lnTo>
                    <a:pt x="33616" y="255259"/>
                  </a:lnTo>
                  <a:lnTo>
                    <a:pt x="65317" y="168694"/>
                  </a:lnTo>
                  <a:close/>
                </a:path>
                <a:path w="114300" h="323214">
                  <a:moveTo>
                    <a:pt x="109960" y="131889"/>
                  </a:moveTo>
                  <a:lnTo>
                    <a:pt x="99059" y="131889"/>
                  </a:lnTo>
                  <a:lnTo>
                    <a:pt x="104775" y="140068"/>
                  </a:lnTo>
                  <a:lnTo>
                    <a:pt x="91884" y="145415"/>
                  </a:lnTo>
                  <a:lnTo>
                    <a:pt x="33616" y="255259"/>
                  </a:lnTo>
                  <a:lnTo>
                    <a:pt x="9525" y="321043"/>
                  </a:lnTo>
                  <a:lnTo>
                    <a:pt x="109960" y="131889"/>
                  </a:lnTo>
                  <a:close/>
                </a:path>
                <a:path w="114300" h="323214">
                  <a:moveTo>
                    <a:pt x="60959" y="2044"/>
                  </a:moveTo>
                  <a:lnTo>
                    <a:pt x="7619" y="187109"/>
                  </a:lnTo>
                  <a:lnTo>
                    <a:pt x="29872" y="181990"/>
                  </a:lnTo>
                  <a:lnTo>
                    <a:pt x="19050" y="181990"/>
                  </a:lnTo>
                  <a:lnTo>
                    <a:pt x="12318" y="174840"/>
                  </a:lnTo>
                  <a:lnTo>
                    <a:pt x="21664" y="172763"/>
                  </a:lnTo>
                  <a:lnTo>
                    <a:pt x="67417" y="11252"/>
                  </a:lnTo>
                  <a:lnTo>
                    <a:pt x="63753" y="11252"/>
                  </a:lnTo>
                  <a:lnTo>
                    <a:pt x="60959" y="2044"/>
                  </a:lnTo>
                  <a:close/>
                </a:path>
                <a:path w="114300" h="323214">
                  <a:moveTo>
                    <a:pt x="67563" y="162559"/>
                  </a:moveTo>
                  <a:lnTo>
                    <a:pt x="30925" y="170704"/>
                  </a:lnTo>
                  <a:lnTo>
                    <a:pt x="21091" y="174784"/>
                  </a:lnTo>
                  <a:lnTo>
                    <a:pt x="19050" y="181990"/>
                  </a:lnTo>
                  <a:lnTo>
                    <a:pt x="29872" y="181990"/>
                  </a:lnTo>
                  <a:lnTo>
                    <a:pt x="51201" y="177085"/>
                  </a:lnTo>
                  <a:lnTo>
                    <a:pt x="54228" y="168694"/>
                  </a:lnTo>
                  <a:lnTo>
                    <a:pt x="65317" y="168694"/>
                  </a:lnTo>
                  <a:lnTo>
                    <a:pt x="67563" y="162559"/>
                  </a:lnTo>
                  <a:close/>
                </a:path>
                <a:path w="114300" h="323214">
                  <a:moveTo>
                    <a:pt x="21344" y="173892"/>
                  </a:moveTo>
                  <a:lnTo>
                    <a:pt x="20954" y="174840"/>
                  </a:lnTo>
                  <a:lnTo>
                    <a:pt x="21091" y="174784"/>
                  </a:lnTo>
                  <a:lnTo>
                    <a:pt x="21344" y="173892"/>
                  </a:lnTo>
                  <a:close/>
                </a:path>
                <a:path w="114300" h="323214">
                  <a:moveTo>
                    <a:pt x="21821" y="172728"/>
                  </a:moveTo>
                  <a:lnTo>
                    <a:pt x="21664" y="172763"/>
                  </a:lnTo>
                  <a:lnTo>
                    <a:pt x="21344" y="173892"/>
                  </a:lnTo>
                  <a:lnTo>
                    <a:pt x="21821" y="172728"/>
                  </a:lnTo>
                  <a:close/>
                </a:path>
                <a:path w="114300" h="323214">
                  <a:moveTo>
                    <a:pt x="103512" y="3060"/>
                  </a:moveTo>
                  <a:lnTo>
                    <a:pt x="91439" y="3060"/>
                  </a:lnTo>
                  <a:lnTo>
                    <a:pt x="97154" y="11252"/>
                  </a:lnTo>
                  <a:lnTo>
                    <a:pt x="88078" y="11252"/>
                  </a:lnTo>
                  <a:lnTo>
                    <a:pt x="21821" y="172728"/>
                  </a:lnTo>
                  <a:lnTo>
                    <a:pt x="30925" y="170704"/>
                  </a:lnTo>
                  <a:lnTo>
                    <a:pt x="35771" y="168694"/>
                  </a:lnTo>
                  <a:lnTo>
                    <a:pt x="35178" y="168694"/>
                  </a:lnTo>
                  <a:lnTo>
                    <a:pt x="28575" y="160515"/>
                  </a:lnTo>
                  <a:lnTo>
                    <a:pt x="40701" y="155309"/>
                  </a:lnTo>
                  <a:lnTo>
                    <a:pt x="103512" y="3060"/>
                  </a:lnTo>
                  <a:close/>
                </a:path>
                <a:path w="114300" h="323214">
                  <a:moveTo>
                    <a:pt x="114300" y="123710"/>
                  </a:moveTo>
                  <a:lnTo>
                    <a:pt x="40701" y="155309"/>
                  </a:lnTo>
                  <a:lnTo>
                    <a:pt x="35178" y="168694"/>
                  </a:lnTo>
                  <a:lnTo>
                    <a:pt x="35771" y="168694"/>
                  </a:lnTo>
                  <a:lnTo>
                    <a:pt x="91884" y="145415"/>
                  </a:lnTo>
                  <a:lnTo>
                    <a:pt x="99059" y="131889"/>
                  </a:lnTo>
                  <a:lnTo>
                    <a:pt x="109960" y="131889"/>
                  </a:lnTo>
                  <a:lnTo>
                    <a:pt x="114300" y="123710"/>
                  </a:lnTo>
                  <a:close/>
                </a:path>
                <a:path w="114300" h="323214">
                  <a:moveTo>
                    <a:pt x="104775" y="0"/>
                  </a:moveTo>
                  <a:lnTo>
                    <a:pt x="60959" y="2044"/>
                  </a:lnTo>
                  <a:lnTo>
                    <a:pt x="63753" y="11252"/>
                  </a:lnTo>
                  <a:lnTo>
                    <a:pt x="68579" y="7150"/>
                  </a:lnTo>
                  <a:lnTo>
                    <a:pt x="89762" y="7150"/>
                  </a:lnTo>
                  <a:lnTo>
                    <a:pt x="91439" y="3060"/>
                  </a:lnTo>
                  <a:lnTo>
                    <a:pt x="103512" y="3060"/>
                  </a:lnTo>
                  <a:lnTo>
                    <a:pt x="104775" y="0"/>
                  </a:lnTo>
                  <a:close/>
                </a:path>
                <a:path w="114300" h="323214">
                  <a:moveTo>
                    <a:pt x="89762" y="7150"/>
                  </a:moveTo>
                  <a:lnTo>
                    <a:pt x="68579" y="7150"/>
                  </a:lnTo>
                  <a:lnTo>
                    <a:pt x="67417" y="11252"/>
                  </a:lnTo>
                  <a:lnTo>
                    <a:pt x="88078" y="11252"/>
                  </a:lnTo>
                  <a:lnTo>
                    <a:pt x="89762" y="715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800600" y="5905500"/>
              <a:ext cx="53340" cy="85725"/>
            </a:xfrm>
            <a:custGeom>
              <a:avLst/>
              <a:gdLst/>
              <a:ahLst/>
              <a:cxnLst/>
              <a:rect l="l" t="t" r="r" b="b"/>
              <a:pathLst>
                <a:path w="53339" h="85725">
                  <a:moveTo>
                    <a:pt x="53340" y="27762"/>
                  </a:moveTo>
                  <a:lnTo>
                    <a:pt x="48374" y="24676"/>
                  </a:lnTo>
                  <a:lnTo>
                    <a:pt x="42672" y="21132"/>
                  </a:lnTo>
                  <a:lnTo>
                    <a:pt x="42672" y="32905"/>
                  </a:lnTo>
                  <a:lnTo>
                    <a:pt x="42379" y="32727"/>
                  </a:lnTo>
                  <a:lnTo>
                    <a:pt x="42608" y="32473"/>
                  </a:lnTo>
                  <a:lnTo>
                    <a:pt x="42672" y="32905"/>
                  </a:lnTo>
                  <a:lnTo>
                    <a:pt x="42672" y="21132"/>
                  </a:lnTo>
                  <a:lnTo>
                    <a:pt x="41910" y="20650"/>
                  </a:lnTo>
                  <a:lnTo>
                    <a:pt x="41910" y="26797"/>
                  </a:lnTo>
                  <a:lnTo>
                    <a:pt x="40513" y="25920"/>
                  </a:lnTo>
                  <a:lnTo>
                    <a:pt x="41656" y="24676"/>
                  </a:lnTo>
                  <a:lnTo>
                    <a:pt x="41910" y="26797"/>
                  </a:lnTo>
                  <a:lnTo>
                    <a:pt x="41910" y="20650"/>
                  </a:lnTo>
                  <a:lnTo>
                    <a:pt x="18415" y="6019"/>
                  </a:lnTo>
                  <a:lnTo>
                    <a:pt x="18415" y="8229"/>
                  </a:lnTo>
                  <a:lnTo>
                    <a:pt x="17995" y="12039"/>
                  </a:lnTo>
                  <a:lnTo>
                    <a:pt x="14884" y="10109"/>
                  </a:lnTo>
                  <a:lnTo>
                    <a:pt x="18415" y="8229"/>
                  </a:lnTo>
                  <a:lnTo>
                    <a:pt x="18415" y="6019"/>
                  </a:lnTo>
                  <a:lnTo>
                    <a:pt x="13157" y="2743"/>
                  </a:lnTo>
                  <a:lnTo>
                    <a:pt x="13157" y="11023"/>
                  </a:lnTo>
                  <a:lnTo>
                    <a:pt x="12890" y="13792"/>
                  </a:lnTo>
                  <a:lnTo>
                    <a:pt x="12306" y="13423"/>
                  </a:lnTo>
                  <a:lnTo>
                    <a:pt x="12306" y="65062"/>
                  </a:lnTo>
                  <a:lnTo>
                    <a:pt x="11684" y="70942"/>
                  </a:lnTo>
                  <a:lnTo>
                    <a:pt x="8305" y="69367"/>
                  </a:lnTo>
                  <a:lnTo>
                    <a:pt x="12306" y="65062"/>
                  </a:lnTo>
                  <a:lnTo>
                    <a:pt x="12306" y="13423"/>
                  </a:lnTo>
                  <a:lnTo>
                    <a:pt x="10668" y="12344"/>
                  </a:lnTo>
                  <a:lnTo>
                    <a:pt x="13157" y="11023"/>
                  </a:lnTo>
                  <a:lnTo>
                    <a:pt x="13157" y="2743"/>
                  </a:lnTo>
                  <a:lnTo>
                    <a:pt x="8763" y="0"/>
                  </a:lnTo>
                  <a:lnTo>
                    <a:pt x="8483" y="2730"/>
                  </a:lnTo>
                  <a:lnTo>
                    <a:pt x="8483" y="60782"/>
                  </a:lnTo>
                  <a:lnTo>
                    <a:pt x="7708" y="69088"/>
                  </a:lnTo>
                  <a:lnTo>
                    <a:pt x="2921" y="66840"/>
                  </a:lnTo>
                  <a:lnTo>
                    <a:pt x="8483" y="60782"/>
                  </a:lnTo>
                  <a:lnTo>
                    <a:pt x="8483" y="2730"/>
                  </a:lnTo>
                  <a:lnTo>
                    <a:pt x="0" y="85344"/>
                  </a:lnTo>
                  <a:lnTo>
                    <a:pt x="13335" y="70942"/>
                  </a:lnTo>
                  <a:lnTo>
                    <a:pt x="48564" y="32905"/>
                  </a:lnTo>
                  <a:lnTo>
                    <a:pt x="53340" y="277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042410" y="5987034"/>
              <a:ext cx="914400" cy="105410"/>
            </a:xfrm>
            <a:custGeom>
              <a:avLst/>
              <a:gdLst/>
              <a:ahLst/>
              <a:cxnLst/>
              <a:rect l="l" t="t" r="r" b="b"/>
              <a:pathLst>
                <a:path w="914400" h="105410">
                  <a:moveTo>
                    <a:pt x="0" y="1523"/>
                  </a:moveTo>
                  <a:lnTo>
                    <a:pt x="3048" y="0"/>
                  </a:lnTo>
                </a:path>
                <a:path w="914400" h="105410">
                  <a:moveTo>
                    <a:pt x="0" y="77723"/>
                  </a:moveTo>
                  <a:lnTo>
                    <a:pt x="7747" y="70561"/>
                  </a:lnTo>
                  <a:lnTo>
                    <a:pt x="8636" y="68516"/>
                  </a:lnTo>
                  <a:lnTo>
                    <a:pt x="10540" y="68516"/>
                  </a:lnTo>
                  <a:lnTo>
                    <a:pt x="11556" y="67500"/>
                  </a:lnTo>
                  <a:lnTo>
                    <a:pt x="19303" y="59321"/>
                  </a:lnTo>
                  <a:lnTo>
                    <a:pt x="21209" y="58292"/>
                  </a:lnTo>
                  <a:lnTo>
                    <a:pt x="22098" y="58292"/>
                  </a:lnTo>
                  <a:lnTo>
                    <a:pt x="23113" y="56248"/>
                  </a:lnTo>
                  <a:lnTo>
                    <a:pt x="30861" y="49085"/>
                  </a:lnTo>
                  <a:lnTo>
                    <a:pt x="32765" y="47040"/>
                  </a:lnTo>
                  <a:lnTo>
                    <a:pt x="33781" y="47040"/>
                  </a:lnTo>
                  <a:lnTo>
                    <a:pt x="34670" y="46024"/>
                  </a:lnTo>
                  <a:lnTo>
                    <a:pt x="42417" y="37833"/>
                  </a:lnTo>
                  <a:lnTo>
                    <a:pt x="44323" y="36817"/>
                  </a:lnTo>
                  <a:lnTo>
                    <a:pt x="45338" y="36817"/>
                  </a:lnTo>
                  <a:lnTo>
                    <a:pt x="46227" y="34772"/>
                  </a:lnTo>
                  <a:lnTo>
                    <a:pt x="53975" y="27609"/>
                  </a:lnTo>
                  <a:lnTo>
                    <a:pt x="55879" y="25565"/>
                  </a:lnTo>
                  <a:lnTo>
                    <a:pt x="56895" y="25565"/>
                  </a:lnTo>
                  <a:lnTo>
                    <a:pt x="57785" y="24549"/>
                  </a:lnTo>
                  <a:lnTo>
                    <a:pt x="67437" y="15341"/>
                  </a:lnTo>
                  <a:lnTo>
                    <a:pt x="68452" y="13296"/>
                  </a:lnTo>
                  <a:lnTo>
                    <a:pt x="70357" y="13296"/>
                  </a:lnTo>
                  <a:lnTo>
                    <a:pt x="71247" y="12268"/>
                  </a:lnTo>
                  <a:lnTo>
                    <a:pt x="78993" y="4089"/>
                  </a:lnTo>
                  <a:lnTo>
                    <a:pt x="80010" y="3073"/>
                  </a:lnTo>
                  <a:lnTo>
                    <a:pt x="81914" y="3073"/>
                  </a:lnTo>
                  <a:lnTo>
                    <a:pt x="82803" y="2044"/>
                  </a:lnTo>
                  <a:lnTo>
                    <a:pt x="83819" y="0"/>
                  </a:lnTo>
                </a:path>
                <a:path w="914400" h="105410">
                  <a:moveTo>
                    <a:pt x="56387" y="105155"/>
                  </a:moveTo>
                  <a:lnTo>
                    <a:pt x="61213" y="99948"/>
                  </a:lnTo>
                  <a:lnTo>
                    <a:pt x="62102" y="98907"/>
                  </a:lnTo>
                  <a:lnTo>
                    <a:pt x="64007" y="98907"/>
                  </a:lnTo>
                  <a:lnTo>
                    <a:pt x="65024" y="96824"/>
                  </a:lnTo>
                  <a:lnTo>
                    <a:pt x="72643" y="89534"/>
                  </a:lnTo>
                  <a:lnTo>
                    <a:pt x="74549" y="87452"/>
                  </a:lnTo>
                  <a:lnTo>
                    <a:pt x="75437" y="87452"/>
                  </a:lnTo>
                  <a:lnTo>
                    <a:pt x="76453" y="86410"/>
                  </a:lnTo>
                  <a:lnTo>
                    <a:pt x="84074" y="78092"/>
                  </a:lnTo>
                  <a:lnTo>
                    <a:pt x="85978" y="77050"/>
                  </a:lnTo>
                  <a:lnTo>
                    <a:pt x="86867" y="77050"/>
                  </a:lnTo>
                  <a:lnTo>
                    <a:pt x="87884" y="74968"/>
                  </a:lnTo>
                  <a:lnTo>
                    <a:pt x="95503" y="67678"/>
                  </a:lnTo>
                  <a:lnTo>
                    <a:pt x="97409" y="65595"/>
                  </a:lnTo>
                  <a:lnTo>
                    <a:pt x="98425" y="65595"/>
                  </a:lnTo>
                  <a:lnTo>
                    <a:pt x="99313" y="64554"/>
                  </a:lnTo>
                  <a:lnTo>
                    <a:pt x="108838" y="55181"/>
                  </a:lnTo>
                  <a:lnTo>
                    <a:pt x="109854" y="53098"/>
                  </a:lnTo>
                  <a:lnTo>
                    <a:pt x="110743" y="53098"/>
                  </a:lnTo>
                  <a:lnTo>
                    <a:pt x="112649" y="52057"/>
                  </a:lnTo>
                  <a:lnTo>
                    <a:pt x="120268" y="43726"/>
                  </a:lnTo>
                  <a:lnTo>
                    <a:pt x="121285" y="42684"/>
                  </a:lnTo>
                  <a:lnTo>
                    <a:pt x="123189" y="42684"/>
                  </a:lnTo>
                  <a:lnTo>
                    <a:pt x="124078" y="41643"/>
                  </a:lnTo>
                  <a:lnTo>
                    <a:pt x="131825" y="33312"/>
                  </a:lnTo>
                  <a:lnTo>
                    <a:pt x="132714" y="31229"/>
                  </a:lnTo>
                  <a:lnTo>
                    <a:pt x="134619" y="31229"/>
                  </a:lnTo>
                  <a:lnTo>
                    <a:pt x="135636" y="30187"/>
                  </a:lnTo>
                  <a:lnTo>
                    <a:pt x="143255" y="21869"/>
                  </a:lnTo>
                  <a:lnTo>
                    <a:pt x="144144" y="20827"/>
                  </a:lnTo>
                  <a:lnTo>
                    <a:pt x="146050" y="20827"/>
                  </a:lnTo>
                  <a:lnTo>
                    <a:pt x="147065" y="19786"/>
                  </a:lnTo>
                  <a:lnTo>
                    <a:pt x="154686" y="11455"/>
                  </a:lnTo>
                  <a:lnTo>
                    <a:pt x="155575" y="9372"/>
                  </a:lnTo>
                  <a:lnTo>
                    <a:pt x="157479" y="9372"/>
                  </a:lnTo>
                  <a:lnTo>
                    <a:pt x="158495" y="8331"/>
                  </a:lnTo>
                  <a:lnTo>
                    <a:pt x="166115" y="0"/>
                  </a:lnTo>
                </a:path>
                <a:path w="914400" h="105410">
                  <a:moveTo>
                    <a:pt x="137160" y="105155"/>
                  </a:moveTo>
                  <a:lnTo>
                    <a:pt x="138175" y="104114"/>
                  </a:lnTo>
                  <a:lnTo>
                    <a:pt x="139064" y="103073"/>
                  </a:lnTo>
                  <a:lnTo>
                    <a:pt x="140969" y="103073"/>
                  </a:lnTo>
                  <a:lnTo>
                    <a:pt x="141986" y="100990"/>
                  </a:lnTo>
                  <a:lnTo>
                    <a:pt x="149605" y="93700"/>
                  </a:lnTo>
                  <a:lnTo>
                    <a:pt x="150622" y="91617"/>
                  </a:lnTo>
                  <a:lnTo>
                    <a:pt x="152526" y="91617"/>
                  </a:lnTo>
                  <a:lnTo>
                    <a:pt x="153415" y="90576"/>
                  </a:lnTo>
                  <a:lnTo>
                    <a:pt x="161162" y="82245"/>
                  </a:lnTo>
                  <a:lnTo>
                    <a:pt x="163067" y="81203"/>
                  </a:lnTo>
                  <a:lnTo>
                    <a:pt x="163956" y="81203"/>
                  </a:lnTo>
                  <a:lnTo>
                    <a:pt x="164973" y="79120"/>
                  </a:lnTo>
                  <a:lnTo>
                    <a:pt x="174625" y="69761"/>
                  </a:lnTo>
                  <a:lnTo>
                    <a:pt x="175513" y="68719"/>
                  </a:lnTo>
                  <a:lnTo>
                    <a:pt x="176529" y="68719"/>
                  </a:lnTo>
                  <a:lnTo>
                    <a:pt x="178435" y="67678"/>
                  </a:lnTo>
                  <a:lnTo>
                    <a:pt x="186054" y="59347"/>
                  </a:lnTo>
                  <a:lnTo>
                    <a:pt x="187070" y="57264"/>
                  </a:lnTo>
                  <a:lnTo>
                    <a:pt x="187960" y="57264"/>
                  </a:lnTo>
                  <a:lnTo>
                    <a:pt x="189864" y="56222"/>
                  </a:lnTo>
                  <a:lnTo>
                    <a:pt x="198500" y="46850"/>
                  </a:lnTo>
                  <a:lnTo>
                    <a:pt x="199516" y="45808"/>
                  </a:lnTo>
                  <a:lnTo>
                    <a:pt x="201422" y="45808"/>
                  </a:lnTo>
                  <a:lnTo>
                    <a:pt x="202437" y="43726"/>
                  </a:lnTo>
                  <a:lnTo>
                    <a:pt x="210057" y="35394"/>
                  </a:lnTo>
                  <a:lnTo>
                    <a:pt x="211962" y="34353"/>
                  </a:lnTo>
                  <a:lnTo>
                    <a:pt x="212978" y="34353"/>
                  </a:lnTo>
                  <a:lnTo>
                    <a:pt x="213867" y="33312"/>
                  </a:lnTo>
                  <a:lnTo>
                    <a:pt x="221614" y="24993"/>
                  </a:lnTo>
                  <a:lnTo>
                    <a:pt x="223519" y="23952"/>
                  </a:lnTo>
                  <a:lnTo>
                    <a:pt x="224409" y="23952"/>
                  </a:lnTo>
                  <a:lnTo>
                    <a:pt x="225425" y="21869"/>
                  </a:lnTo>
                  <a:lnTo>
                    <a:pt x="234950" y="12496"/>
                  </a:lnTo>
                  <a:lnTo>
                    <a:pt x="235965" y="11455"/>
                  </a:lnTo>
                  <a:lnTo>
                    <a:pt x="236854" y="11455"/>
                  </a:lnTo>
                  <a:lnTo>
                    <a:pt x="238760" y="9372"/>
                  </a:lnTo>
                  <a:lnTo>
                    <a:pt x="246506" y="2082"/>
                  </a:lnTo>
                  <a:lnTo>
                    <a:pt x="247395" y="0"/>
                  </a:lnTo>
                  <a:lnTo>
                    <a:pt x="248412" y="0"/>
                  </a:lnTo>
                </a:path>
                <a:path w="914400" h="105410">
                  <a:moveTo>
                    <a:pt x="219455" y="105155"/>
                  </a:moveTo>
                  <a:lnTo>
                    <a:pt x="220344" y="105155"/>
                  </a:lnTo>
                  <a:lnTo>
                    <a:pt x="222250" y="104114"/>
                  </a:lnTo>
                  <a:lnTo>
                    <a:pt x="229869" y="95783"/>
                  </a:lnTo>
                  <a:lnTo>
                    <a:pt x="230886" y="94741"/>
                  </a:lnTo>
                  <a:lnTo>
                    <a:pt x="231775" y="94741"/>
                  </a:lnTo>
                  <a:lnTo>
                    <a:pt x="233679" y="93700"/>
                  </a:lnTo>
                  <a:lnTo>
                    <a:pt x="242315" y="83286"/>
                  </a:lnTo>
                  <a:lnTo>
                    <a:pt x="243204" y="82245"/>
                  </a:lnTo>
                  <a:lnTo>
                    <a:pt x="245110" y="82245"/>
                  </a:lnTo>
                  <a:lnTo>
                    <a:pt x="246125" y="81203"/>
                  </a:lnTo>
                  <a:lnTo>
                    <a:pt x="253745" y="72885"/>
                  </a:lnTo>
                  <a:lnTo>
                    <a:pt x="255650" y="71843"/>
                  </a:lnTo>
                  <a:lnTo>
                    <a:pt x="256539" y="71843"/>
                  </a:lnTo>
                  <a:lnTo>
                    <a:pt x="257428" y="69761"/>
                  </a:lnTo>
                  <a:lnTo>
                    <a:pt x="266953" y="60388"/>
                  </a:lnTo>
                  <a:lnTo>
                    <a:pt x="267969" y="59347"/>
                  </a:lnTo>
                  <a:lnTo>
                    <a:pt x="268859" y="59347"/>
                  </a:lnTo>
                  <a:lnTo>
                    <a:pt x="270763" y="57264"/>
                  </a:lnTo>
                  <a:lnTo>
                    <a:pt x="279400" y="47891"/>
                  </a:lnTo>
                  <a:lnTo>
                    <a:pt x="280288" y="46850"/>
                  </a:lnTo>
                  <a:lnTo>
                    <a:pt x="282193" y="46850"/>
                  </a:lnTo>
                  <a:lnTo>
                    <a:pt x="283210" y="45808"/>
                  </a:lnTo>
                  <a:lnTo>
                    <a:pt x="290829" y="37477"/>
                  </a:lnTo>
                  <a:lnTo>
                    <a:pt x="291718" y="35394"/>
                  </a:lnTo>
                  <a:lnTo>
                    <a:pt x="293624" y="35394"/>
                  </a:lnTo>
                  <a:lnTo>
                    <a:pt x="294513" y="34353"/>
                  </a:lnTo>
                  <a:lnTo>
                    <a:pt x="304038" y="24993"/>
                  </a:lnTo>
                  <a:lnTo>
                    <a:pt x="305053" y="23952"/>
                  </a:lnTo>
                  <a:lnTo>
                    <a:pt x="305942" y="23952"/>
                  </a:lnTo>
                  <a:lnTo>
                    <a:pt x="307848" y="21869"/>
                  </a:lnTo>
                  <a:lnTo>
                    <a:pt x="315467" y="13538"/>
                  </a:lnTo>
                  <a:lnTo>
                    <a:pt x="316484" y="12496"/>
                  </a:lnTo>
                  <a:lnTo>
                    <a:pt x="317373" y="12496"/>
                  </a:lnTo>
                  <a:lnTo>
                    <a:pt x="319277" y="11455"/>
                  </a:lnTo>
                  <a:lnTo>
                    <a:pt x="327913" y="2082"/>
                  </a:lnTo>
                  <a:lnTo>
                    <a:pt x="328802" y="0"/>
                  </a:lnTo>
                  <a:lnTo>
                    <a:pt x="330707" y="0"/>
                  </a:lnTo>
                </a:path>
                <a:path w="914400" h="105410">
                  <a:moveTo>
                    <a:pt x="300227" y="105155"/>
                  </a:moveTo>
                  <a:lnTo>
                    <a:pt x="303149" y="103073"/>
                  </a:lnTo>
                  <a:lnTo>
                    <a:pt x="304038" y="100990"/>
                  </a:lnTo>
                  <a:lnTo>
                    <a:pt x="305053" y="100990"/>
                  </a:lnTo>
                  <a:lnTo>
                    <a:pt x="306959" y="99948"/>
                  </a:lnTo>
                  <a:lnTo>
                    <a:pt x="314705" y="91617"/>
                  </a:lnTo>
                  <a:lnTo>
                    <a:pt x="315722" y="90576"/>
                  </a:lnTo>
                  <a:lnTo>
                    <a:pt x="316611" y="90576"/>
                  </a:lnTo>
                  <a:lnTo>
                    <a:pt x="318642" y="89534"/>
                  </a:lnTo>
                  <a:lnTo>
                    <a:pt x="327278" y="79120"/>
                  </a:lnTo>
                  <a:lnTo>
                    <a:pt x="328294" y="78092"/>
                  </a:lnTo>
                  <a:lnTo>
                    <a:pt x="330200" y="78092"/>
                  </a:lnTo>
                  <a:lnTo>
                    <a:pt x="331215" y="77050"/>
                  </a:lnTo>
                  <a:lnTo>
                    <a:pt x="338963" y="68719"/>
                  </a:lnTo>
                  <a:lnTo>
                    <a:pt x="340867" y="67678"/>
                  </a:lnTo>
                  <a:lnTo>
                    <a:pt x="341884" y="67678"/>
                  </a:lnTo>
                  <a:lnTo>
                    <a:pt x="342773" y="65595"/>
                  </a:lnTo>
                  <a:lnTo>
                    <a:pt x="350519" y="57264"/>
                  </a:lnTo>
                  <a:lnTo>
                    <a:pt x="352425" y="56222"/>
                  </a:lnTo>
                  <a:lnTo>
                    <a:pt x="353440" y="56222"/>
                  </a:lnTo>
                  <a:lnTo>
                    <a:pt x="354456" y="55181"/>
                  </a:lnTo>
                  <a:lnTo>
                    <a:pt x="364109" y="45808"/>
                  </a:lnTo>
                  <a:lnTo>
                    <a:pt x="364998" y="43726"/>
                  </a:lnTo>
                  <a:lnTo>
                    <a:pt x="366013" y="43726"/>
                  </a:lnTo>
                  <a:lnTo>
                    <a:pt x="367918" y="42684"/>
                  </a:lnTo>
                  <a:lnTo>
                    <a:pt x="375665" y="34353"/>
                  </a:lnTo>
                  <a:lnTo>
                    <a:pt x="376681" y="33312"/>
                  </a:lnTo>
                  <a:lnTo>
                    <a:pt x="377570" y="33312"/>
                  </a:lnTo>
                  <a:lnTo>
                    <a:pt x="379602" y="31229"/>
                  </a:lnTo>
                  <a:lnTo>
                    <a:pt x="387350" y="23952"/>
                  </a:lnTo>
                  <a:lnTo>
                    <a:pt x="388238" y="21869"/>
                  </a:lnTo>
                  <a:lnTo>
                    <a:pt x="390143" y="21869"/>
                  </a:lnTo>
                  <a:lnTo>
                    <a:pt x="391160" y="20827"/>
                  </a:lnTo>
                  <a:lnTo>
                    <a:pt x="399923" y="11455"/>
                  </a:lnTo>
                  <a:lnTo>
                    <a:pt x="401827" y="9372"/>
                  </a:lnTo>
                  <a:lnTo>
                    <a:pt x="402716" y="9372"/>
                  </a:lnTo>
                  <a:lnTo>
                    <a:pt x="403732" y="8331"/>
                  </a:lnTo>
                  <a:lnTo>
                    <a:pt x="411479" y="0"/>
                  </a:lnTo>
                </a:path>
                <a:path w="914400" h="105410">
                  <a:moveTo>
                    <a:pt x="384048" y="105155"/>
                  </a:moveTo>
                  <a:lnTo>
                    <a:pt x="391667" y="96824"/>
                  </a:lnTo>
                  <a:lnTo>
                    <a:pt x="393700" y="95783"/>
                  </a:lnTo>
                  <a:lnTo>
                    <a:pt x="394588" y="95783"/>
                  </a:lnTo>
                  <a:lnTo>
                    <a:pt x="395604" y="94741"/>
                  </a:lnTo>
                  <a:lnTo>
                    <a:pt x="405129" y="85369"/>
                  </a:lnTo>
                  <a:lnTo>
                    <a:pt x="406145" y="83286"/>
                  </a:lnTo>
                  <a:lnTo>
                    <a:pt x="407035" y="83286"/>
                  </a:lnTo>
                  <a:lnTo>
                    <a:pt x="408939" y="82245"/>
                  </a:lnTo>
                  <a:lnTo>
                    <a:pt x="416687" y="73926"/>
                  </a:lnTo>
                  <a:lnTo>
                    <a:pt x="417575" y="72885"/>
                  </a:lnTo>
                  <a:lnTo>
                    <a:pt x="418591" y="72885"/>
                  </a:lnTo>
                  <a:lnTo>
                    <a:pt x="420497" y="71843"/>
                  </a:lnTo>
                  <a:lnTo>
                    <a:pt x="428116" y="63512"/>
                  </a:lnTo>
                  <a:lnTo>
                    <a:pt x="429132" y="61429"/>
                  </a:lnTo>
                  <a:lnTo>
                    <a:pt x="430022" y="61429"/>
                  </a:lnTo>
                  <a:lnTo>
                    <a:pt x="432053" y="60388"/>
                  </a:lnTo>
                  <a:lnTo>
                    <a:pt x="440689" y="51015"/>
                  </a:lnTo>
                  <a:lnTo>
                    <a:pt x="442594" y="49974"/>
                  </a:lnTo>
                  <a:lnTo>
                    <a:pt x="443484" y="49974"/>
                  </a:lnTo>
                  <a:lnTo>
                    <a:pt x="444500" y="47891"/>
                  </a:lnTo>
                  <a:lnTo>
                    <a:pt x="452119" y="39560"/>
                  </a:lnTo>
                  <a:lnTo>
                    <a:pt x="454025" y="38519"/>
                  </a:lnTo>
                  <a:lnTo>
                    <a:pt x="455040" y="38519"/>
                  </a:lnTo>
                  <a:lnTo>
                    <a:pt x="455929" y="37477"/>
                  </a:lnTo>
                  <a:lnTo>
                    <a:pt x="465581" y="28105"/>
                  </a:lnTo>
                  <a:lnTo>
                    <a:pt x="466470" y="26022"/>
                  </a:lnTo>
                  <a:lnTo>
                    <a:pt x="467487" y="26022"/>
                  </a:lnTo>
                  <a:lnTo>
                    <a:pt x="469391" y="24993"/>
                  </a:lnTo>
                  <a:lnTo>
                    <a:pt x="477138" y="16662"/>
                  </a:lnTo>
                  <a:lnTo>
                    <a:pt x="478027" y="15620"/>
                  </a:lnTo>
                  <a:lnTo>
                    <a:pt x="479043" y="15620"/>
                  </a:lnTo>
                  <a:lnTo>
                    <a:pt x="480949" y="13538"/>
                  </a:lnTo>
                  <a:lnTo>
                    <a:pt x="488568" y="5206"/>
                  </a:lnTo>
                  <a:lnTo>
                    <a:pt x="489585" y="4165"/>
                  </a:lnTo>
                  <a:lnTo>
                    <a:pt x="491489" y="4165"/>
                  </a:lnTo>
                  <a:lnTo>
                    <a:pt x="492378" y="3124"/>
                  </a:lnTo>
                  <a:lnTo>
                    <a:pt x="495300" y="0"/>
                  </a:lnTo>
                </a:path>
                <a:path w="914400" h="105410">
                  <a:moveTo>
                    <a:pt x="466343" y="105155"/>
                  </a:moveTo>
                  <a:lnTo>
                    <a:pt x="470153" y="100990"/>
                  </a:lnTo>
                  <a:lnTo>
                    <a:pt x="471042" y="99948"/>
                  </a:lnTo>
                  <a:lnTo>
                    <a:pt x="472948" y="99948"/>
                  </a:lnTo>
                  <a:lnTo>
                    <a:pt x="473963" y="98907"/>
                  </a:lnTo>
                  <a:lnTo>
                    <a:pt x="481456" y="90576"/>
                  </a:lnTo>
                  <a:lnTo>
                    <a:pt x="483362" y="89534"/>
                  </a:lnTo>
                  <a:lnTo>
                    <a:pt x="484377" y="89534"/>
                  </a:lnTo>
                  <a:lnTo>
                    <a:pt x="485266" y="87452"/>
                  </a:lnTo>
                  <a:lnTo>
                    <a:pt x="494664" y="78092"/>
                  </a:lnTo>
                  <a:lnTo>
                    <a:pt x="495680" y="77050"/>
                  </a:lnTo>
                  <a:lnTo>
                    <a:pt x="496569" y="77050"/>
                  </a:lnTo>
                  <a:lnTo>
                    <a:pt x="498475" y="74968"/>
                  </a:lnTo>
                  <a:lnTo>
                    <a:pt x="506094" y="67678"/>
                  </a:lnTo>
                  <a:lnTo>
                    <a:pt x="506984" y="65595"/>
                  </a:lnTo>
                  <a:lnTo>
                    <a:pt x="508000" y="65595"/>
                  </a:lnTo>
                  <a:lnTo>
                    <a:pt x="509904" y="64554"/>
                  </a:lnTo>
                  <a:lnTo>
                    <a:pt x="517398" y="56222"/>
                  </a:lnTo>
                  <a:lnTo>
                    <a:pt x="518413" y="55181"/>
                  </a:lnTo>
                  <a:lnTo>
                    <a:pt x="519302" y="55181"/>
                  </a:lnTo>
                  <a:lnTo>
                    <a:pt x="521207" y="53098"/>
                  </a:lnTo>
                  <a:lnTo>
                    <a:pt x="529716" y="43726"/>
                  </a:lnTo>
                  <a:lnTo>
                    <a:pt x="531622" y="42684"/>
                  </a:lnTo>
                  <a:lnTo>
                    <a:pt x="532511" y="42684"/>
                  </a:lnTo>
                  <a:lnTo>
                    <a:pt x="533526" y="41643"/>
                  </a:lnTo>
                  <a:lnTo>
                    <a:pt x="541019" y="33312"/>
                  </a:lnTo>
                  <a:lnTo>
                    <a:pt x="542925" y="31229"/>
                  </a:lnTo>
                  <a:lnTo>
                    <a:pt x="543940" y="31229"/>
                  </a:lnTo>
                  <a:lnTo>
                    <a:pt x="544829" y="30187"/>
                  </a:lnTo>
                  <a:lnTo>
                    <a:pt x="554354" y="20827"/>
                  </a:lnTo>
                  <a:lnTo>
                    <a:pt x="555243" y="19786"/>
                  </a:lnTo>
                  <a:lnTo>
                    <a:pt x="556260" y="19786"/>
                  </a:lnTo>
                  <a:lnTo>
                    <a:pt x="558038" y="17703"/>
                  </a:lnTo>
                  <a:lnTo>
                    <a:pt x="565657" y="9372"/>
                  </a:lnTo>
                  <a:lnTo>
                    <a:pt x="566674" y="8331"/>
                  </a:lnTo>
                  <a:lnTo>
                    <a:pt x="567563" y="8331"/>
                  </a:lnTo>
                  <a:lnTo>
                    <a:pt x="569467" y="7289"/>
                  </a:lnTo>
                  <a:lnTo>
                    <a:pt x="576072" y="0"/>
                  </a:lnTo>
                </a:path>
                <a:path w="914400" h="105410">
                  <a:moveTo>
                    <a:pt x="548639" y="105155"/>
                  </a:moveTo>
                  <a:lnTo>
                    <a:pt x="549528" y="105155"/>
                  </a:lnTo>
                  <a:lnTo>
                    <a:pt x="551434" y="104114"/>
                  </a:lnTo>
                  <a:lnTo>
                    <a:pt x="558926" y="95783"/>
                  </a:lnTo>
                  <a:lnTo>
                    <a:pt x="559942" y="94741"/>
                  </a:lnTo>
                  <a:lnTo>
                    <a:pt x="560831" y="94741"/>
                  </a:lnTo>
                  <a:lnTo>
                    <a:pt x="562737" y="93700"/>
                  </a:lnTo>
                  <a:lnTo>
                    <a:pt x="571118" y="83286"/>
                  </a:lnTo>
                  <a:lnTo>
                    <a:pt x="573024" y="82245"/>
                  </a:lnTo>
                  <a:lnTo>
                    <a:pt x="573913" y="82245"/>
                  </a:lnTo>
                  <a:lnTo>
                    <a:pt x="574928" y="81203"/>
                  </a:lnTo>
                  <a:lnTo>
                    <a:pt x="582422" y="72885"/>
                  </a:lnTo>
                  <a:lnTo>
                    <a:pt x="584326" y="71843"/>
                  </a:lnTo>
                  <a:lnTo>
                    <a:pt x="585215" y="71843"/>
                  </a:lnTo>
                  <a:lnTo>
                    <a:pt x="586104" y="69761"/>
                  </a:lnTo>
                  <a:lnTo>
                    <a:pt x="595502" y="60388"/>
                  </a:lnTo>
                  <a:lnTo>
                    <a:pt x="596518" y="59347"/>
                  </a:lnTo>
                  <a:lnTo>
                    <a:pt x="597407" y="59347"/>
                  </a:lnTo>
                  <a:lnTo>
                    <a:pt x="599313" y="57264"/>
                  </a:lnTo>
                  <a:lnTo>
                    <a:pt x="606805" y="49974"/>
                  </a:lnTo>
                  <a:lnTo>
                    <a:pt x="607694" y="47891"/>
                  </a:lnTo>
                  <a:lnTo>
                    <a:pt x="608711" y="47891"/>
                  </a:lnTo>
                  <a:lnTo>
                    <a:pt x="610488" y="46850"/>
                  </a:lnTo>
                  <a:lnTo>
                    <a:pt x="617981" y="38519"/>
                  </a:lnTo>
                  <a:lnTo>
                    <a:pt x="618998" y="37477"/>
                  </a:lnTo>
                  <a:lnTo>
                    <a:pt x="620902" y="37477"/>
                  </a:lnTo>
                  <a:lnTo>
                    <a:pt x="621791" y="35394"/>
                  </a:lnTo>
                  <a:lnTo>
                    <a:pt x="630174" y="26022"/>
                  </a:lnTo>
                  <a:lnTo>
                    <a:pt x="632078" y="24993"/>
                  </a:lnTo>
                  <a:lnTo>
                    <a:pt x="633094" y="24993"/>
                  </a:lnTo>
                  <a:lnTo>
                    <a:pt x="633984" y="23952"/>
                  </a:lnTo>
                  <a:lnTo>
                    <a:pt x="641476" y="15620"/>
                  </a:lnTo>
                  <a:lnTo>
                    <a:pt x="643381" y="13538"/>
                  </a:lnTo>
                  <a:lnTo>
                    <a:pt x="644270" y="13538"/>
                  </a:lnTo>
                  <a:lnTo>
                    <a:pt x="645287" y="12496"/>
                  </a:lnTo>
                  <a:lnTo>
                    <a:pt x="652779" y="4165"/>
                  </a:lnTo>
                  <a:lnTo>
                    <a:pt x="654557" y="3124"/>
                  </a:lnTo>
                  <a:lnTo>
                    <a:pt x="655574" y="3124"/>
                  </a:lnTo>
                  <a:lnTo>
                    <a:pt x="656463" y="2082"/>
                  </a:lnTo>
                  <a:lnTo>
                    <a:pt x="658367" y="0"/>
                  </a:lnTo>
                </a:path>
                <a:path w="914400" h="105410">
                  <a:moveTo>
                    <a:pt x="630936" y="105155"/>
                  </a:moveTo>
                  <a:lnTo>
                    <a:pt x="636524" y="99948"/>
                  </a:lnTo>
                  <a:lnTo>
                    <a:pt x="637413" y="98907"/>
                  </a:lnTo>
                  <a:lnTo>
                    <a:pt x="638428" y="98907"/>
                  </a:lnTo>
                  <a:lnTo>
                    <a:pt x="640206" y="96824"/>
                  </a:lnTo>
                  <a:lnTo>
                    <a:pt x="647700" y="89534"/>
                  </a:lnTo>
                  <a:lnTo>
                    <a:pt x="648715" y="87452"/>
                  </a:lnTo>
                  <a:lnTo>
                    <a:pt x="649604" y="87452"/>
                  </a:lnTo>
                  <a:lnTo>
                    <a:pt x="651510" y="86410"/>
                  </a:lnTo>
                  <a:lnTo>
                    <a:pt x="659891" y="77050"/>
                  </a:lnTo>
                  <a:lnTo>
                    <a:pt x="660780" y="74968"/>
                  </a:lnTo>
                  <a:lnTo>
                    <a:pt x="662686" y="74968"/>
                  </a:lnTo>
                  <a:lnTo>
                    <a:pt x="663575" y="73926"/>
                  </a:lnTo>
                  <a:lnTo>
                    <a:pt x="671067" y="65595"/>
                  </a:lnTo>
                  <a:lnTo>
                    <a:pt x="672973" y="64554"/>
                  </a:lnTo>
                  <a:lnTo>
                    <a:pt x="673862" y="64554"/>
                  </a:lnTo>
                  <a:lnTo>
                    <a:pt x="674751" y="63512"/>
                  </a:lnTo>
                  <a:lnTo>
                    <a:pt x="682243" y="55181"/>
                  </a:lnTo>
                  <a:lnTo>
                    <a:pt x="684149" y="53098"/>
                  </a:lnTo>
                  <a:lnTo>
                    <a:pt x="685038" y="53098"/>
                  </a:lnTo>
                  <a:lnTo>
                    <a:pt x="685926" y="52057"/>
                  </a:lnTo>
                  <a:lnTo>
                    <a:pt x="695325" y="42684"/>
                  </a:lnTo>
                  <a:lnTo>
                    <a:pt x="696213" y="41643"/>
                  </a:lnTo>
                  <a:lnTo>
                    <a:pt x="697102" y="41643"/>
                  </a:lnTo>
                  <a:lnTo>
                    <a:pt x="699007" y="39560"/>
                  </a:lnTo>
                  <a:lnTo>
                    <a:pt x="706501" y="31229"/>
                  </a:lnTo>
                  <a:lnTo>
                    <a:pt x="707389" y="30187"/>
                  </a:lnTo>
                  <a:lnTo>
                    <a:pt x="708405" y="30187"/>
                  </a:lnTo>
                  <a:lnTo>
                    <a:pt x="710184" y="29146"/>
                  </a:lnTo>
                  <a:lnTo>
                    <a:pt x="717676" y="20827"/>
                  </a:lnTo>
                  <a:lnTo>
                    <a:pt x="718565" y="19786"/>
                  </a:lnTo>
                  <a:lnTo>
                    <a:pt x="720470" y="19786"/>
                  </a:lnTo>
                  <a:lnTo>
                    <a:pt x="721360" y="17703"/>
                  </a:lnTo>
                  <a:lnTo>
                    <a:pt x="729868" y="8331"/>
                  </a:lnTo>
                  <a:lnTo>
                    <a:pt x="731647" y="7289"/>
                  </a:lnTo>
                  <a:lnTo>
                    <a:pt x="732663" y="7289"/>
                  </a:lnTo>
                  <a:lnTo>
                    <a:pt x="733551" y="5206"/>
                  </a:lnTo>
                  <a:lnTo>
                    <a:pt x="739139" y="0"/>
                  </a:lnTo>
                </a:path>
                <a:path w="914400" h="105410">
                  <a:moveTo>
                    <a:pt x="713231" y="105155"/>
                  </a:moveTo>
                  <a:lnTo>
                    <a:pt x="715137" y="104114"/>
                  </a:lnTo>
                  <a:lnTo>
                    <a:pt x="716026" y="104114"/>
                  </a:lnTo>
                  <a:lnTo>
                    <a:pt x="717041" y="103073"/>
                  </a:lnTo>
                  <a:lnTo>
                    <a:pt x="724535" y="94741"/>
                  </a:lnTo>
                  <a:lnTo>
                    <a:pt x="726313" y="93700"/>
                  </a:lnTo>
                  <a:lnTo>
                    <a:pt x="727328" y="93700"/>
                  </a:lnTo>
                  <a:lnTo>
                    <a:pt x="728217" y="91617"/>
                  </a:lnTo>
                  <a:lnTo>
                    <a:pt x="737615" y="82245"/>
                  </a:lnTo>
                  <a:lnTo>
                    <a:pt x="738504" y="81203"/>
                  </a:lnTo>
                  <a:lnTo>
                    <a:pt x="739520" y="81203"/>
                  </a:lnTo>
                  <a:lnTo>
                    <a:pt x="741426" y="79120"/>
                  </a:lnTo>
                  <a:lnTo>
                    <a:pt x="748918" y="71843"/>
                  </a:lnTo>
                  <a:lnTo>
                    <a:pt x="749807" y="69761"/>
                  </a:lnTo>
                  <a:lnTo>
                    <a:pt x="750697" y="69761"/>
                  </a:lnTo>
                  <a:lnTo>
                    <a:pt x="752601" y="68719"/>
                  </a:lnTo>
                  <a:lnTo>
                    <a:pt x="760094" y="60388"/>
                  </a:lnTo>
                  <a:lnTo>
                    <a:pt x="761111" y="59347"/>
                  </a:lnTo>
                  <a:lnTo>
                    <a:pt x="762888" y="59347"/>
                  </a:lnTo>
                  <a:lnTo>
                    <a:pt x="763904" y="57264"/>
                  </a:lnTo>
                  <a:lnTo>
                    <a:pt x="772287" y="47891"/>
                  </a:lnTo>
                  <a:lnTo>
                    <a:pt x="774191" y="46850"/>
                  </a:lnTo>
                  <a:lnTo>
                    <a:pt x="775080" y="46850"/>
                  </a:lnTo>
                  <a:lnTo>
                    <a:pt x="776097" y="45808"/>
                  </a:lnTo>
                  <a:lnTo>
                    <a:pt x="783589" y="37477"/>
                  </a:lnTo>
                  <a:lnTo>
                    <a:pt x="785494" y="35394"/>
                  </a:lnTo>
                  <a:lnTo>
                    <a:pt x="786384" y="35394"/>
                  </a:lnTo>
                  <a:lnTo>
                    <a:pt x="787273" y="34353"/>
                  </a:lnTo>
                  <a:lnTo>
                    <a:pt x="794765" y="26022"/>
                  </a:lnTo>
                  <a:lnTo>
                    <a:pt x="796670" y="24993"/>
                  </a:lnTo>
                  <a:lnTo>
                    <a:pt x="797687" y="24993"/>
                  </a:lnTo>
                  <a:lnTo>
                    <a:pt x="798576" y="23952"/>
                  </a:lnTo>
                  <a:lnTo>
                    <a:pt x="807974" y="13538"/>
                  </a:lnTo>
                  <a:lnTo>
                    <a:pt x="808863" y="12496"/>
                  </a:lnTo>
                  <a:lnTo>
                    <a:pt x="810767" y="12496"/>
                  </a:lnTo>
                  <a:lnTo>
                    <a:pt x="811656" y="11455"/>
                  </a:lnTo>
                  <a:lnTo>
                    <a:pt x="819150" y="3124"/>
                  </a:lnTo>
                  <a:lnTo>
                    <a:pt x="820165" y="2082"/>
                  </a:lnTo>
                  <a:lnTo>
                    <a:pt x="822070" y="2082"/>
                  </a:lnTo>
                  <a:lnTo>
                    <a:pt x="822960" y="0"/>
                  </a:lnTo>
                </a:path>
                <a:path w="914400" h="105410">
                  <a:moveTo>
                    <a:pt x="795527" y="105155"/>
                  </a:moveTo>
                  <a:lnTo>
                    <a:pt x="799211" y="100990"/>
                  </a:lnTo>
                  <a:lnTo>
                    <a:pt x="800226" y="99948"/>
                  </a:lnTo>
                  <a:lnTo>
                    <a:pt x="802004" y="99948"/>
                  </a:lnTo>
                  <a:lnTo>
                    <a:pt x="803020" y="98907"/>
                  </a:lnTo>
                  <a:lnTo>
                    <a:pt x="812291" y="89534"/>
                  </a:lnTo>
                  <a:lnTo>
                    <a:pt x="813307" y="87452"/>
                  </a:lnTo>
                  <a:lnTo>
                    <a:pt x="814197" y="87452"/>
                  </a:lnTo>
                  <a:lnTo>
                    <a:pt x="816101" y="86410"/>
                  </a:lnTo>
                  <a:lnTo>
                    <a:pt x="824484" y="77050"/>
                  </a:lnTo>
                  <a:lnTo>
                    <a:pt x="825373" y="74968"/>
                  </a:lnTo>
                  <a:lnTo>
                    <a:pt x="827277" y="74968"/>
                  </a:lnTo>
                  <a:lnTo>
                    <a:pt x="828166" y="73926"/>
                  </a:lnTo>
                  <a:lnTo>
                    <a:pt x="835660" y="65595"/>
                  </a:lnTo>
                  <a:lnTo>
                    <a:pt x="836549" y="64554"/>
                  </a:lnTo>
                  <a:lnTo>
                    <a:pt x="838453" y="64554"/>
                  </a:lnTo>
                  <a:lnTo>
                    <a:pt x="839342" y="63512"/>
                  </a:lnTo>
                  <a:lnTo>
                    <a:pt x="847725" y="53098"/>
                  </a:lnTo>
                  <a:lnTo>
                    <a:pt x="849629" y="52057"/>
                  </a:lnTo>
                  <a:lnTo>
                    <a:pt x="850518" y="52057"/>
                  </a:lnTo>
                  <a:lnTo>
                    <a:pt x="852424" y="51015"/>
                  </a:lnTo>
                  <a:lnTo>
                    <a:pt x="859916" y="42684"/>
                  </a:lnTo>
                  <a:lnTo>
                    <a:pt x="860805" y="41643"/>
                  </a:lnTo>
                  <a:lnTo>
                    <a:pt x="861694" y="41643"/>
                  </a:lnTo>
                  <a:lnTo>
                    <a:pt x="863600" y="39560"/>
                  </a:lnTo>
                  <a:lnTo>
                    <a:pt x="871981" y="30187"/>
                  </a:lnTo>
                  <a:lnTo>
                    <a:pt x="872998" y="29146"/>
                  </a:lnTo>
                  <a:lnTo>
                    <a:pt x="874776" y="29146"/>
                  </a:lnTo>
                  <a:lnTo>
                    <a:pt x="875791" y="28105"/>
                  </a:lnTo>
                  <a:lnTo>
                    <a:pt x="883157" y="19786"/>
                  </a:lnTo>
                  <a:lnTo>
                    <a:pt x="884174" y="17703"/>
                  </a:lnTo>
                  <a:lnTo>
                    <a:pt x="885951" y="17703"/>
                  </a:lnTo>
                  <a:lnTo>
                    <a:pt x="886967" y="16662"/>
                  </a:lnTo>
                  <a:lnTo>
                    <a:pt x="896238" y="7289"/>
                  </a:lnTo>
                  <a:lnTo>
                    <a:pt x="897254" y="5206"/>
                  </a:lnTo>
                  <a:lnTo>
                    <a:pt x="898143" y="5206"/>
                  </a:lnTo>
                  <a:lnTo>
                    <a:pt x="900049" y="4165"/>
                  </a:lnTo>
                  <a:lnTo>
                    <a:pt x="903731" y="0"/>
                  </a:lnTo>
                </a:path>
                <a:path w="914400" h="105410">
                  <a:moveTo>
                    <a:pt x="876300" y="105155"/>
                  </a:moveTo>
                  <a:lnTo>
                    <a:pt x="879982" y="100977"/>
                  </a:lnTo>
                  <a:lnTo>
                    <a:pt x="881888" y="99936"/>
                  </a:lnTo>
                  <a:lnTo>
                    <a:pt x="882776" y="99936"/>
                  </a:lnTo>
                  <a:lnTo>
                    <a:pt x="883792" y="98882"/>
                  </a:lnTo>
                  <a:lnTo>
                    <a:pt x="891159" y="90525"/>
                  </a:lnTo>
                  <a:lnTo>
                    <a:pt x="893063" y="89484"/>
                  </a:lnTo>
                  <a:lnTo>
                    <a:pt x="893952" y="89484"/>
                  </a:lnTo>
                  <a:lnTo>
                    <a:pt x="895857" y="87388"/>
                  </a:lnTo>
                  <a:lnTo>
                    <a:pt x="903224" y="79032"/>
                  </a:lnTo>
                  <a:lnTo>
                    <a:pt x="904239" y="77990"/>
                  </a:lnTo>
                  <a:lnTo>
                    <a:pt x="905128" y="77990"/>
                  </a:lnTo>
                  <a:lnTo>
                    <a:pt x="906906" y="76936"/>
                  </a:lnTo>
                  <a:lnTo>
                    <a:pt x="914400" y="685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41648" y="5090922"/>
              <a:ext cx="914400" cy="901700"/>
            </a:xfrm>
            <a:custGeom>
              <a:avLst/>
              <a:gdLst/>
              <a:ahLst/>
              <a:cxnLst/>
              <a:rect l="l" t="t" r="r" b="b"/>
              <a:pathLst>
                <a:path w="914400" h="901700">
                  <a:moveTo>
                    <a:pt x="465582" y="0"/>
                  </a:moveTo>
                  <a:lnTo>
                    <a:pt x="98298" y="0"/>
                  </a:lnTo>
                  <a:lnTo>
                    <a:pt x="98298" y="129540"/>
                  </a:lnTo>
                  <a:lnTo>
                    <a:pt x="465582" y="129540"/>
                  </a:lnTo>
                  <a:lnTo>
                    <a:pt x="465582" y="0"/>
                  </a:lnTo>
                  <a:close/>
                </a:path>
                <a:path w="914400" h="901700">
                  <a:moveTo>
                    <a:pt x="914400" y="889266"/>
                  </a:moveTo>
                  <a:lnTo>
                    <a:pt x="0" y="889266"/>
                  </a:lnTo>
                  <a:lnTo>
                    <a:pt x="0" y="901446"/>
                  </a:lnTo>
                  <a:lnTo>
                    <a:pt x="914400" y="901446"/>
                  </a:lnTo>
                  <a:lnTo>
                    <a:pt x="914400" y="8892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139946" y="5090922"/>
              <a:ext cx="367665" cy="129539"/>
            </a:xfrm>
            <a:custGeom>
              <a:avLst/>
              <a:gdLst/>
              <a:ahLst/>
              <a:cxnLst/>
              <a:rect l="l" t="t" r="r" b="b"/>
              <a:pathLst>
                <a:path w="367664" h="129539">
                  <a:moveTo>
                    <a:pt x="0" y="129539"/>
                  </a:moveTo>
                  <a:lnTo>
                    <a:pt x="367284" y="129539"/>
                  </a:lnTo>
                  <a:lnTo>
                    <a:pt x="367284" y="0"/>
                  </a:lnTo>
                  <a:lnTo>
                    <a:pt x="0" y="0"/>
                  </a:lnTo>
                  <a:lnTo>
                    <a:pt x="0" y="1295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136136" y="5149850"/>
              <a:ext cx="693420" cy="836930"/>
            </a:xfrm>
            <a:custGeom>
              <a:avLst/>
              <a:gdLst/>
              <a:ahLst/>
              <a:cxnLst/>
              <a:rect l="l" t="t" r="r" b="b"/>
              <a:pathLst>
                <a:path w="693420" h="836929">
                  <a:moveTo>
                    <a:pt x="693420" y="0"/>
                  </a:moveTo>
                  <a:lnTo>
                    <a:pt x="0" y="0"/>
                  </a:lnTo>
                  <a:lnTo>
                    <a:pt x="0" y="5080"/>
                  </a:lnTo>
                  <a:lnTo>
                    <a:pt x="0" y="10160"/>
                  </a:lnTo>
                  <a:lnTo>
                    <a:pt x="0" y="836930"/>
                  </a:lnTo>
                  <a:lnTo>
                    <a:pt x="10414" y="836930"/>
                  </a:lnTo>
                  <a:lnTo>
                    <a:pt x="10414" y="311404"/>
                  </a:lnTo>
                  <a:lnTo>
                    <a:pt x="372618" y="311404"/>
                  </a:lnTo>
                  <a:lnTo>
                    <a:pt x="372618" y="181864"/>
                  </a:lnTo>
                  <a:lnTo>
                    <a:pt x="10414" y="181864"/>
                  </a:lnTo>
                  <a:lnTo>
                    <a:pt x="10414" y="10160"/>
                  </a:lnTo>
                  <a:lnTo>
                    <a:pt x="7404" y="10160"/>
                  </a:lnTo>
                  <a:lnTo>
                    <a:pt x="7404" y="5080"/>
                  </a:lnTo>
                  <a:lnTo>
                    <a:pt x="10414" y="5080"/>
                  </a:lnTo>
                  <a:lnTo>
                    <a:pt x="10414" y="10033"/>
                  </a:lnTo>
                  <a:lnTo>
                    <a:pt x="693420" y="10033"/>
                  </a:lnTo>
                  <a:lnTo>
                    <a:pt x="693420" y="5080"/>
                  </a:lnTo>
                  <a:lnTo>
                    <a:pt x="693420" y="4953"/>
                  </a:lnTo>
                  <a:lnTo>
                    <a:pt x="6934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141470" y="5331714"/>
              <a:ext cx="367665" cy="129539"/>
            </a:xfrm>
            <a:custGeom>
              <a:avLst/>
              <a:gdLst/>
              <a:ahLst/>
              <a:cxnLst/>
              <a:rect l="l" t="t" r="r" b="b"/>
              <a:pathLst>
                <a:path w="367664" h="129539">
                  <a:moveTo>
                    <a:pt x="0" y="129540"/>
                  </a:moveTo>
                  <a:lnTo>
                    <a:pt x="367284" y="129540"/>
                  </a:lnTo>
                  <a:lnTo>
                    <a:pt x="367284" y="0"/>
                  </a:lnTo>
                  <a:lnTo>
                    <a:pt x="0" y="0"/>
                  </a:lnTo>
                  <a:lnTo>
                    <a:pt x="0" y="1295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141470" y="5572506"/>
              <a:ext cx="367665" cy="129539"/>
            </a:xfrm>
            <a:custGeom>
              <a:avLst/>
              <a:gdLst/>
              <a:ahLst/>
              <a:cxnLst/>
              <a:rect l="l" t="t" r="r" b="b"/>
              <a:pathLst>
                <a:path w="367664" h="129539">
                  <a:moveTo>
                    <a:pt x="367284" y="0"/>
                  </a:moveTo>
                  <a:lnTo>
                    <a:pt x="0" y="0"/>
                  </a:lnTo>
                  <a:lnTo>
                    <a:pt x="0" y="129540"/>
                  </a:lnTo>
                  <a:lnTo>
                    <a:pt x="367284" y="129540"/>
                  </a:lnTo>
                  <a:lnTo>
                    <a:pt x="3672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141470" y="5572506"/>
              <a:ext cx="367665" cy="129539"/>
            </a:xfrm>
            <a:custGeom>
              <a:avLst/>
              <a:gdLst/>
              <a:ahLst/>
              <a:cxnLst/>
              <a:rect l="l" t="t" r="r" b="b"/>
              <a:pathLst>
                <a:path w="367664" h="129539">
                  <a:moveTo>
                    <a:pt x="0" y="129540"/>
                  </a:moveTo>
                  <a:lnTo>
                    <a:pt x="367284" y="129540"/>
                  </a:lnTo>
                  <a:lnTo>
                    <a:pt x="367284" y="0"/>
                  </a:lnTo>
                  <a:lnTo>
                    <a:pt x="0" y="0"/>
                  </a:lnTo>
                  <a:lnTo>
                    <a:pt x="0" y="1295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140708" y="5393436"/>
              <a:ext cx="688975" cy="253365"/>
            </a:xfrm>
            <a:custGeom>
              <a:avLst/>
              <a:gdLst/>
              <a:ahLst/>
              <a:cxnLst/>
              <a:rect l="l" t="t" r="r" b="b"/>
              <a:pathLst>
                <a:path w="688975" h="253364">
                  <a:moveTo>
                    <a:pt x="688848" y="240804"/>
                  </a:moveTo>
                  <a:lnTo>
                    <a:pt x="0" y="240804"/>
                  </a:lnTo>
                  <a:lnTo>
                    <a:pt x="0" y="252984"/>
                  </a:lnTo>
                  <a:lnTo>
                    <a:pt x="688848" y="252984"/>
                  </a:lnTo>
                  <a:lnTo>
                    <a:pt x="688848" y="240804"/>
                  </a:lnTo>
                  <a:close/>
                </a:path>
                <a:path w="688975" h="253364">
                  <a:moveTo>
                    <a:pt x="688848" y="0"/>
                  </a:moveTo>
                  <a:lnTo>
                    <a:pt x="0" y="0"/>
                  </a:lnTo>
                  <a:lnTo>
                    <a:pt x="0" y="10668"/>
                  </a:lnTo>
                  <a:lnTo>
                    <a:pt x="688848" y="10668"/>
                  </a:lnTo>
                  <a:lnTo>
                    <a:pt x="6888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5766689" y="5090033"/>
            <a:ext cx="916305" cy="1003300"/>
            <a:chOff x="5766689" y="5090033"/>
            <a:chExt cx="916305" cy="1003300"/>
          </a:xfrm>
        </p:grpSpPr>
        <p:sp>
          <p:nvSpPr>
            <p:cNvPr id="48" name="object 48"/>
            <p:cNvSpPr/>
            <p:nvPr/>
          </p:nvSpPr>
          <p:spPr>
            <a:xfrm>
              <a:off x="6531864" y="5646420"/>
              <a:ext cx="96520" cy="317500"/>
            </a:xfrm>
            <a:custGeom>
              <a:avLst/>
              <a:gdLst/>
              <a:ahLst/>
              <a:cxnLst/>
              <a:rect l="l" t="t" r="r" b="b"/>
              <a:pathLst>
                <a:path w="96520" h="317500">
                  <a:moveTo>
                    <a:pt x="89534" y="0"/>
                  </a:moveTo>
                  <a:lnTo>
                    <a:pt x="57276" y="0"/>
                  </a:lnTo>
                  <a:lnTo>
                    <a:pt x="9270" y="175526"/>
                  </a:lnTo>
                  <a:lnTo>
                    <a:pt x="53593" y="165201"/>
                  </a:lnTo>
                  <a:lnTo>
                    <a:pt x="0" y="316991"/>
                  </a:lnTo>
                  <a:lnTo>
                    <a:pt x="96011" y="130098"/>
                  </a:lnTo>
                  <a:lnTo>
                    <a:pt x="24891" y="161074"/>
                  </a:lnTo>
                  <a:lnTo>
                    <a:pt x="8953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525768" y="5641848"/>
              <a:ext cx="114300" cy="323215"/>
            </a:xfrm>
            <a:custGeom>
              <a:avLst/>
              <a:gdLst/>
              <a:ahLst/>
              <a:cxnLst/>
              <a:rect l="l" t="t" r="r" b="b"/>
              <a:pathLst>
                <a:path w="114300" h="323214">
                  <a:moveTo>
                    <a:pt x="64863" y="168694"/>
                  </a:moveTo>
                  <a:lnTo>
                    <a:pt x="54736" y="168694"/>
                  </a:lnTo>
                  <a:lnTo>
                    <a:pt x="60451" y="174840"/>
                  </a:lnTo>
                  <a:lnTo>
                    <a:pt x="51763" y="176858"/>
                  </a:lnTo>
                  <a:lnTo>
                    <a:pt x="0" y="318998"/>
                  </a:lnTo>
                  <a:lnTo>
                    <a:pt x="8508" y="323088"/>
                  </a:lnTo>
                  <a:lnTo>
                    <a:pt x="9746" y="320756"/>
                  </a:lnTo>
                  <a:lnTo>
                    <a:pt x="888" y="316953"/>
                  </a:lnTo>
                  <a:lnTo>
                    <a:pt x="34474" y="253723"/>
                  </a:lnTo>
                  <a:lnTo>
                    <a:pt x="64863" y="168694"/>
                  </a:lnTo>
                  <a:close/>
                </a:path>
                <a:path w="114300" h="323214">
                  <a:moveTo>
                    <a:pt x="12106" y="316308"/>
                  </a:moveTo>
                  <a:lnTo>
                    <a:pt x="9746" y="320756"/>
                  </a:lnTo>
                  <a:lnTo>
                    <a:pt x="10413" y="321043"/>
                  </a:lnTo>
                  <a:lnTo>
                    <a:pt x="12106" y="316308"/>
                  </a:lnTo>
                  <a:close/>
                </a:path>
                <a:path w="114300" h="323214">
                  <a:moveTo>
                    <a:pt x="109960" y="131889"/>
                  </a:moveTo>
                  <a:lnTo>
                    <a:pt x="99186" y="131889"/>
                  </a:lnTo>
                  <a:lnTo>
                    <a:pt x="103885" y="140068"/>
                  </a:lnTo>
                  <a:lnTo>
                    <a:pt x="92220" y="145004"/>
                  </a:lnTo>
                  <a:lnTo>
                    <a:pt x="34474" y="253723"/>
                  </a:lnTo>
                  <a:lnTo>
                    <a:pt x="12106" y="316308"/>
                  </a:lnTo>
                  <a:lnTo>
                    <a:pt x="109960" y="131889"/>
                  </a:lnTo>
                  <a:close/>
                </a:path>
                <a:path w="114300" h="323214">
                  <a:moveTo>
                    <a:pt x="60451" y="2044"/>
                  </a:moveTo>
                  <a:lnTo>
                    <a:pt x="7620" y="187109"/>
                  </a:lnTo>
                  <a:lnTo>
                    <a:pt x="29660" y="181990"/>
                  </a:lnTo>
                  <a:lnTo>
                    <a:pt x="18923" y="181990"/>
                  </a:lnTo>
                  <a:lnTo>
                    <a:pt x="12318" y="174840"/>
                  </a:lnTo>
                  <a:lnTo>
                    <a:pt x="21512" y="172778"/>
                  </a:lnTo>
                  <a:lnTo>
                    <a:pt x="66918" y="11252"/>
                  </a:lnTo>
                  <a:lnTo>
                    <a:pt x="63246" y="11252"/>
                  </a:lnTo>
                  <a:lnTo>
                    <a:pt x="60451" y="2044"/>
                  </a:lnTo>
                  <a:close/>
                </a:path>
                <a:path w="114300" h="323214">
                  <a:moveTo>
                    <a:pt x="22660" y="172520"/>
                  </a:moveTo>
                  <a:lnTo>
                    <a:pt x="21512" y="172778"/>
                  </a:lnTo>
                  <a:lnTo>
                    <a:pt x="18923" y="181990"/>
                  </a:lnTo>
                  <a:lnTo>
                    <a:pt x="29660" y="181990"/>
                  </a:lnTo>
                  <a:lnTo>
                    <a:pt x="51763" y="176858"/>
                  </a:lnTo>
                  <a:lnTo>
                    <a:pt x="52498" y="174840"/>
                  </a:lnTo>
                  <a:lnTo>
                    <a:pt x="21716" y="174840"/>
                  </a:lnTo>
                  <a:lnTo>
                    <a:pt x="22660" y="172520"/>
                  </a:lnTo>
                  <a:close/>
                </a:path>
                <a:path w="114300" h="323214">
                  <a:moveTo>
                    <a:pt x="67055" y="162559"/>
                  </a:moveTo>
                  <a:lnTo>
                    <a:pt x="32322" y="170352"/>
                  </a:lnTo>
                  <a:lnTo>
                    <a:pt x="21716" y="174840"/>
                  </a:lnTo>
                  <a:lnTo>
                    <a:pt x="52498" y="174840"/>
                  </a:lnTo>
                  <a:lnTo>
                    <a:pt x="54736" y="168694"/>
                  </a:lnTo>
                  <a:lnTo>
                    <a:pt x="64863" y="168694"/>
                  </a:lnTo>
                  <a:lnTo>
                    <a:pt x="67055" y="162559"/>
                  </a:lnTo>
                  <a:close/>
                </a:path>
                <a:path w="114300" h="323214">
                  <a:moveTo>
                    <a:pt x="102653" y="3060"/>
                  </a:moveTo>
                  <a:lnTo>
                    <a:pt x="91566" y="3060"/>
                  </a:lnTo>
                  <a:lnTo>
                    <a:pt x="96392" y="11252"/>
                  </a:lnTo>
                  <a:lnTo>
                    <a:pt x="88236" y="11252"/>
                  </a:lnTo>
                  <a:lnTo>
                    <a:pt x="22660" y="172520"/>
                  </a:lnTo>
                  <a:lnTo>
                    <a:pt x="32322" y="170352"/>
                  </a:lnTo>
                  <a:lnTo>
                    <a:pt x="36242" y="168694"/>
                  </a:lnTo>
                  <a:lnTo>
                    <a:pt x="35940" y="168694"/>
                  </a:lnTo>
                  <a:lnTo>
                    <a:pt x="29336" y="160515"/>
                  </a:lnTo>
                  <a:lnTo>
                    <a:pt x="41327" y="155321"/>
                  </a:lnTo>
                  <a:lnTo>
                    <a:pt x="102653" y="3060"/>
                  </a:lnTo>
                  <a:close/>
                </a:path>
                <a:path w="114300" h="323214">
                  <a:moveTo>
                    <a:pt x="114300" y="123710"/>
                  </a:moveTo>
                  <a:lnTo>
                    <a:pt x="41327" y="155321"/>
                  </a:lnTo>
                  <a:lnTo>
                    <a:pt x="35940" y="168694"/>
                  </a:lnTo>
                  <a:lnTo>
                    <a:pt x="36242" y="168694"/>
                  </a:lnTo>
                  <a:lnTo>
                    <a:pt x="92220" y="145004"/>
                  </a:lnTo>
                  <a:lnTo>
                    <a:pt x="99186" y="131889"/>
                  </a:lnTo>
                  <a:lnTo>
                    <a:pt x="109960" y="131889"/>
                  </a:lnTo>
                  <a:lnTo>
                    <a:pt x="114300" y="123710"/>
                  </a:lnTo>
                  <a:close/>
                </a:path>
                <a:path w="114300" h="323214">
                  <a:moveTo>
                    <a:pt x="103885" y="0"/>
                  </a:moveTo>
                  <a:lnTo>
                    <a:pt x="60451" y="2044"/>
                  </a:lnTo>
                  <a:lnTo>
                    <a:pt x="63246" y="11252"/>
                  </a:lnTo>
                  <a:lnTo>
                    <a:pt x="68072" y="7150"/>
                  </a:lnTo>
                  <a:lnTo>
                    <a:pt x="89904" y="7150"/>
                  </a:lnTo>
                  <a:lnTo>
                    <a:pt x="91566" y="3060"/>
                  </a:lnTo>
                  <a:lnTo>
                    <a:pt x="102653" y="3060"/>
                  </a:lnTo>
                  <a:lnTo>
                    <a:pt x="103885" y="0"/>
                  </a:lnTo>
                  <a:close/>
                </a:path>
                <a:path w="114300" h="323214">
                  <a:moveTo>
                    <a:pt x="89904" y="7150"/>
                  </a:moveTo>
                  <a:lnTo>
                    <a:pt x="68072" y="7150"/>
                  </a:lnTo>
                  <a:lnTo>
                    <a:pt x="66918" y="11252"/>
                  </a:lnTo>
                  <a:lnTo>
                    <a:pt x="88236" y="11252"/>
                  </a:lnTo>
                  <a:lnTo>
                    <a:pt x="89904" y="715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519672" y="5905500"/>
              <a:ext cx="52069" cy="82550"/>
            </a:xfrm>
            <a:custGeom>
              <a:avLst/>
              <a:gdLst/>
              <a:ahLst/>
              <a:cxnLst/>
              <a:rect l="l" t="t" r="r" b="b"/>
              <a:pathLst>
                <a:path w="52070" h="82550">
                  <a:moveTo>
                    <a:pt x="51816" y="27101"/>
                  </a:moveTo>
                  <a:lnTo>
                    <a:pt x="46888" y="24091"/>
                  </a:lnTo>
                  <a:lnTo>
                    <a:pt x="42418" y="21361"/>
                  </a:lnTo>
                  <a:lnTo>
                    <a:pt x="42418" y="32118"/>
                  </a:lnTo>
                  <a:lnTo>
                    <a:pt x="41770" y="31737"/>
                  </a:lnTo>
                  <a:lnTo>
                    <a:pt x="42202" y="31267"/>
                  </a:lnTo>
                  <a:lnTo>
                    <a:pt x="42418" y="32118"/>
                  </a:lnTo>
                  <a:lnTo>
                    <a:pt x="42418" y="21361"/>
                  </a:lnTo>
                  <a:lnTo>
                    <a:pt x="41287" y="20675"/>
                  </a:lnTo>
                  <a:lnTo>
                    <a:pt x="41287" y="27406"/>
                  </a:lnTo>
                  <a:lnTo>
                    <a:pt x="38823" y="25933"/>
                  </a:lnTo>
                  <a:lnTo>
                    <a:pt x="40500" y="24091"/>
                  </a:lnTo>
                  <a:lnTo>
                    <a:pt x="41287" y="27406"/>
                  </a:lnTo>
                  <a:lnTo>
                    <a:pt x="41287" y="20675"/>
                  </a:lnTo>
                  <a:lnTo>
                    <a:pt x="17018" y="5829"/>
                  </a:lnTo>
                  <a:lnTo>
                    <a:pt x="17018" y="8026"/>
                  </a:lnTo>
                  <a:lnTo>
                    <a:pt x="16573" y="12611"/>
                  </a:lnTo>
                  <a:lnTo>
                    <a:pt x="12712" y="10299"/>
                  </a:lnTo>
                  <a:lnTo>
                    <a:pt x="17018" y="8026"/>
                  </a:lnTo>
                  <a:lnTo>
                    <a:pt x="17018" y="5829"/>
                  </a:lnTo>
                  <a:lnTo>
                    <a:pt x="11785" y="2628"/>
                  </a:lnTo>
                  <a:lnTo>
                    <a:pt x="11785" y="63982"/>
                  </a:lnTo>
                  <a:lnTo>
                    <a:pt x="11303" y="69253"/>
                  </a:lnTo>
                  <a:lnTo>
                    <a:pt x="8229" y="67818"/>
                  </a:lnTo>
                  <a:lnTo>
                    <a:pt x="11785" y="63982"/>
                  </a:lnTo>
                  <a:lnTo>
                    <a:pt x="11785" y="2628"/>
                  </a:lnTo>
                  <a:lnTo>
                    <a:pt x="10617" y="1917"/>
                  </a:lnTo>
                  <a:lnTo>
                    <a:pt x="10617" y="11404"/>
                  </a:lnTo>
                  <a:lnTo>
                    <a:pt x="10515" y="12725"/>
                  </a:lnTo>
                  <a:lnTo>
                    <a:pt x="9398" y="12039"/>
                  </a:lnTo>
                  <a:lnTo>
                    <a:pt x="10617" y="11404"/>
                  </a:lnTo>
                  <a:lnTo>
                    <a:pt x="10617" y="1917"/>
                  </a:lnTo>
                  <a:lnTo>
                    <a:pt x="7493" y="0"/>
                  </a:lnTo>
                  <a:lnTo>
                    <a:pt x="6807" y="7543"/>
                  </a:lnTo>
                  <a:lnTo>
                    <a:pt x="6807" y="60871"/>
                  </a:lnTo>
                  <a:lnTo>
                    <a:pt x="6337" y="66916"/>
                  </a:lnTo>
                  <a:lnTo>
                    <a:pt x="2794" y="65239"/>
                  </a:lnTo>
                  <a:lnTo>
                    <a:pt x="6807" y="60871"/>
                  </a:lnTo>
                  <a:lnTo>
                    <a:pt x="6807" y="7543"/>
                  </a:lnTo>
                  <a:lnTo>
                    <a:pt x="0" y="82296"/>
                  </a:lnTo>
                  <a:lnTo>
                    <a:pt x="12242" y="69253"/>
                  </a:lnTo>
                  <a:lnTo>
                    <a:pt x="47104" y="32118"/>
                  </a:lnTo>
                  <a:lnTo>
                    <a:pt x="51816" y="2710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767578" y="5987034"/>
              <a:ext cx="0" cy="1905"/>
            </a:xfrm>
            <a:custGeom>
              <a:avLst/>
              <a:gdLst/>
              <a:ahLst/>
              <a:cxnLst/>
              <a:rect l="l" t="t" r="r" b="b"/>
              <a:pathLst>
                <a:path h="1904">
                  <a:moveTo>
                    <a:pt x="-888" y="761"/>
                  </a:moveTo>
                  <a:lnTo>
                    <a:pt x="888" y="76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767578" y="5987034"/>
              <a:ext cx="914400" cy="105410"/>
            </a:xfrm>
            <a:custGeom>
              <a:avLst/>
              <a:gdLst/>
              <a:ahLst/>
              <a:cxnLst/>
              <a:rect l="l" t="t" r="r" b="b"/>
              <a:pathLst>
                <a:path w="914400" h="105410">
                  <a:moveTo>
                    <a:pt x="0" y="77723"/>
                  </a:moveTo>
                  <a:lnTo>
                    <a:pt x="7620" y="70561"/>
                  </a:lnTo>
                  <a:lnTo>
                    <a:pt x="9398" y="68516"/>
                  </a:lnTo>
                  <a:lnTo>
                    <a:pt x="10413" y="68516"/>
                  </a:lnTo>
                  <a:lnTo>
                    <a:pt x="11302" y="67500"/>
                  </a:lnTo>
                  <a:lnTo>
                    <a:pt x="18923" y="59321"/>
                  </a:lnTo>
                  <a:lnTo>
                    <a:pt x="20827" y="58292"/>
                  </a:lnTo>
                  <a:lnTo>
                    <a:pt x="21717" y="58292"/>
                  </a:lnTo>
                  <a:lnTo>
                    <a:pt x="22733" y="56248"/>
                  </a:lnTo>
                  <a:lnTo>
                    <a:pt x="30225" y="49085"/>
                  </a:lnTo>
                  <a:lnTo>
                    <a:pt x="32131" y="47040"/>
                  </a:lnTo>
                  <a:lnTo>
                    <a:pt x="33147" y="47040"/>
                  </a:lnTo>
                  <a:lnTo>
                    <a:pt x="34036" y="46024"/>
                  </a:lnTo>
                  <a:lnTo>
                    <a:pt x="41656" y="37833"/>
                  </a:lnTo>
                  <a:lnTo>
                    <a:pt x="43561" y="36817"/>
                  </a:lnTo>
                  <a:lnTo>
                    <a:pt x="44450" y="36817"/>
                  </a:lnTo>
                  <a:lnTo>
                    <a:pt x="45466" y="34772"/>
                  </a:lnTo>
                  <a:lnTo>
                    <a:pt x="53975" y="27609"/>
                  </a:lnTo>
                  <a:lnTo>
                    <a:pt x="54863" y="25565"/>
                  </a:lnTo>
                  <a:lnTo>
                    <a:pt x="55752" y="25565"/>
                  </a:lnTo>
                  <a:lnTo>
                    <a:pt x="57658" y="24549"/>
                  </a:lnTo>
                  <a:lnTo>
                    <a:pt x="66167" y="15341"/>
                  </a:lnTo>
                  <a:lnTo>
                    <a:pt x="67183" y="13296"/>
                  </a:lnTo>
                  <a:lnTo>
                    <a:pt x="69087" y="13296"/>
                  </a:lnTo>
                  <a:lnTo>
                    <a:pt x="69976" y="12268"/>
                  </a:lnTo>
                  <a:lnTo>
                    <a:pt x="77597" y="4089"/>
                  </a:lnTo>
                  <a:lnTo>
                    <a:pt x="78486" y="3073"/>
                  </a:lnTo>
                  <a:lnTo>
                    <a:pt x="80391" y="3073"/>
                  </a:lnTo>
                  <a:lnTo>
                    <a:pt x="81407" y="2044"/>
                  </a:lnTo>
                  <a:lnTo>
                    <a:pt x="82296" y="0"/>
                  </a:lnTo>
                </a:path>
                <a:path w="914400" h="105410">
                  <a:moveTo>
                    <a:pt x="53339" y="105155"/>
                  </a:moveTo>
                  <a:lnTo>
                    <a:pt x="58166" y="99948"/>
                  </a:lnTo>
                  <a:lnTo>
                    <a:pt x="60071" y="98907"/>
                  </a:lnTo>
                  <a:lnTo>
                    <a:pt x="61087" y="98907"/>
                  </a:lnTo>
                  <a:lnTo>
                    <a:pt x="62102" y="96824"/>
                  </a:lnTo>
                  <a:lnTo>
                    <a:pt x="69723" y="89534"/>
                  </a:lnTo>
                  <a:lnTo>
                    <a:pt x="71755" y="87452"/>
                  </a:lnTo>
                  <a:lnTo>
                    <a:pt x="72644" y="87452"/>
                  </a:lnTo>
                  <a:lnTo>
                    <a:pt x="73660" y="86410"/>
                  </a:lnTo>
                  <a:lnTo>
                    <a:pt x="81407" y="78092"/>
                  </a:lnTo>
                  <a:lnTo>
                    <a:pt x="83312" y="77050"/>
                  </a:lnTo>
                  <a:lnTo>
                    <a:pt x="84327" y="77050"/>
                  </a:lnTo>
                  <a:lnTo>
                    <a:pt x="85217" y="74968"/>
                  </a:lnTo>
                  <a:lnTo>
                    <a:pt x="93980" y="67678"/>
                  </a:lnTo>
                  <a:lnTo>
                    <a:pt x="94996" y="65595"/>
                  </a:lnTo>
                  <a:lnTo>
                    <a:pt x="95885" y="65595"/>
                  </a:lnTo>
                  <a:lnTo>
                    <a:pt x="97789" y="64554"/>
                  </a:lnTo>
                  <a:lnTo>
                    <a:pt x="106552" y="55181"/>
                  </a:lnTo>
                  <a:lnTo>
                    <a:pt x="107569" y="53098"/>
                  </a:lnTo>
                  <a:lnTo>
                    <a:pt x="109474" y="53098"/>
                  </a:lnTo>
                  <a:lnTo>
                    <a:pt x="110362" y="52057"/>
                  </a:lnTo>
                  <a:lnTo>
                    <a:pt x="118110" y="43726"/>
                  </a:lnTo>
                  <a:lnTo>
                    <a:pt x="119125" y="42684"/>
                  </a:lnTo>
                  <a:lnTo>
                    <a:pt x="121031" y="42684"/>
                  </a:lnTo>
                  <a:lnTo>
                    <a:pt x="122047" y="41643"/>
                  </a:lnTo>
                  <a:lnTo>
                    <a:pt x="129794" y="33312"/>
                  </a:lnTo>
                  <a:lnTo>
                    <a:pt x="130683" y="31229"/>
                  </a:lnTo>
                  <a:lnTo>
                    <a:pt x="132714" y="31229"/>
                  </a:lnTo>
                  <a:lnTo>
                    <a:pt x="133604" y="30187"/>
                  </a:lnTo>
                  <a:lnTo>
                    <a:pt x="141350" y="21869"/>
                  </a:lnTo>
                  <a:lnTo>
                    <a:pt x="143256" y="20827"/>
                  </a:lnTo>
                  <a:lnTo>
                    <a:pt x="144272" y="20827"/>
                  </a:lnTo>
                  <a:lnTo>
                    <a:pt x="145287" y="19786"/>
                  </a:lnTo>
                  <a:lnTo>
                    <a:pt x="153035" y="11455"/>
                  </a:lnTo>
                  <a:lnTo>
                    <a:pt x="154939" y="9372"/>
                  </a:lnTo>
                  <a:lnTo>
                    <a:pt x="155829" y="9372"/>
                  </a:lnTo>
                  <a:lnTo>
                    <a:pt x="156845" y="8331"/>
                  </a:lnTo>
                  <a:lnTo>
                    <a:pt x="164592" y="0"/>
                  </a:lnTo>
                </a:path>
                <a:path w="914400" h="105410">
                  <a:moveTo>
                    <a:pt x="137160" y="105155"/>
                  </a:moveTo>
                  <a:lnTo>
                    <a:pt x="140081" y="103073"/>
                  </a:lnTo>
                  <a:lnTo>
                    <a:pt x="140970" y="100990"/>
                  </a:lnTo>
                  <a:lnTo>
                    <a:pt x="142875" y="100990"/>
                  </a:lnTo>
                  <a:lnTo>
                    <a:pt x="143891" y="99948"/>
                  </a:lnTo>
                  <a:lnTo>
                    <a:pt x="152526" y="90576"/>
                  </a:lnTo>
                  <a:lnTo>
                    <a:pt x="154432" y="89534"/>
                  </a:lnTo>
                  <a:lnTo>
                    <a:pt x="155321" y="89534"/>
                  </a:lnTo>
                  <a:lnTo>
                    <a:pt x="156337" y="87452"/>
                  </a:lnTo>
                  <a:lnTo>
                    <a:pt x="163957" y="79120"/>
                  </a:lnTo>
                  <a:lnTo>
                    <a:pt x="165988" y="78092"/>
                  </a:lnTo>
                  <a:lnTo>
                    <a:pt x="166877" y="78092"/>
                  </a:lnTo>
                  <a:lnTo>
                    <a:pt x="167894" y="77050"/>
                  </a:lnTo>
                  <a:lnTo>
                    <a:pt x="177419" y="67678"/>
                  </a:lnTo>
                  <a:lnTo>
                    <a:pt x="178435" y="65595"/>
                  </a:lnTo>
                  <a:lnTo>
                    <a:pt x="179324" y="65595"/>
                  </a:lnTo>
                  <a:lnTo>
                    <a:pt x="181229" y="64554"/>
                  </a:lnTo>
                  <a:lnTo>
                    <a:pt x="188975" y="56222"/>
                  </a:lnTo>
                  <a:lnTo>
                    <a:pt x="189864" y="55181"/>
                  </a:lnTo>
                  <a:lnTo>
                    <a:pt x="191770" y="55181"/>
                  </a:lnTo>
                  <a:lnTo>
                    <a:pt x="192786" y="53098"/>
                  </a:lnTo>
                  <a:lnTo>
                    <a:pt x="201422" y="43726"/>
                  </a:lnTo>
                  <a:lnTo>
                    <a:pt x="203326" y="42684"/>
                  </a:lnTo>
                  <a:lnTo>
                    <a:pt x="204343" y="42684"/>
                  </a:lnTo>
                  <a:lnTo>
                    <a:pt x="205232" y="41643"/>
                  </a:lnTo>
                  <a:lnTo>
                    <a:pt x="212979" y="33312"/>
                  </a:lnTo>
                  <a:lnTo>
                    <a:pt x="214884" y="31229"/>
                  </a:lnTo>
                  <a:lnTo>
                    <a:pt x="215773" y="31229"/>
                  </a:lnTo>
                  <a:lnTo>
                    <a:pt x="216788" y="30187"/>
                  </a:lnTo>
                  <a:lnTo>
                    <a:pt x="226313" y="20827"/>
                  </a:lnTo>
                  <a:lnTo>
                    <a:pt x="227330" y="19786"/>
                  </a:lnTo>
                  <a:lnTo>
                    <a:pt x="228219" y="19786"/>
                  </a:lnTo>
                  <a:lnTo>
                    <a:pt x="230250" y="17703"/>
                  </a:lnTo>
                  <a:lnTo>
                    <a:pt x="238760" y="8331"/>
                  </a:lnTo>
                  <a:lnTo>
                    <a:pt x="240792" y="7289"/>
                  </a:lnTo>
                  <a:lnTo>
                    <a:pt x="241681" y="7289"/>
                  </a:lnTo>
                  <a:lnTo>
                    <a:pt x="242697" y="5206"/>
                  </a:lnTo>
                  <a:lnTo>
                    <a:pt x="248412" y="0"/>
                  </a:lnTo>
                </a:path>
                <a:path w="914400" h="105410">
                  <a:moveTo>
                    <a:pt x="219456" y="105155"/>
                  </a:moveTo>
                  <a:lnTo>
                    <a:pt x="220345" y="105155"/>
                  </a:lnTo>
                  <a:lnTo>
                    <a:pt x="222250" y="104114"/>
                  </a:lnTo>
                  <a:lnTo>
                    <a:pt x="229743" y="95783"/>
                  </a:lnTo>
                  <a:lnTo>
                    <a:pt x="230759" y="94741"/>
                  </a:lnTo>
                  <a:lnTo>
                    <a:pt x="232537" y="94741"/>
                  </a:lnTo>
                  <a:lnTo>
                    <a:pt x="233552" y="93700"/>
                  </a:lnTo>
                  <a:lnTo>
                    <a:pt x="241935" y="83286"/>
                  </a:lnTo>
                  <a:lnTo>
                    <a:pt x="243839" y="82245"/>
                  </a:lnTo>
                  <a:lnTo>
                    <a:pt x="244729" y="82245"/>
                  </a:lnTo>
                  <a:lnTo>
                    <a:pt x="245745" y="81203"/>
                  </a:lnTo>
                  <a:lnTo>
                    <a:pt x="253237" y="72885"/>
                  </a:lnTo>
                  <a:lnTo>
                    <a:pt x="255143" y="71843"/>
                  </a:lnTo>
                  <a:lnTo>
                    <a:pt x="256032" y="71843"/>
                  </a:lnTo>
                  <a:lnTo>
                    <a:pt x="256921" y="69761"/>
                  </a:lnTo>
                  <a:lnTo>
                    <a:pt x="266319" y="60388"/>
                  </a:lnTo>
                  <a:lnTo>
                    <a:pt x="267335" y="59347"/>
                  </a:lnTo>
                  <a:lnTo>
                    <a:pt x="268224" y="59347"/>
                  </a:lnTo>
                  <a:lnTo>
                    <a:pt x="270129" y="57264"/>
                  </a:lnTo>
                  <a:lnTo>
                    <a:pt x="278511" y="47891"/>
                  </a:lnTo>
                  <a:lnTo>
                    <a:pt x="280416" y="46850"/>
                  </a:lnTo>
                  <a:lnTo>
                    <a:pt x="281305" y="46850"/>
                  </a:lnTo>
                  <a:lnTo>
                    <a:pt x="282321" y="45808"/>
                  </a:lnTo>
                  <a:lnTo>
                    <a:pt x="289813" y="37477"/>
                  </a:lnTo>
                  <a:lnTo>
                    <a:pt x="291719" y="35394"/>
                  </a:lnTo>
                  <a:lnTo>
                    <a:pt x="292608" y="35394"/>
                  </a:lnTo>
                  <a:lnTo>
                    <a:pt x="293497" y="34353"/>
                  </a:lnTo>
                  <a:lnTo>
                    <a:pt x="302895" y="24993"/>
                  </a:lnTo>
                  <a:lnTo>
                    <a:pt x="303911" y="23952"/>
                  </a:lnTo>
                  <a:lnTo>
                    <a:pt x="304800" y="23952"/>
                  </a:lnTo>
                  <a:lnTo>
                    <a:pt x="306705" y="21869"/>
                  </a:lnTo>
                  <a:lnTo>
                    <a:pt x="314198" y="13538"/>
                  </a:lnTo>
                  <a:lnTo>
                    <a:pt x="315087" y="12496"/>
                  </a:lnTo>
                  <a:lnTo>
                    <a:pt x="316102" y="12496"/>
                  </a:lnTo>
                  <a:lnTo>
                    <a:pt x="317881" y="11455"/>
                  </a:lnTo>
                  <a:lnTo>
                    <a:pt x="326389" y="2082"/>
                  </a:lnTo>
                  <a:lnTo>
                    <a:pt x="328295" y="0"/>
                  </a:lnTo>
                  <a:lnTo>
                    <a:pt x="329184" y="0"/>
                  </a:lnTo>
                </a:path>
                <a:path w="914400" h="105410">
                  <a:moveTo>
                    <a:pt x="300227" y="105155"/>
                  </a:moveTo>
                  <a:lnTo>
                    <a:pt x="303149" y="103073"/>
                  </a:lnTo>
                  <a:lnTo>
                    <a:pt x="304038" y="100990"/>
                  </a:lnTo>
                  <a:lnTo>
                    <a:pt x="305054" y="100990"/>
                  </a:lnTo>
                  <a:lnTo>
                    <a:pt x="306959" y="99948"/>
                  </a:lnTo>
                  <a:lnTo>
                    <a:pt x="314706" y="91617"/>
                  </a:lnTo>
                  <a:lnTo>
                    <a:pt x="315722" y="90576"/>
                  </a:lnTo>
                  <a:lnTo>
                    <a:pt x="316611" y="90576"/>
                  </a:lnTo>
                  <a:lnTo>
                    <a:pt x="318643" y="89534"/>
                  </a:lnTo>
                  <a:lnTo>
                    <a:pt x="327279" y="79120"/>
                  </a:lnTo>
                  <a:lnTo>
                    <a:pt x="329311" y="78092"/>
                  </a:lnTo>
                  <a:lnTo>
                    <a:pt x="330200" y="78092"/>
                  </a:lnTo>
                  <a:lnTo>
                    <a:pt x="331216" y="77050"/>
                  </a:lnTo>
                  <a:lnTo>
                    <a:pt x="338963" y="68719"/>
                  </a:lnTo>
                  <a:lnTo>
                    <a:pt x="340868" y="67678"/>
                  </a:lnTo>
                  <a:lnTo>
                    <a:pt x="341884" y="67678"/>
                  </a:lnTo>
                  <a:lnTo>
                    <a:pt x="342773" y="65595"/>
                  </a:lnTo>
                  <a:lnTo>
                    <a:pt x="350520" y="57264"/>
                  </a:lnTo>
                  <a:lnTo>
                    <a:pt x="352425" y="56222"/>
                  </a:lnTo>
                  <a:lnTo>
                    <a:pt x="353441" y="56222"/>
                  </a:lnTo>
                  <a:lnTo>
                    <a:pt x="354457" y="55181"/>
                  </a:lnTo>
                  <a:lnTo>
                    <a:pt x="364109" y="45808"/>
                  </a:lnTo>
                  <a:lnTo>
                    <a:pt x="364998" y="43726"/>
                  </a:lnTo>
                  <a:lnTo>
                    <a:pt x="366013" y="43726"/>
                  </a:lnTo>
                  <a:lnTo>
                    <a:pt x="367919" y="42684"/>
                  </a:lnTo>
                  <a:lnTo>
                    <a:pt x="375666" y="34353"/>
                  </a:lnTo>
                  <a:lnTo>
                    <a:pt x="376682" y="33312"/>
                  </a:lnTo>
                  <a:lnTo>
                    <a:pt x="378587" y="33312"/>
                  </a:lnTo>
                  <a:lnTo>
                    <a:pt x="379602" y="31229"/>
                  </a:lnTo>
                  <a:lnTo>
                    <a:pt x="387350" y="23952"/>
                  </a:lnTo>
                  <a:lnTo>
                    <a:pt x="388238" y="21869"/>
                  </a:lnTo>
                  <a:lnTo>
                    <a:pt x="390144" y="21869"/>
                  </a:lnTo>
                  <a:lnTo>
                    <a:pt x="391160" y="20827"/>
                  </a:lnTo>
                  <a:lnTo>
                    <a:pt x="399923" y="11455"/>
                  </a:lnTo>
                  <a:lnTo>
                    <a:pt x="401827" y="9372"/>
                  </a:lnTo>
                  <a:lnTo>
                    <a:pt x="402717" y="9372"/>
                  </a:lnTo>
                  <a:lnTo>
                    <a:pt x="403733" y="8331"/>
                  </a:lnTo>
                  <a:lnTo>
                    <a:pt x="411480" y="0"/>
                  </a:lnTo>
                </a:path>
                <a:path w="914400" h="105410">
                  <a:moveTo>
                    <a:pt x="384048" y="105155"/>
                  </a:moveTo>
                  <a:lnTo>
                    <a:pt x="387731" y="100990"/>
                  </a:lnTo>
                  <a:lnTo>
                    <a:pt x="389636" y="99948"/>
                  </a:lnTo>
                  <a:lnTo>
                    <a:pt x="390525" y="99948"/>
                  </a:lnTo>
                  <a:lnTo>
                    <a:pt x="391541" y="98907"/>
                  </a:lnTo>
                  <a:lnTo>
                    <a:pt x="399034" y="90576"/>
                  </a:lnTo>
                  <a:lnTo>
                    <a:pt x="400812" y="89534"/>
                  </a:lnTo>
                  <a:lnTo>
                    <a:pt x="401827" y="89534"/>
                  </a:lnTo>
                  <a:lnTo>
                    <a:pt x="402717" y="87452"/>
                  </a:lnTo>
                  <a:lnTo>
                    <a:pt x="411988" y="78092"/>
                  </a:lnTo>
                  <a:lnTo>
                    <a:pt x="413004" y="77050"/>
                  </a:lnTo>
                  <a:lnTo>
                    <a:pt x="413893" y="77050"/>
                  </a:lnTo>
                  <a:lnTo>
                    <a:pt x="415798" y="74968"/>
                  </a:lnTo>
                  <a:lnTo>
                    <a:pt x="423163" y="67678"/>
                  </a:lnTo>
                  <a:lnTo>
                    <a:pt x="424180" y="65595"/>
                  </a:lnTo>
                  <a:lnTo>
                    <a:pt x="426085" y="65595"/>
                  </a:lnTo>
                  <a:lnTo>
                    <a:pt x="426974" y="64554"/>
                  </a:lnTo>
                  <a:lnTo>
                    <a:pt x="434467" y="56222"/>
                  </a:lnTo>
                  <a:lnTo>
                    <a:pt x="435356" y="55181"/>
                  </a:lnTo>
                  <a:lnTo>
                    <a:pt x="437261" y="55181"/>
                  </a:lnTo>
                  <a:lnTo>
                    <a:pt x="438150" y="53098"/>
                  </a:lnTo>
                  <a:lnTo>
                    <a:pt x="445643" y="45808"/>
                  </a:lnTo>
                  <a:lnTo>
                    <a:pt x="446532" y="43726"/>
                  </a:lnTo>
                  <a:lnTo>
                    <a:pt x="448437" y="43726"/>
                  </a:lnTo>
                  <a:lnTo>
                    <a:pt x="449325" y="42684"/>
                  </a:lnTo>
                  <a:lnTo>
                    <a:pt x="456819" y="34353"/>
                  </a:lnTo>
                  <a:lnTo>
                    <a:pt x="457708" y="33312"/>
                  </a:lnTo>
                  <a:lnTo>
                    <a:pt x="459613" y="33312"/>
                  </a:lnTo>
                  <a:lnTo>
                    <a:pt x="460501" y="31229"/>
                  </a:lnTo>
                  <a:lnTo>
                    <a:pt x="467995" y="23952"/>
                  </a:lnTo>
                  <a:lnTo>
                    <a:pt x="469900" y="21869"/>
                  </a:lnTo>
                  <a:lnTo>
                    <a:pt x="470788" y="21869"/>
                  </a:lnTo>
                  <a:lnTo>
                    <a:pt x="471677" y="20827"/>
                  </a:lnTo>
                  <a:lnTo>
                    <a:pt x="479171" y="12496"/>
                  </a:lnTo>
                  <a:lnTo>
                    <a:pt x="481075" y="11455"/>
                  </a:lnTo>
                  <a:lnTo>
                    <a:pt x="481964" y="11455"/>
                  </a:lnTo>
                  <a:lnTo>
                    <a:pt x="482981" y="9372"/>
                  </a:lnTo>
                  <a:lnTo>
                    <a:pt x="492251" y="0"/>
                  </a:lnTo>
                </a:path>
                <a:path w="914400" h="105410">
                  <a:moveTo>
                    <a:pt x="466344" y="105155"/>
                  </a:moveTo>
                  <a:lnTo>
                    <a:pt x="470026" y="100990"/>
                  </a:lnTo>
                  <a:lnTo>
                    <a:pt x="471932" y="99948"/>
                  </a:lnTo>
                  <a:lnTo>
                    <a:pt x="472821" y="99948"/>
                  </a:lnTo>
                  <a:lnTo>
                    <a:pt x="473837" y="98907"/>
                  </a:lnTo>
                  <a:lnTo>
                    <a:pt x="481330" y="90576"/>
                  </a:lnTo>
                  <a:lnTo>
                    <a:pt x="483108" y="89534"/>
                  </a:lnTo>
                  <a:lnTo>
                    <a:pt x="484124" y="89534"/>
                  </a:lnTo>
                  <a:lnTo>
                    <a:pt x="485013" y="87452"/>
                  </a:lnTo>
                  <a:lnTo>
                    <a:pt x="494284" y="78092"/>
                  </a:lnTo>
                  <a:lnTo>
                    <a:pt x="495300" y="77050"/>
                  </a:lnTo>
                  <a:lnTo>
                    <a:pt x="496188" y="77050"/>
                  </a:lnTo>
                  <a:lnTo>
                    <a:pt x="498094" y="74968"/>
                  </a:lnTo>
                  <a:lnTo>
                    <a:pt x="505460" y="67678"/>
                  </a:lnTo>
                  <a:lnTo>
                    <a:pt x="506475" y="65595"/>
                  </a:lnTo>
                  <a:lnTo>
                    <a:pt x="508381" y="65595"/>
                  </a:lnTo>
                  <a:lnTo>
                    <a:pt x="509270" y="64554"/>
                  </a:lnTo>
                  <a:lnTo>
                    <a:pt x="516763" y="56222"/>
                  </a:lnTo>
                  <a:lnTo>
                    <a:pt x="517651" y="55181"/>
                  </a:lnTo>
                  <a:lnTo>
                    <a:pt x="519557" y="55181"/>
                  </a:lnTo>
                  <a:lnTo>
                    <a:pt x="520446" y="53098"/>
                  </a:lnTo>
                  <a:lnTo>
                    <a:pt x="528827" y="43726"/>
                  </a:lnTo>
                  <a:lnTo>
                    <a:pt x="530733" y="42684"/>
                  </a:lnTo>
                  <a:lnTo>
                    <a:pt x="531622" y="42684"/>
                  </a:lnTo>
                  <a:lnTo>
                    <a:pt x="532511" y="41643"/>
                  </a:lnTo>
                  <a:lnTo>
                    <a:pt x="540004" y="33312"/>
                  </a:lnTo>
                  <a:lnTo>
                    <a:pt x="541909" y="31229"/>
                  </a:lnTo>
                  <a:lnTo>
                    <a:pt x="542798" y="31229"/>
                  </a:lnTo>
                  <a:lnTo>
                    <a:pt x="543813" y="30187"/>
                  </a:lnTo>
                  <a:lnTo>
                    <a:pt x="553085" y="20827"/>
                  </a:lnTo>
                  <a:lnTo>
                    <a:pt x="553974" y="19786"/>
                  </a:lnTo>
                  <a:lnTo>
                    <a:pt x="555879" y="19786"/>
                  </a:lnTo>
                  <a:lnTo>
                    <a:pt x="556768" y="17703"/>
                  </a:lnTo>
                  <a:lnTo>
                    <a:pt x="564261" y="9372"/>
                  </a:lnTo>
                  <a:lnTo>
                    <a:pt x="565276" y="8331"/>
                  </a:lnTo>
                  <a:lnTo>
                    <a:pt x="567055" y="8331"/>
                  </a:lnTo>
                  <a:lnTo>
                    <a:pt x="568071" y="7289"/>
                  </a:lnTo>
                  <a:lnTo>
                    <a:pt x="574548" y="0"/>
                  </a:lnTo>
                </a:path>
                <a:path w="914400" h="105410">
                  <a:moveTo>
                    <a:pt x="548639" y="105155"/>
                  </a:moveTo>
                  <a:lnTo>
                    <a:pt x="554355" y="99948"/>
                  </a:lnTo>
                  <a:lnTo>
                    <a:pt x="555244" y="98907"/>
                  </a:lnTo>
                  <a:lnTo>
                    <a:pt x="557149" y="98907"/>
                  </a:lnTo>
                  <a:lnTo>
                    <a:pt x="558038" y="96824"/>
                  </a:lnTo>
                  <a:lnTo>
                    <a:pt x="565658" y="89534"/>
                  </a:lnTo>
                  <a:lnTo>
                    <a:pt x="566674" y="87452"/>
                  </a:lnTo>
                  <a:lnTo>
                    <a:pt x="568451" y="87452"/>
                  </a:lnTo>
                  <a:lnTo>
                    <a:pt x="569468" y="86410"/>
                  </a:lnTo>
                  <a:lnTo>
                    <a:pt x="577976" y="77050"/>
                  </a:lnTo>
                  <a:lnTo>
                    <a:pt x="579882" y="74968"/>
                  </a:lnTo>
                  <a:lnTo>
                    <a:pt x="580771" y="74968"/>
                  </a:lnTo>
                  <a:lnTo>
                    <a:pt x="581787" y="73926"/>
                  </a:lnTo>
                  <a:lnTo>
                    <a:pt x="589280" y="65595"/>
                  </a:lnTo>
                  <a:lnTo>
                    <a:pt x="591185" y="64554"/>
                  </a:lnTo>
                  <a:lnTo>
                    <a:pt x="592201" y="64554"/>
                  </a:lnTo>
                  <a:lnTo>
                    <a:pt x="593089" y="63512"/>
                  </a:lnTo>
                  <a:lnTo>
                    <a:pt x="602614" y="53098"/>
                  </a:lnTo>
                  <a:lnTo>
                    <a:pt x="603504" y="52057"/>
                  </a:lnTo>
                  <a:lnTo>
                    <a:pt x="605409" y="52057"/>
                  </a:lnTo>
                  <a:lnTo>
                    <a:pt x="606298" y="51015"/>
                  </a:lnTo>
                  <a:lnTo>
                    <a:pt x="614807" y="41643"/>
                  </a:lnTo>
                  <a:lnTo>
                    <a:pt x="616712" y="39560"/>
                  </a:lnTo>
                  <a:lnTo>
                    <a:pt x="617727" y="39560"/>
                  </a:lnTo>
                  <a:lnTo>
                    <a:pt x="618617" y="38519"/>
                  </a:lnTo>
                  <a:lnTo>
                    <a:pt x="626237" y="30187"/>
                  </a:lnTo>
                  <a:lnTo>
                    <a:pt x="628142" y="29146"/>
                  </a:lnTo>
                  <a:lnTo>
                    <a:pt x="629031" y="29146"/>
                  </a:lnTo>
                  <a:lnTo>
                    <a:pt x="630047" y="28105"/>
                  </a:lnTo>
                  <a:lnTo>
                    <a:pt x="639445" y="17703"/>
                  </a:lnTo>
                  <a:lnTo>
                    <a:pt x="640334" y="16662"/>
                  </a:lnTo>
                  <a:lnTo>
                    <a:pt x="641350" y="16662"/>
                  </a:lnTo>
                  <a:lnTo>
                    <a:pt x="643255" y="15620"/>
                  </a:lnTo>
                  <a:lnTo>
                    <a:pt x="650748" y="7289"/>
                  </a:lnTo>
                  <a:lnTo>
                    <a:pt x="651763" y="5206"/>
                  </a:lnTo>
                  <a:lnTo>
                    <a:pt x="653669" y="5206"/>
                  </a:lnTo>
                  <a:lnTo>
                    <a:pt x="654558" y="4165"/>
                  </a:lnTo>
                  <a:lnTo>
                    <a:pt x="658368" y="0"/>
                  </a:lnTo>
                </a:path>
                <a:path w="914400" h="105410">
                  <a:moveTo>
                    <a:pt x="629412" y="105155"/>
                  </a:moveTo>
                  <a:lnTo>
                    <a:pt x="635126" y="99948"/>
                  </a:lnTo>
                  <a:lnTo>
                    <a:pt x="636016" y="98907"/>
                  </a:lnTo>
                  <a:lnTo>
                    <a:pt x="637032" y="98907"/>
                  </a:lnTo>
                  <a:lnTo>
                    <a:pt x="638810" y="96824"/>
                  </a:lnTo>
                  <a:lnTo>
                    <a:pt x="646430" y="89534"/>
                  </a:lnTo>
                  <a:lnTo>
                    <a:pt x="647446" y="87452"/>
                  </a:lnTo>
                  <a:lnTo>
                    <a:pt x="649224" y="87452"/>
                  </a:lnTo>
                  <a:lnTo>
                    <a:pt x="650239" y="86410"/>
                  </a:lnTo>
                  <a:lnTo>
                    <a:pt x="658749" y="77050"/>
                  </a:lnTo>
                  <a:lnTo>
                    <a:pt x="660654" y="74968"/>
                  </a:lnTo>
                  <a:lnTo>
                    <a:pt x="661543" y="74968"/>
                  </a:lnTo>
                  <a:lnTo>
                    <a:pt x="662559" y="73926"/>
                  </a:lnTo>
                  <a:lnTo>
                    <a:pt x="670051" y="65595"/>
                  </a:lnTo>
                  <a:lnTo>
                    <a:pt x="671957" y="64554"/>
                  </a:lnTo>
                  <a:lnTo>
                    <a:pt x="672973" y="64554"/>
                  </a:lnTo>
                  <a:lnTo>
                    <a:pt x="673862" y="63512"/>
                  </a:lnTo>
                  <a:lnTo>
                    <a:pt x="681482" y="55181"/>
                  </a:lnTo>
                  <a:lnTo>
                    <a:pt x="683387" y="53098"/>
                  </a:lnTo>
                  <a:lnTo>
                    <a:pt x="684276" y="53098"/>
                  </a:lnTo>
                  <a:lnTo>
                    <a:pt x="685164" y="52057"/>
                  </a:lnTo>
                  <a:lnTo>
                    <a:pt x="694689" y="42684"/>
                  </a:lnTo>
                  <a:lnTo>
                    <a:pt x="695579" y="41643"/>
                  </a:lnTo>
                  <a:lnTo>
                    <a:pt x="697484" y="41643"/>
                  </a:lnTo>
                  <a:lnTo>
                    <a:pt x="698500" y="39560"/>
                  </a:lnTo>
                  <a:lnTo>
                    <a:pt x="705993" y="31229"/>
                  </a:lnTo>
                  <a:lnTo>
                    <a:pt x="707009" y="30187"/>
                  </a:lnTo>
                  <a:lnTo>
                    <a:pt x="708913" y="30187"/>
                  </a:lnTo>
                  <a:lnTo>
                    <a:pt x="709802" y="29146"/>
                  </a:lnTo>
                  <a:lnTo>
                    <a:pt x="717423" y="20827"/>
                  </a:lnTo>
                  <a:lnTo>
                    <a:pt x="718312" y="19786"/>
                  </a:lnTo>
                  <a:lnTo>
                    <a:pt x="720217" y="19786"/>
                  </a:lnTo>
                  <a:lnTo>
                    <a:pt x="721106" y="17703"/>
                  </a:lnTo>
                  <a:lnTo>
                    <a:pt x="729742" y="8331"/>
                  </a:lnTo>
                  <a:lnTo>
                    <a:pt x="731520" y="7289"/>
                  </a:lnTo>
                  <a:lnTo>
                    <a:pt x="732536" y="7289"/>
                  </a:lnTo>
                  <a:lnTo>
                    <a:pt x="733425" y="5206"/>
                  </a:lnTo>
                  <a:lnTo>
                    <a:pt x="739140" y="0"/>
                  </a:lnTo>
                </a:path>
                <a:path w="914400" h="105410">
                  <a:moveTo>
                    <a:pt x="711708" y="105155"/>
                  </a:moveTo>
                  <a:lnTo>
                    <a:pt x="713613" y="104114"/>
                  </a:lnTo>
                  <a:lnTo>
                    <a:pt x="714501" y="104114"/>
                  </a:lnTo>
                  <a:lnTo>
                    <a:pt x="715518" y="103073"/>
                  </a:lnTo>
                  <a:lnTo>
                    <a:pt x="723138" y="94741"/>
                  </a:lnTo>
                  <a:lnTo>
                    <a:pt x="725043" y="93700"/>
                  </a:lnTo>
                  <a:lnTo>
                    <a:pt x="725932" y="93700"/>
                  </a:lnTo>
                  <a:lnTo>
                    <a:pt x="726948" y="91617"/>
                  </a:lnTo>
                  <a:lnTo>
                    <a:pt x="736473" y="82245"/>
                  </a:lnTo>
                  <a:lnTo>
                    <a:pt x="737362" y="81203"/>
                  </a:lnTo>
                  <a:lnTo>
                    <a:pt x="739267" y="81203"/>
                  </a:lnTo>
                  <a:lnTo>
                    <a:pt x="740282" y="79120"/>
                  </a:lnTo>
                  <a:lnTo>
                    <a:pt x="747902" y="71843"/>
                  </a:lnTo>
                  <a:lnTo>
                    <a:pt x="748792" y="69761"/>
                  </a:lnTo>
                  <a:lnTo>
                    <a:pt x="750697" y="69761"/>
                  </a:lnTo>
                  <a:lnTo>
                    <a:pt x="751586" y="68719"/>
                  </a:lnTo>
                  <a:lnTo>
                    <a:pt x="759205" y="60388"/>
                  </a:lnTo>
                  <a:lnTo>
                    <a:pt x="760222" y="59347"/>
                  </a:lnTo>
                  <a:lnTo>
                    <a:pt x="762126" y="59347"/>
                  </a:lnTo>
                  <a:lnTo>
                    <a:pt x="763016" y="57264"/>
                  </a:lnTo>
                  <a:lnTo>
                    <a:pt x="771651" y="47891"/>
                  </a:lnTo>
                  <a:lnTo>
                    <a:pt x="773556" y="46850"/>
                  </a:lnTo>
                  <a:lnTo>
                    <a:pt x="774446" y="46850"/>
                  </a:lnTo>
                  <a:lnTo>
                    <a:pt x="775462" y="45808"/>
                  </a:lnTo>
                  <a:lnTo>
                    <a:pt x="783081" y="37477"/>
                  </a:lnTo>
                  <a:lnTo>
                    <a:pt x="784987" y="35394"/>
                  </a:lnTo>
                  <a:lnTo>
                    <a:pt x="785876" y="35394"/>
                  </a:lnTo>
                  <a:lnTo>
                    <a:pt x="787780" y="34353"/>
                  </a:lnTo>
                  <a:lnTo>
                    <a:pt x="795401" y="26022"/>
                  </a:lnTo>
                  <a:lnTo>
                    <a:pt x="796290" y="24993"/>
                  </a:lnTo>
                  <a:lnTo>
                    <a:pt x="797305" y="24993"/>
                  </a:lnTo>
                  <a:lnTo>
                    <a:pt x="799211" y="23952"/>
                  </a:lnTo>
                  <a:lnTo>
                    <a:pt x="807720" y="13538"/>
                  </a:lnTo>
                  <a:lnTo>
                    <a:pt x="808736" y="12496"/>
                  </a:lnTo>
                  <a:lnTo>
                    <a:pt x="810641" y="12496"/>
                  </a:lnTo>
                  <a:lnTo>
                    <a:pt x="811529" y="11455"/>
                  </a:lnTo>
                  <a:lnTo>
                    <a:pt x="819150" y="3124"/>
                  </a:lnTo>
                  <a:lnTo>
                    <a:pt x="820166" y="2082"/>
                  </a:lnTo>
                  <a:lnTo>
                    <a:pt x="822071" y="2082"/>
                  </a:lnTo>
                  <a:lnTo>
                    <a:pt x="822960" y="0"/>
                  </a:lnTo>
                </a:path>
                <a:path w="914400" h="105410">
                  <a:moveTo>
                    <a:pt x="795527" y="105155"/>
                  </a:moveTo>
                  <a:lnTo>
                    <a:pt x="801243" y="98907"/>
                  </a:lnTo>
                  <a:lnTo>
                    <a:pt x="803148" y="96824"/>
                  </a:lnTo>
                  <a:lnTo>
                    <a:pt x="804164" y="96824"/>
                  </a:lnTo>
                  <a:lnTo>
                    <a:pt x="805052" y="95783"/>
                  </a:lnTo>
                  <a:lnTo>
                    <a:pt x="814577" y="86410"/>
                  </a:lnTo>
                  <a:lnTo>
                    <a:pt x="815594" y="85369"/>
                  </a:lnTo>
                  <a:lnTo>
                    <a:pt x="816482" y="85369"/>
                  </a:lnTo>
                  <a:lnTo>
                    <a:pt x="818388" y="83286"/>
                  </a:lnTo>
                  <a:lnTo>
                    <a:pt x="826007" y="74968"/>
                  </a:lnTo>
                  <a:lnTo>
                    <a:pt x="827024" y="73926"/>
                  </a:lnTo>
                  <a:lnTo>
                    <a:pt x="827913" y="73926"/>
                  </a:lnTo>
                  <a:lnTo>
                    <a:pt x="829818" y="72885"/>
                  </a:lnTo>
                  <a:lnTo>
                    <a:pt x="837565" y="64554"/>
                  </a:lnTo>
                  <a:lnTo>
                    <a:pt x="838453" y="63512"/>
                  </a:lnTo>
                  <a:lnTo>
                    <a:pt x="840358" y="63512"/>
                  </a:lnTo>
                  <a:lnTo>
                    <a:pt x="841375" y="61429"/>
                  </a:lnTo>
                  <a:lnTo>
                    <a:pt x="849883" y="52057"/>
                  </a:lnTo>
                  <a:lnTo>
                    <a:pt x="851789" y="51015"/>
                  </a:lnTo>
                  <a:lnTo>
                    <a:pt x="852804" y="51015"/>
                  </a:lnTo>
                  <a:lnTo>
                    <a:pt x="853694" y="49974"/>
                  </a:lnTo>
                  <a:lnTo>
                    <a:pt x="861314" y="41643"/>
                  </a:lnTo>
                  <a:lnTo>
                    <a:pt x="863219" y="39560"/>
                  </a:lnTo>
                  <a:lnTo>
                    <a:pt x="864235" y="39560"/>
                  </a:lnTo>
                  <a:lnTo>
                    <a:pt x="865124" y="38519"/>
                  </a:lnTo>
                  <a:lnTo>
                    <a:pt x="872871" y="30187"/>
                  </a:lnTo>
                  <a:lnTo>
                    <a:pt x="874776" y="29146"/>
                  </a:lnTo>
                  <a:lnTo>
                    <a:pt x="875665" y="29146"/>
                  </a:lnTo>
                  <a:lnTo>
                    <a:pt x="876680" y="28105"/>
                  </a:lnTo>
                  <a:lnTo>
                    <a:pt x="886205" y="17703"/>
                  </a:lnTo>
                  <a:lnTo>
                    <a:pt x="887095" y="16662"/>
                  </a:lnTo>
                  <a:lnTo>
                    <a:pt x="889000" y="16662"/>
                  </a:lnTo>
                  <a:lnTo>
                    <a:pt x="890016" y="15620"/>
                  </a:lnTo>
                  <a:lnTo>
                    <a:pt x="897636" y="7289"/>
                  </a:lnTo>
                  <a:lnTo>
                    <a:pt x="898525" y="5206"/>
                  </a:lnTo>
                  <a:lnTo>
                    <a:pt x="900429" y="5206"/>
                  </a:lnTo>
                  <a:lnTo>
                    <a:pt x="901446" y="4165"/>
                  </a:lnTo>
                  <a:lnTo>
                    <a:pt x="905255" y="0"/>
                  </a:lnTo>
                </a:path>
                <a:path w="914400" h="105410">
                  <a:moveTo>
                    <a:pt x="876300" y="105155"/>
                  </a:moveTo>
                  <a:lnTo>
                    <a:pt x="880999" y="100977"/>
                  </a:lnTo>
                  <a:lnTo>
                    <a:pt x="881888" y="99936"/>
                  </a:lnTo>
                  <a:lnTo>
                    <a:pt x="882776" y="99936"/>
                  </a:lnTo>
                  <a:lnTo>
                    <a:pt x="884681" y="98882"/>
                  </a:lnTo>
                  <a:lnTo>
                    <a:pt x="892048" y="90525"/>
                  </a:lnTo>
                  <a:lnTo>
                    <a:pt x="893064" y="89484"/>
                  </a:lnTo>
                  <a:lnTo>
                    <a:pt x="893952" y="89484"/>
                  </a:lnTo>
                  <a:lnTo>
                    <a:pt x="895857" y="87388"/>
                  </a:lnTo>
                  <a:lnTo>
                    <a:pt x="903224" y="79032"/>
                  </a:lnTo>
                  <a:lnTo>
                    <a:pt x="904240" y="77990"/>
                  </a:lnTo>
                  <a:lnTo>
                    <a:pt x="905128" y="77990"/>
                  </a:lnTo>
                  <a:lnTo>
                    <a:pt x="906906" y="76936"/>
                  </a:lnTo>
                  <a:lnTo>
                    <a:pt x="914400" y="685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766816" y="5090922"/>
              <a:ext cx="914400" cy="901700"/>
            </a:xfrm>
            <a:custGeom>
              <a:avLst/>
              <a:gdLst/>
              <a:ahLst/>
              <a:cxnLst/>
              <a:rect l="l" t="t" r="r" b="b"/>
              <a:pathLst>
                <a:path w="914400" h="901700">
                  <a:moveTo>
                    <a:pt x="465582" y="0"/>
                  </a:moveTo>
                  <a:lnTo>
                    <a:pt x="98298" y="0"/>
                  </a:lnTo>
                  <a:lnTo>
                    <a:pt x="98298" y="129540"/>
                  </a:lnTo>
                  <a:lnTo>
                    <a:pt x="465582" y="129540"/>
                  </a:lnTo>
                  <a:lnTo>
                    <a:pt x="465582" y="0"/>
                  </a:lnTo>
                  <a:close/>
                </a:path>
                <a:path w="914400" h="901700">
                  <a:moveTo>
                    <a:pt x="914387" y="889266"/>
                  </a:moveTo>
                  <a:lnTo>
                    <a:pt x="0" y="889266"/>
                  </a:lnTo>
                  <a:lnTo>
                    <a:pt x="0" y="901446"/>
                  </a:lnTo>
                  <a:lnTo>
                    <a:pt x="914387" y="901446"/>
                  </a:lnTo>
                  <a:lnTo>
                    <a:pt x="914387" y="8892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865114" y="5090922"/>
              <a:ext cx="367665" cy="129539"/>
            </a:xfrm>
            <a:custGeom>
              <a:avLst/>
              <a:gdLst/>
              <a:ahLst/>
              <a:cxnLst/>
              <a:rect l="l" t="t" r="r" b="b"/>
              <a:pathLst>
                <a:path w="367664" h="129539">
                  <a:moveTo>
                    <a:pt x="0" y="129539"/>
                  </a:moveTo>
                  <a:lnTo>
                    <a:pt x="367284" y="129539"/>
                  </a:lnTo>
                  <a:lnTo>
                    <a:pt x="367284" y="0"/>
                  </a:lnTo>
                  <a:lnTo>
                    <a:pt x="0" y="0"/>
                  </a:lnTo>
                  <a:lnTo>
                    <a:pt x="0" y="1295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861304" y="5149850"/>
              <a:ext cx="690880" cy="542290"/>
            </a:xfrm>
            <a:custGeom>
              <a:avLst/>
              <a:gdLst/>
              <a:ahLst/>
              <a:cxnLst/>
              <a:rect l="l" t="t" r="r" b="b"/>
              <a:pathLst>
                <a:path w="690879" h="542289">
                  <a:moveTo>
                    <a:pt x="690372" y="0"/>
                  </a:moveTo>
                  <a:lnTo>
                    <a:pt x="0" y="0"/>
                  </a:lnTo>
                  <a:lnTo>
                    <a:pt x="0" y="5080"/>
                  </a:lnTo>
                  <a:lnTo>
                    <a:pt x="0" y="10160"/>
                  </a:lnTo>
                  <a:lnTo>
                    <a:pt x="0" y="542290"/>
                  </a:lnTo>
                  <a:lnTo>
                    <a:pt x="10414" y="542290"/>
                  </a:lnTo>
                  <a:lnTo>
                    <a:pt x="10414" y="311404"/>
                  </a:lnTo>
                  <a:lnTo>
                    <a:pt x="372618" y="311404"/>
                  </a:lnTo>
                  <a:lnTo>
                    <a:pt x="372618" y="181864"/>
                  </a:lnTo>
                  <a:lnTo>
                    <a:pt x="10414" y="181864"/>
                  </a:lnTo>
                  <a:lnTo>
                    <a:pt x="10414" y="10160"/>
                  </a:lnTo>
                  <a:lnTo>
                    <a:pt x="7937" y="10160"/>
                  </a:lnTo>
                  <a:lnTo>
                    <a:pt x="7937" y="5080"/>
                  </a:lnTo>
                  <a:lnTo>
                    <a:pt x="10414" y="5080"/>
                  </a:lnTo>
                  <a:lnTo>
                    <a:pt x="10414" y="10033"/>
                  </a:lnTo>
                  <a:lnTo>
                    <a:pt x="690372" y="10033"/>
                  </a:lnTo>
                  <a:lnTo>
                    <a:pt x="690372" y="5080"/>
                  </a:lnTo>
                  <a:lnTo>
                    <a:pt x="690372" y="4953"/>
                  </a:lnTo>
                  <a:lnTo>
                    <a:pt x="6903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866638" y="5331714"/>
              <a:ext cx="367665" cy="129539"/>
            </a:xfrm>
            <a:custGeom>
              <a:avLst/>
              <a:gdLst/>
              <a:ahLst/>
              <a:cxnLst/>
              <a:rect l="l" t="t" r="r" b="b"/>
              <a:pathLst>
                <a:path w="367664" h="129539">
                  <a:moveTo>
                    <a:pt x="0" y="129540"/>
                  </a:moveTo>
                  <a:lnTo>
                    <a:pt x="367284" y="129540"/>
                  </a:lnTo>
                  <a:lnTo>
                    <a:pt x="367284" y="0"/>
                  </a:lnTo>
                  <a:lnTo>
                    <a:pt x="0" y="0"/>
                  </a:lnTo>
                  <a:lnTo>
                    <a:pt x="0" y="1295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866638" y="5572506"/>
              <a:ext cx="367665" cy="129539"/>
            </a:xfrm>
            <a:custGeom>
              <a:avLst/>
              <a:gdLst/>
              <a:ahLst/>
              <a:cxnLst/>
              <a:rect l="l" t="t" r="r" b="b"/>
              <a:pathLst>
                <a:path w="367664" h="129539">
                  <a:moveTo>
                    <a:pt x="367284" y="0"/>
                  </a:moveTo>
                  <a:lnTo>
                    <a:pt x="0" y="0"/>
                  </a:lnTo>
                  <a:lnTo>
                    <a:pt x="0" y="129540"/>
                  </a:lnTo>
                  <a:lnTo>
                    <a:pt x="367284" y="129540"/>
                  </a:lnTo>
                  <a:lnTo>
                    <a:pt x="3672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866638" y="5572506"/>
              <a:ext cx="367665" cy="129539"/>
            </a:xfrm>
            <a:custGeom>
              <a:avLst/>
              <a:gdLst/>
              <a:ahLst/>
              <a:cxnLst/>
              <a:rect l="l" t="t" r="r" b="b"/>
              <a:pathLst>
                <a:path w="367664" h="129539">
                  <a:moveTo>
                    <a:pt x="0" y="129540"/>
                  </a:moveTo>
                  <a:lnTo>
                    <a:pt x="367284" y="129540"/>
                  </a:lnTo>
                  <a:lnTo>
                    <a:pt x="367284" y="0"/>
                  </a:lnTo>
                  <a:lnTo>
                    <a:pt x="0" y="0"/>
                  </a:lnTo>
                  <a:lnTo>
                    <a:pt x="0" y="1295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864352" y="5393436"/>
              <a:ext cx="687705" cy="253365"/>
            </a:xfrm>
            <a:custGeom>
              <a:avLst/>
              <a:gdLst/>
              <a:ahLst/>
              <a:cxnLst/>
              <a:rect l="l" t="t" r="r" b="b"/>
              <a:pathLst>
                <a:path w="687704" h="253364">
                  <a:moveTo>
                    <a:pt x="687324" y="240804"/>
                  </a:moveTo>
                  <a:lnTo>
                    <a:pt x="0" y="240804"/>
                  </a:lnTo>
                  <a:lnTo>
                    <a:pt x="0" y="252984"/>
                  </a:lnTo>
                  <a:lnTo>
                    <a:pt x="687324" y="252984"/>
                  </a:lnTo>
                  <a:lnTo>
                    <a:pt x="687324" y="240804"/>
                  </a:lnTo>
                  <a:close/>
                </a:path>
                <a:path w="687704" h="253364">
                  <a:moveTo>
                    <a:pt x="687324" y="0"/>
                  </a:moveTo>
                  <a:lnTo>
                    <a:pt x="0" y="0"/>
                  </a:lnTo>
                  <a:lnTo>
                    <a:pt x="0" y="10668"/>
                  </a:lnTo>
                  <a:lnTo>
                    <a:pt x="687324" y="10668"/>
                  </a:lnTo>
                  <a:lnTo>
                    <a:pt x="6873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0" name="object 6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13548" y="5090033"/>
            <a:ext cx="1147699" cy="10030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9052" y="0"/>
            <a:ext cx="4487545" cy="1245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875030">
              <a:lnSpc>
                <a:spcPct val="100000"/>
              </a:lnSpc>
              <a:spcBef>
                <a:spcPts val="95"/>
              </a:spcBef>
            </a:pPr>
            <a:r>
              <a:rPr sz="4000" b="0" spc="-5" dirty="0">
                <a:latin typeface="Calibri"/>
                <a:cs typeface="Calibri"/>
              </a:rPr>
              <a:t>Tipo de </a:t>
            </a:r>
            <a:r>
              <a:rPr sz="4000" b="0" spc="-15" dirty="0">
                <a:latin typeface="Calibri"/>
                <a:cs typeface="Calibri"/>
              </a:rPr>
              <a:t>fallas </a:t>
            </a:r>
            <a:r>
              <a:rPr sz="4000" b="0" spc="-10" dirty="0">
                <a:latin typeface="Calibri"/>
                <a:cs typeface="Calibri"/>
              </a:rPr>
              <a:t> </a:t>
            </a:r>
            <a:r>
              <a:rPr sz="4000" b="0" spc="-5" dirty="0">
                <a:latin typeface="Calibri"/>
                <a:cs typeface="Calibri"/>
              </a:rPr>
              <a:t>Según</a:t>
            </a:r>
            <a:r>
              <a:rPr sz="4000" b="0" spc="-45" dirty="0">
                <a:latin typeface="Calibri"/>
                <a:cs typeface="Calibri"/>
              </a:rPr>
              <a:t> </a:t>
            </a:r>
            <a:r>
              <a:rPr sz="4000" b="0" spc="-5" dirty="0">
                <a:latin typeface="Calibri"/>
                <a:cs typeface="Calibri"/>
              </a:rPr>
              <a:t>su</a:t>
            </a:r>
            <a:r>
              <a:rPr sz="4000" b="0" spc="-40" dirty="0">
                <a:latin typeface="Calibri"/>
                <a:cs typeface="Calibri"/>
              </a:rPr>
              <a:t> </a:t>
            </a:r>
            <a:r>
              <a:rPr sz="4000" b="0" spc="-10" dirty="0">
                <a:latin typeface="Calibri"/>
                <a:cs typeface="Calibri"/>
              </a:rPr>
              <a:t>localización: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51559"/>
            <a:ext cx="2739390" cy="57531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>
              <a:lnSpc>
                <a:spcPts val="2050"/>
              </a:lnSpc>
              <a:spcBef>
                <a:spcPts val="355"/>
              </a:spcBef>
            </a:pPr>
            <a:r>
              <a:rPr sz="1900" b="1" spc="-10" dirty="0">
                <a:latin typeface="Calibri"/>
                <a:cs typeface="Calibri"/>
              </a:rPr>
              <a:t>Fallas </a:t>
            </a:r>
            <a:r>
              <a:rPr sz="1900" b="1" spc="-5" dirty="0">
                <a:latin typeface="Calibri"/>
                <a:cs typeface="Calibri"/>
              </a:rPr>
              <a:t>en </a:t>
            </a:r>
            <a:r>
              <a:rPr sz="1900" b="1" dirty="0">
                <a:latin typeface="Calibri"/>
                <a:cs typeface="Calibri"/>
              </a:rPr>
              <a:t>las </a:t>
            </a:r>
            <a:r>
              <a:rPr sz="1900" b="1" spc="-10" dirty="0">
                <a:latin typeface="Calibri"/>
                <a:cs typeface="Calibri"/>
              </a:rPr>
              <a:t>cercanías </a:t>
            </a:r>
            <a:r>
              <a:rPr sz="1900" b="1" spc="-5" dirty="0">
                <a:latin typeface="Calibri"/>
                <a:cs typeface="Calibri"/>
              </a:rPr>
              <a:t>de la </a:t>
            </a:r>
            <a:r>
              <a:rPr sz="1900" b="1" spc="-415" dirty="0">
                <a:latin typeface="Calibri"/>
                <a:cs typeface="Calibri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generación.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4527" y="1795399"/>
            <a:ext cx="33921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5" dirty="0">
                <a:latin typeface="Calibri"/>
                <a:cs typeface="Calibri"/>
              </a:rPr>
              <a:t>Fallas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alejadas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la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generación.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9486" y="2505329"/>
            <a:ext cx="2302550" cy="251978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14974" y="2953856"/>
            <a:ext cx="2255450" cy="150895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1392" y="38100"/>
            <a:ext cx="8071484" cy="1594485"/>
            <a:chOff x="501392" y="38100"/>
            <a:chExt cx="8071484" cy="15944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392" y="242289"/>
              <a:ext cx="8071110" cy="104856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5884" y="38100"/>
              <a:ext cx="7882128" cy="15941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5" y="260604"/>
              <a:ext cx="7994904" cy="9723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39495" y="260604"/>
              <a:ext cx="7995284" cy="972819"/>
            </a:xfrm>
            <a:custGeom>
              <a:avLst/>
              <a:gdLst/>
              <a:ahLst/>
              <a:cxnLst/>
              <a:rect l="l" t="t" r="r" b="b"/>
              <a:pathLst>
                <a:path w="7995284" h="972819">
                  <a:moveTo>
                    <a:pt x="0" y="972312"/>
                  </a:moveTo>
                  <a:lnTo>
                    <a:pt x="7994904" y="972312"/>
                  </a:lnTo>
                  <a:lnTo>
                    <a:pt x="7994904" y="0"/>
                  </a:lnTo>
                  <a:lnTo>
                    <a:pt x="0" y="0"/>
                  </a:lnTo>
                  <a:lnTo>
                    <a:pt x="0" y="972312"/>
                  </a:lnTo>
                  <a:close/>
                </a:path>
              </a:pathLst>
            </a:custGeom>
            <a:ln w="9144">
              <a:solidFill>
                <a:srgbClr val="717C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56690" marR="5080" indent="-1123950">
              <a:lnSpc>
                <a:spcPct val="100000"/>
              </a:lnSpc>
              <a:spcBef>
                <a:spcPts val="100"/>
              </a:spcBef>
            </a:pPr>
            <a:r>
              <a:rPr sz="3600" spc="-25" dirty="0"/>
              <a:t>Variación </a:t>
            </a:r>
            <a:r>
              <a:rPr sz="3600" dirty="0"/>
              <a:t>de las </a:t>
            </a:r>
            <a:r>
              <a:rPr sz="3600" spc="-10" dirty="0"/>
              <a:t>formas </a:t>
            </a:r>
            <a:r>
              <a:rPr sz="3600" dirty="0"/>
              <a:t>de onda de las </a:t>
            </a:r>
            <a:r>
              <a:rPr sz="3600" spc="-805" dirty="0"/>
              <a:t> </a:t>
            </a:r>
            <a:r>
              <a:rPr sz="3600" spc="-15" dirty="0"/>
              <a:t>corrientes</a:t>
            </a:r>
            <a:r>
              <a:rPr sz="3600" dirty="0"/>
              <a:t> de</a:t>
            </a:r>
            <a:r>
              <a:rPr sz="3600" spc="-5" dirty="0"/>
              <a:t> </a:t>
            </a:r>
            <a:r>
              <a:rPr sz="3600" spc="-15" dirty="0"/>
              <a:t>cortocircuito</a:t>
            </a:r>
            <a:endParaRPr sz="3600"/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39339" y="3697685"/>
            <a:ext cx="1711780" cy="1222426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2339339" y="1435608"/>
            <a:ext cx="4264660" cy="1838960"/>
            <a:chOff x="2339339" y="1435608"/>
            <a:chExt cx="4264660" cy="183896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39339" y="2210651"/>
              <a:ext cx="1711780" cy="106385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91803" y="2210651"/>
              <a:ext cx="1711780" cy="106385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74035" y="1499616"/>
              <a:ext cx="2333243" cy="7269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03931" y="1435608"/>
              <a:ext cx="2321051" cy="89306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21279" y="1527048"/>
              <a:ext cx="2238756" cy="63246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2621279" y="1527047"/>
            <a:ext cx="2239010" cy="63246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8105">
              <a:lnSpc>
                <a:spcPts val="2220"/>
              </a:lnSpc>
            </a:pPr>
            <a:r>
              <a:rPr sz="2000" b="1" spc="-15" dirty="0">
                <a:latin typeface="Calibri"/>
                <a:cs typeface="Calibri"/>
              </a:rPr>
              <a:t>Falla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en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el </a:t>
            </a:r>
            <a:r>
              <a:rPr sz="2000" b="1" dirty="0">
                <a:latin typeface="Calibri"/>
                <a:cs typeface="Calibri"/>
              </a:rPr>
              <a:t>pico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endParaRPr sz="2000">
              <a:latin typeface="Calibri"/>
              <a:cs typeface="Calibri"/>
            </a:endParaRPr>
          </a:p>
          <a:p>
            <a:pPr marL="78105">
              <a:lnSpc>
                <a:spcPts val="2280"/>
              </a:lnSpc>
            </a:pPr>
            <a:r>
              <a:rPr sz="2000" b="1" dirty="0">
                <a:latin typeface="Calibri"/>
                <a:cs typeface="Calibri"/>
              </a:rPr>
              <a:t>la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tensión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111240" y="1461516"/>
            <a:ext cx="2693035" cy="893444"/>
            <a:chOff x="6111240" y="1461516"/>
            <a:chExt cx="2693035" cy="893444"/>
          </a:xfrm>
        </p:grpSpPr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81344" y="1525524"/>
              <a:ext cx="2618231" cy="7254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111240" y="1461516"/>
              <a:ext cx="2692908" cy="89306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28588" y="1552956"/>
              <a:ext cx="2523743" cy="630936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6228588" y="1552955"/>
            <a:ext cx="2524125" cy="63119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8740">
              <a:lnSpc>
                <a:spcPts val="2215"/>
              </a:lnSpc>
            </a:pPr>
            <a:r>
              <a:rPr sz="2000" b="1" spc="-15" dirty="0">
                <a:latin typeface="Calibri"/>
                <a:cs typeface="Calibri"/>
              </a:rPr>
              <a:t>Falla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en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el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cruce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 la</a:t>
            </a:r>
            <a:endParaRPr sz="2000">
              <a:latin typeface="Calibri"/>
              <a:cs typeface="Calibri"/>
            </a:endParaRPr>
          </a:p>
          <a:p>
            <a:pPr marL="78740">
              <a:lnSpc>
                <a:spcPts val="2280"/>
              </a:lnSpc>
            </a:pPr>
            <a:r>
              <a:rPr sz="2000" b="1" spc="-5" dirty="0">
                <a:latin typeface="Calibri"/>
                <a:cs typeface="Calibri"/>
              </a:rPr>
              <a:t>tensión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por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cero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07263" y="2372867"/>
            <a:ext cx="1984375" cy="893444"/>
            <a:chOff x="207263" y="2372867"/>
            <a:chExt cx="1984375" cy="893444"/>
          </a:xfrm>
        </p:grpSpPr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6526" y="2443010"/>
              <a:ext cx="1904970" cy="70705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07263" y="2372867"/>
              <a:ext cx="1970532" cy="89306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24611" y="2461259"/>
              <a:ext cx="1828800" cy="630936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324611" y="2461260"/>
            <a:ext cx="1828800" cy="63119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7470">
              <a:lnSpc>
                <a:spcPts val="2240"/>
              </a:lnSpc>
            </a:pPr>
            <a:r>
              <a:rPr sz="2000" b="1" spc="-15" dirty="0">
                <a:latin typeface="Calibri"/>
                <a:cs typeface="Calibri"/>
              </a:rPr>
              <a:t>Falla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localizada</a:t>
            </a:r>
            <a:endParaRPr sz="2000">
              <a:latin typeface="Calibri"/>
              <a:cs typeface="Calibri"/>
            </a:endParaRPr>
          </a:p>
          <a:p>
            <a:pPr marL="77470">
              <a:lnSpc>
                <a:spcPts val="2280"/>
              </a:lnSpc>
            </a:pPr>
            <a:r>
              <a:rPr sz="2000" b="1" dirty="0">
                <a:latin typeface="Calibri"/>
                <a:cs typeface="Calibri"/>
              </a:rPr>
              <a:t>en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una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red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26492" y="4596384"/>
            <a:ext cx="2057400" cy="1167765"/>
            <a:chOff x="126492" y="4596384"/>
            <a:chExt cx="2057400" cy="1167765"/>
          </a:xfrm>
        </p:grpSpPr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5753" y="4664936"/>
              <a:ext cx="1978124" cy="98455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6492" y="4596384"/>
              <a:ext cx="1970532" cy="116738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43839" y="4683252"/>
              <a:ext cx="1901952" cy="908304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243840" y="4683252"/>
            <a:ext cx="1902460" cy="908685"/>
          </a:xfrm>
          <a:prstGeom prst="rect">
            <a:avLst/>
          </a:prstGeom>
          <a:ln w="9144">
            <a:solidFill>
              <a:srgbClr val="E6811C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78105" marR="234315">
              <a:lnSpc>
                <a:spcPct val="90000"/>
              </a:lnSpc>
              <a:spcBef>
                <a:spcPts val="215"/>
              </a:spcBef>
            </a:pPr>
            <a:r>
              <a:rPr sz="2000" b="1" spc="-15" dirty="0">
                <a:latin typeface="Calibri"/>
                <a:cs typeface="Calibri"/>
              </a:rPr>
              <a:t>Falla</a:t>
            </a:r>
            <a:r>
              <a:rPr sz="2000" b="1" spc="-9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localizada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cerca </a:t>
            </a:r>
            <a:r>
              <a:rPr sz="2000" b="1" dirty="0">
                <a:latin typeface="Calibri"/>
                <a:cs typeface="Calibri"/>
              </a:rPr>
              <a:t>del 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generador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89073" y="3504438"/>
            <a:ext cx="282067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719455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b="1" spc="-5" dirty="0">
                <a:latin typeface="Calibri"/>
                <a:cs typeface="Calibri"/>
              </a:rPr>
              <a:t>MAGNITUD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DE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LA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FALLA </a:t>
            </a:r>
            <a:r>
              <a:rPr sz="1400" b="1" spc="-305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CONSTANTE.</a:t>
            </a:r>
            <a:endParaRPr sz="14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b="1" spc="-5" dirty="0">
                <a:latin typeface="Calibri"/>
                <a:cs typeface="Calibri"/>
              </a:rPr>
              <a:t>SIMÉTRICO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AL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EJE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DE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REFERENCIA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947917" y="3863797"/>
            <a:ext cx="292925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b="1" spc="-5" dirty="0">
                <a:latin typeface="Calibri"/>
                <a:cs typeface="Calibri"/>
              </a:rPr>
              <a:t>ASIMÉTRICO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AL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EJE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REFERENCIA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419350" y="5973572"/>
            <a:ext cx="282067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232410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b="1" spc="-5" dirty="0">
                <a:latin typeface="Calibri"/>
                <a:cs typeface="Calibri"/>
              </a:rPr>
              <a:t>MAGNITUD DE LA </a:t>
            </a:r>
            <a:r>
              <a:rPr sz="1400" b="1" spc="-20" dirty="0">
                <a:latin typeface="Calibri"/>
                <a:cs typeface="Calibri"/>
              </a:rPr>
              <a:t>FALLA </a:t>
            </a:r>
            <a:r>
              <a:rPr sz="1400" b="1" dirty="0">
                <a:latin typeface="Calibri"/>
                <a:cs typeface="Calibri"/>
              </a:rPr>
              <a:t>NO </a:t>
            </a:r>
            <a:r>
              <a:rPr sz="1400" b="1" spc="-10" dirty="0">
                <a:latin typeface="Calibri"/>
                <a:cs typeface="Calibri"/>
              </a:rPr>
              <a:t>ES </a:t>
            </a:r>
            <a:r>
              <a:rPr sz="1400" b="1" spc="-305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CONSTANTE.</a:t>
            </a:r>
            <a:endParaRPr sz="14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b="1" spc="-5" dirty="0">
                <a:latin typeface="Calibri"/>
                <a:cs typeface="Calibri"/>
              </a:rPr>
              <a:t>SIMÉTRICO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AL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EJE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DE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REFERENCIA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803772" y="5973572"/>
            <a:ext cx="292862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340360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b="1" spc="-5" dirty="0">
                <a:latin typeface="Calibri"/>
                <a:cs typeface="Calibri"/>
              </a:rPr>
              <a:t>MAGNITUD DE LA </a:t>
            </a:r>
            <a:r>
              <a:rPr sz="1400" b="1" spc="-20" dirty="0">
                <a:latin typeface="Calibri"/>
                <a:cs typeface="Calibri"/>
              </a:rPr>
              <a:t>FALLA </a:t>
            </a:r>
            <a:r>
              <a:rPr sz="1400" b="1" dirty="0">
                <a:latin typeface="Calibri"/>
                <a:cs typeface="Calibri"/>
              </a:rPr>
              <a:t>NO </a:t>
            </a:r>
            <a:r>
              <a:rPr sz="1400" b="1" spc="-10" dirty="0">
                <a:latin typeface="Calibri"/>
                <a:cs typeface="Calibri"/>
              </a:rPr>
              <a:t>ES </a:t>
            </a:r>
            <a:r>
              <a:rPr sz="1400" b="1" spc="-305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CONSTANTE.</a:t>
            </a:r>
            <a:endParaRPr sz="14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b="1" spc="-5" dirty="0">
                <a:latin typeface="Calibri"/>
                <a:cs typeface="Calibri"/>
              </a:rPr>
              <a:t>ASIMÉTRICO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AL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EJE </a:t>
            </a:r>
            <a:r>
              <a:rPr sz="1400" b="1" spc="-5" dirty="0">
                <a:latin typeface="Calibri"/>
                <a:cs typeface="Calibri"/>
              </a:rPr>
              <a:t>DE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REFERENCIA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6998" y="461899"/>
            <a:ext cx="72923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5" dirty="0"/>
              <a:t>Corriente</a:t>
            </a:r>
            <a:r>
              <a:rPr sz="4400" spc="-35" dirty="0"/>
              <a:t> </a:t>
            </a:r>
            <a:r>
              <a:rPr sz="4400" dirty="0"/>
              <a:t>de</a:t>
            </a:r>
            <a:r>
              <a:rPr sz="4400" spc="-30" dirty="0"/>
              <a:t> </a:t>
            </a:r>
            <a:r>
              <a:rPr sz="4400" spc="-15" dirty="0"/>
              <a:t>Cortocircuito</a:t>
            </a:r>
            <a:r>
              <a:rPr sz="4400" spc="-20" dirty="0"/>
              <a:t> </a:t>
            </a:r>
            <a:r>
              <a:rPr sz="4400" spc="-90" dirty="0"/>
              <a:t>Total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219" y="1600200"/>
            <a:ext cx="8032638" cy="451726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92150"/>
            <a:ext cx="503428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000" b="0" spc="-15" dirty="0">
                <a:latin typeface="Calibri"/>
                <a:cs typeface="Calibri"/>
              </a:rPr>
              <a:t>Cortocircuito </a:t>
            </a:r>
            <a:r>
              <a:rPr sz="4000" b="0" spc="-5" dirty="0">
                <a:latin typeface="Calibri"/>
                <a:cs typeface="Calibri"/>
              </a:rPr>
              <a:t>en </a:t>
            </a:r>
            <a:r>
              <a:rPr sz="4000" b="0" spc="-10" dirty="0">
                <a:latin typeface="Calibri"/>
                <a:cs typeface="Calibri"/>
              </a:rPr>
              <a:t>una </a:t>
            </a:r>
            <a:r>
              <a:rPr sz="4000" b="0" spc="-25" dirty="0">
                <a:latin typeface="Calibri"/>
                <a:cs typeface="Calibri"/>
              </a:rPr>
              <a:t>red </a:t>
            </a:r>
            <a:r>
              <a:rPr sz="4000" b="0" spc="-890" dirty="0">
                <a:latin typeface="Calibri"/>
                <a:cs typeface="Calibri"/>
              </a:rPr>
              <a:t> </a:t>
            </a:r>
            <a:r>
              <a:rPr sz="4000" b="0" spc="-10" dirty="0">
                <a:latin typeface="Calibri"/>
                <a:cs typeface="Calibri"/>
              </a:rPr>
              <a:t>tensión </a:t>
            </a:r>
            <a:r>
              <a:rPr sz="4000" b="0" spc="-5" dirty="0">
                <a:latin typeface="Calibri"/>
                <a:cs typeface="Calibri"/>
              </a:rPr>
              <a:t>en</a:t>
            </a:r>
            <a:r>
              <a:rPr sz="4000" b="0" spc="-10" dirty="0">
                <a:latin typeface="Calibri"/>
                <a:cs typeface="Calibri"/>
              </a:rPr>
              <a:t> su</a:t>
            </a:r>
            <a:r>
              <a:rPr sz="4000" b="0" spc="-15" dirty="0">
                <a:latin typeface="Calibri"/>
                <a:cs typeface="Calibri"/>
              </a:rPr>
              <a:t> valor pico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77952" y="251459"/>
            <a:ext cx="8766175" cy="6562725"/>
            <a:chOff x="377952" y="251459"/>
            <a:chExt cx="8766175" cy="65627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7532" y="1683244"/>
              <a:ext cx="7301551" cy="428947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83807" y="251459"/>
              <a:ext cx="3060191" cy="18166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103" y="6003036"/>
              <a:ext cx="8305793" cy="7223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7952" y="5974078"/>
              <a:ext cx="8279892" cy="8397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200" y="6021324"/>
              <a:ext cx="8229600" cy="646176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57200" y="6021323"/>
            <a:ext cx="8229600" cy="64643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250"/>
              </a:spcBef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800" b="1" spc="-5" dirty="0">
                <a:latin typeface="Calibri"/>
                <a:cs typeface="Calibri"/>
              </a:rPr>
              <a:t>CC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ES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SIMETRICO </a:t>
            </a:r>
            <a:r>
              <a:rPr sz="1800" b="1" dirty="0">
                <a:latin typeface="Calibri"/>
                <a:cs typeface="Calibri"/>
              </a:rPr>
              <a:t>(La </a:t>
            </a:r>
            <a:r>
              <a:rPr sz="1800" b="1" spc="-10" dirty="0">
                <a:latin typeface="Calibri"/>
                <a:cs typeface="Calibri"/>
              </a:rPr>
              <a:t>componente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DC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es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nula)</a:t>
            </a:r>
            <a:endParaRPr sz="1800">
              <a:latin typeface="Calibri"/>
              <a:cs typeface="Calibri"/>
            </a:endParaRPr>
          </a:p>
          <a:p>
            <a:pPr marL="377825" indent="-287020">
              <a:lnSpc>
                <a:spcPct val="100000"/>
              </a:lnSpc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800" b="1" spc="-5" dirty="0">
                <a:latin typeface="Calibri"/>
                <a:cs typeface="Calibri"/>
              </a:rPr>
              <a:t>COMPONENTE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AC </a:t>
            </a:r>
            <a:r>
              <a:rPr sz="1800" b="1" dirty="0">
                <a:latin typeface="Calibri"/>
                <a:cs typeface="Calibri"/>
              </a:rPr>
              <a:t>EN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EL </a:t>
            </a:r>
            <a:r>
              <a:rPr sz="1800" b="1" spc="-20" dirty="0">
                <a:latin typeface="Calibri"/>
                <a:cs typeface="Calibri"/>
              </a:rPr>
              <a:t>INSTANTE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INICIAL </a:t>
            </a:r>
            <a:r>
              <a:rPr sz="1800" b="1" spc="-10" dirty="0">
                <a:latin typeface="Calibri"/>
                <a:cs typeface="Calibri"/>
              </a:rPr>
              <a:t>ES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IGUAL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AL A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DEL </a:t>
            </a:r>
            <a:r>
              <a:rPr sz="1800" b="1" spc="-20" dirty="0">
                <a:latin typeface="Calibri"/>
                <a:cs typeface="Calibri"/>
              </a:rPr>
              <a:t>INSTANTE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FINAL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92150"/>
            <a:ext cx="580834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000" b="0" spc="-15" dirty="0">
                <a:latin typeface="Calibri"/>
                <a:cs typeface="Calibri"/>
              </a:rPr>
              <a:t>Cortocircuito </a:t>
            </a:r>
            <a:r>
              <a:rPr sz="4000" b="0" spc="-5" dirty="0">
                <a:latin typeface="Calibri"/>
                <a:cs typeface="Calibri"/>
              </a:rPr>
              <a:t>en </a:t>
            </a:r>
            <a:r>
              <a:rPr sz="4000" b="0" spc="-10" dirty="0">
                <a:latin typeface="Calibri"/>
                <a:cs typeface="Calibri"/>
              </a:rPr>
              <a:t>una </a:t>
            </a:r>
            <a:r>
              <a:rPr sz="4000" b="0" spc="-25" dirty="0">
                <a:latin typeface="Calibri"/>
                <a:cs typeface="Calibri"/>
              </a:rPr>
              <a:t>red </a:t>
            </a:r>
            <a:r>
              <a:rPr sz="4000" b="0" spc="-20" dirty="0">
                <a:latin typeface="Calibri"/>
                <a:cs typeface="Calibri"/>
              </a:rPr>
              <a:t> </a:t>
            </a:r>
            <a:r>
              <a:rPr sz="4000" b="0" spc="-10" dirty="0">
                <a:latin typeface="Calibri"/>
                <a:cs typeface="Calibri"/>
              </a:rPr>
              <a:t>Cruce</a:t>
            </a:r>
            <a:r>
              <a:rPr sz="4000" b="0" spc="-15" dirty="0">
                <a:latin typeface="Calibri"/>
                <a:cs typeface="Calibri"/>
              </a:rPr>
              <a:t> </a:t>
            </a:r>
            <a:r>
              <a:rPr sz="4000" b="0" spc="-5" dirty="0">
                <a:latin typeface="Calibri"/>
                <a:cs typeface="Calibri"/>
              </a:rPr>
              <a:t>de</a:t>
            </a:r>
            <a:r>
              <a:rPr sz="4000" b="0" spc="-15" dirty="0">
                <a:latin typeface="Calibri"/>
                <a:cs typeface="Calibri"/>
              </a:rPr>
              <a:t> </a:t>
            </a:r>
            <a:r>
              <a:rPr sz="4000" b="0" spc="-5" dirty="0">
                <a:latin typeface="Calibri"/>
                <a:cs typeface="Calibri"/>
              </a:rPr>
              <a:t>la </a:t>
            </a:r>
            <a:r>
              <a:rPr sz="4000" b="0" spc="-10" dirty="0">
                <a:latin typeface="Calibri"/>
                <a:cs typeface="Calibri"/>
              </a:rPr>
              <a:t>tensión por</a:t>
            </a:r>
            <a:r>
              <a:rPr sz="4000" b="0" spc="-5" dirty="0">
                <a:latin typeface="Calibri"/>
                <a:cs typeface="Calibri"/>
              </a:rPr>
              <a:t> </a:t>
            </a:r>
            <a:r>
              <a:rPr sz="4000" b="0" spc="-20" dirty="0">
                <a:latin typeface="Calibri"/>
                <a:cs typeface="Calibri"/>
              </a:rPr>
              <a:t>cero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17385" y="117347"/>
            <a:ext cx="7226934" cy="5566410"/>
            <a:chOff x="1917385" y="117347"/>
            <a:chExt cx="7226934" cy="55664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17385" y="1663294"/>
              <a:ext cx="6318612" cy="402000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216" y="117347"/>
              <a:ext cx="2843783" cy="1616964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77952" y="5974078"/>
            <a:ext cx="8347075" cy="840105"/>
            <a:chOff x="377952" y="5974078"/>
            <a:chExt cx="8347075" cy="84010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103" y="6003036"/>
              <a:ext cx="8305793" cy="72237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7952" y="5974078"/>
              <a:ext cx="8279892" cy="8397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200" y="6021324"/>
              <a:ext cx="8229600" cy="64617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57200" y="6021323"/>
            <a:ext cx="8229600" cy="64643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250"/>
              </a:spcBef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800" b="1" dirty="0">
                <a:latin typeface="Calibri"/>
                <a:cs typeface="Calibri"/>
              </a:rPr>
              <a:t>ASIMETRÍA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MÁXIMA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(La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componente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DC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es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máxima)</a:t>
            </a:r>
            <a:endParaRPr sz="1800">
              <a:latin typeface="Calibri"/>
              <a:cs typeface="Calibri"/>
            </a:endParaRPr>
          </a:p>
          <a:p>
            <a:pPr marL="377825" indent="-287020">
              <a:lnSpc>
                <a:spcPct val="100000"/>
              </a:lnSpc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800" b="1" spc="-5" dirty="0">
                <a:latin typeface="Calibri"/>
                <a:cs typeface="Calibri"/>
              </a:rPr>
              <a:t>COMPONENTE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AC </a:t>
            </a:r>
            <a:r>
              <a:rPr sz="1800" b="1" dirty="0">
                <a:latin typeface="Calibri"/>
                <a:cs typeface="Calibri"/>
              </a:rPr>
              <a:t>EN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EL </a:t>
            </a:r>
            <a:r>
              <a:rPr sz="1800" b="1" spc="-20" dirty="0">
                <a:latin typeface="Calibri"/>
                <a:cs typeface="Calibri"/>
              </a:rPr>
              <a:t>INSTANTE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INICIAL </a:t>
            </a:r>
            <a:r>
              <a:rPr sz="1800" b="1" spc="-10" dirty="0">
                <a:latin typeface="Calibri"/>
                <a:cs typeface="Calibri"/>
              </a:rPr>
              <a:t>ES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IGUAL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AL A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DEL </a:t>
            </a:r>
            <a:r>
              <a:rPr sz="1800" b="1" spc="-20" dirty="0">
                <a:latin typeface="Calibri"/>
                <a:cs typeface="Calibri"/>
              </a:rPr>
              <a:t>INSTANTE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FINAL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92150"/>
            <a:ext cx="623189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000" b="0" spc="-15" dirty="0">
                <a:latin typeface="Calibri"/>
                <a:cs typeface="Calibri"/>
              </a:rPr>
              <a:t>Cortocircuito </a:t>
            </a:r>
            <a:r>
              <a:rPr sz="4000" b="0" spc="-5" dirty="0">
                <a:latin typeface="Calibri"/>
                <a:cs typeface="Calibri"/>
              </a:rPr>
              <a:t>en un </a:t>
            </a:r>
            <a:r>
              <a:rPr sz="4000" b="0" spc="-15" dirty="0">
                <a:latin typeface="Calibri"/>
                <a:cs typeface="Calibri"/>
              </a:rPr>
              <a:t>generador </a:t>
            </a:r>
            <a:r>
              <a:rPr sz="4000" b="0" spc="-890" dirty="0">
                <a:latin typeface="Calibri"/>
                <a:cs typeface="Calibri"/>
              </a:rPr>
              <a:t> </a:t>
            </a:r>
            <a:r>
              <a:rPr sz="4000" b="0" spc="-10" dirty="0">
                <a:latin typeface="Calibri"/>
                <a:cs typeface="Calibri"/>
              </a:rPr>
              <a:t>tensión</a:t>
            </a:r>
            <a:r>
              <a:rPr sz="4000" b="0" spc="-5" dirty="0">
                <a:latin typeface="Calibri"/>
                <a:cs typeface="Calibri"/>
              </a:rPr>
              <a:t> en </a:t>
            </a:r>
            <a:r>
              <a:rPr sz="4000" b="0" spc="-10" dirty="0">
                <a:latin typeface="Calibri"/>
                <a:cs typeface="Calibri"/>
              </a:rPr>
              <a:t>su</a:t>
            </a:r>
            <a:r>
              <a:rPr sz="4000" b="0" spc="-5" dirty="0">
                <a:latin typeface="Calibri"/>
                <a:cs typeface="Calibri"/>
              </a:rPr>
              <a:t> </a:t>
            </a:r>
            <a:r>
              <a:rPr sz="4000" b="0" spc="-15" dirty="0">
                <a:latin typeface="Calibri"/>
                <a:cs typeface="Calibri"/>
              </a:rPr>
              <a:t>valor</a:t>
            </a:r>
            <a:r>
              <a:rPr sz="4000" b="0" spc="-10" dirty="0">
                <a:latin typeface="Calibri"/>
                <a:cs typeface="Calibri"/>
              </a:rPr>
              <a:t> </a:t>
            </a:r>
            <a:r>
              <a:rPr sz="4000" b="0" spc="-15" dirty="0">
                <a:latin typeface="Calibri"/>
                <a:cs typeface="Calibri"/>
              </a:rPr>
              <a:t>pico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65122" y="0"/>
            <a:ext cx="8179434" cy="3935095"/>
            <a:chOff x="965122" y="0"/>
            <a:chExt cx="8179434" cy="39350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5122" y="1559739"/>
              <a:ext cx="7001470" cy="23752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99960" y="0"/>
              <a:ext cx="1844039" cy="1930908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77952" y="5974078"/>
            <a:ext cx="8324215" cy="840105"/>
            <a:chOff x="377952" y="5974078"/>
            <a:chExt cx="8324215" cy="84010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098" y="6003036"/>
              <a:ext cx="8282943" cy="72237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7952" y="5974078"/>
              <a:ext cx="8138159" cy="8397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200" y="6021324"/>
              <a:ext cx="8206740" cy="64617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57200" y="6021323"/>
            <a:ext cx="8206740" cy="64643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250"/>
              </a:spcBef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800" b="1" dirty="0">
                <a:latin typeface="Calibri"/>
                <a:cs typeface="Calibri"/>
              </a:rPr>
              <a:t>NO </a:t>
            </a:r>
            <a:r>
              <a:rPr sz="1800" b="1" spc="-50" dirty="0">
                <a:latin typeface="Calibri"/>
                <a:cs typeface="Calibri"/>
              </a:rPr>
              <a:t>HAY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ASIMETRÍA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(La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componente </a:t>
            </a:r>
            <a:r>
              <a:rPr sz="1800" b="1" dirty="0">
                <a:latin typeface="Calibri"/>
                <a:cs typeface="Calibri"/>
              </a:rPr>
              <a:t>DC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es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nula)</a:t>
            </a:r>
            <a:endParaRPr sz="1800">
              <a:latin typeface="Calibri"/>
              <a:cs typeface="Calibri"/>
            </a:endParaRPr>
          </a:p>
          <a:p>
            <a:pPr marL="377825" indent="-287020">
              <a:lnSpc>
                <a:spcPct val="100000"/>
              </a:lnSpc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800" b="1" spc="-5" dirty="0">
                <a:latin typeface="Calibri"/>
                <a:cs typeface="Calibri"/>
              </a:rPr>
              <a:t>COMPONENTE </a:t>
            </a:r>
            <a:r>
              <a:rPr sz="1800" b="1" spc="-10" dirty="0">
                <a:latin typeface="Calibri"/>
                <a:cs typeface="Calibri"/>
              </a:rPr>
              <a:t>AC </a:t>
            </a:r>
            <a:r>
              <a:rPr sz="1800" b="1" dirty="0">
                <a:latin typeface="Calibri"/>
                <a:cs typeface="Calibri"/>
              </a:rPr>
              <a:t>EN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EL </a:t>
            </a:r>
            <a:r>
              <a:rPr sz="1800" b="1" spc="-20" dirty="0">
                <a:latin typeface="Calibri"/>
                <a:cs typeface="Calibri"/>
              </a:rPr>
              <a:t>INSTANTE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INICIAL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45" dirty="0">
                <a:latin typeface="Calibri"/>
                <a:cs typeface="Calibri"/>
              </a:rPr>
              <a:t>MAYOR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AL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DEL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INSTANTE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FINAL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63267" y="4061459"/>
            <a:ext cx="4753356" cy="195986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92150"/>
            <a:ext cx="623189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000" b="0" spc="-15" dirty="0">
                <a:latin typeface="Calibri"/>
                <a:cs typeface="Calibri"/>
              </a:rPr>
              <a:t>Cortocircuito </a:t>
            </a:r>
            <a:r>
              <a:rPr sz="4000" b="0" spc="-5" dirty="0">
                <a:latin typeface="Calibri"/>
                <a:cs typeface="Calibri"/>
              </a:rPr>
              <a:t>en un </a:t>
            </a:r>
            <a:r>
              <a:rPr sz="4000" b="0" spc="-15" dirty="0">
                <a:latin typeface="Calibri"/>
                <a:cs typeface="Calibri"/>
              </a:rPr>
              <a:t>generador </a:t>
            </a:r>
            <a:r>
              <a:rPr sz="4000" b="0" spc="-890" dirty="0">
                <a:latin typeface="Calibri"/>
                <a:cs typeface="Calibri"/>
              </a:rPr>
              <a:t> </a:t>
            </a:r>
            <a:r>
              <a:rPr sz="4000" b="0" spc="-10" dirty="0">
                <a:latin typeface="Calibri"/>
                <a:cs typeface="Calibri"/>
              </a:rPr>
              <a:t>Cruce </a:t>
            </a:r>
            <a:r>
              <a:rPr sz="4000" b="0" spc="-5" dirty="0">
                <a:latin typeface="Calibri"/>
                <a:cs typeface="Calibri"/>
              </a:rPr>
              <a:t>de</a:t>
            </a:r>
            <a:r>
              <a:rPr sz="4000" b="0" spc="-10" dirty="0">
                <a:latin typeface="Calibri"/>
                <a:cs typeface="Calibri"/>
              </a:rPr>
              <a:t> </a:t>
            </a:r>
            <a:r>
              <a:rPr sz="4000" b="0" spc="-5" dirty="0">
                <a:latin typeface="Calibri"/>
                <a:cs typeface="Calibri"/>
              </a:rPr>
              <a:t>la </a:t>
            </a:r>
            <a:r>
              <a:rPr sz="4000" b="0" spc="-10" dirty="0">
                <a:latin typeface="Calibri"/>
                <a:cs typeface="Calibri"/>
              </a:rPr>
              <a:t>tensión</a:t>
            </a:r>
            <a:r>
              <a:rPr sz="4000" b="0" spc="-5" dirty="0">
                <a:latin typeface="Calibri"/>
                <a:cs typeface="Calibri"/>
              </a:rPr>
              <a:t> </a:t>
            </a:r>
            <a:r>
              <a:rPr sz="4000" b="0" spc="-10" dirty="0">
                <a:latin typeface="Calibri"/>
                <a:cs typeface="Calibri"/>
              </a:rPr>
              <a:t>por</a:t>
            </a:r>
            <a:r>
              <a:rPr sz="4000" b="0" dirty="0">
                <a:latin typeface="Calibri"/>
                <a:cs typeface="Calibri"/>
              </a:rPr>
              <a:t> </a:t>
            </a:r>
            <a:r>
              <a:rPr sz="4000" b="0" spc="-20" dirty="0">
                <a:latin typeface="Calibri"/>
                <a:cs typeface="Calibri"/>
              </a:rPr>
              <a:t>cero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90078" y="1988847"/>
            <a:ext cx="7442200" cy="3804285"/>
            <a:chOff x="1190078" y="1988847"/>
            <a:chExt cx="7442200" cy="38042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0078" y="1988847"/>
              <a:ext cx="7441771" cy="17699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1639" y="3717036"/>
              <a:ext cx="5309616" cy="207568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91400" y="381685"/>
            <a:ext cx="1438350" cy="1574243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377952" y="5974078"/>
            <a:ext cx="8347075" cy="840105"/>
            <a:chOff x="377952" y="5974078"/>
            <a:chExt cx="8347075" cy="84010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9103" y="6003036"/>
              <a:ext cx="8305793" cy="72237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7952" y="5974078"/>
              <a:ext cx="8138159" cy="8397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200" y="6021324"/>
              <a:ext cx="8229600" cy="64617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57200" y="6021323"/>
            <a:ext cx="8229600" cy="64643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250"/>
              </a:spcBef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800" b="1" dirty="0">
                <a:latin typeface="Calibri"/>
                <a:cs typeface="Calibri"/>
              </a:rPr>
              <a:t>ASIMETRÍA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MÁXIMA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(La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componente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DC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es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máxima)</a:t>
            </a:r>
            <a:endParaRPr sz="1800">
              <a:latin typeface="Calibri"/>
              <a:cs typeface="Calibri"/>
            </a:endParaRPr>
          </a:p>
          <a:p>
            <a:pPr marL="377825" indent="-287020">
              <a:lnSpc>
                <a:spcPct val="100000"/>
              </a:lnSpc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800" b="1" spc="-5" dirty="0">
                <a:latin typeface="Calibri"/>
                <a:cs typeface="Calibri"/>
              </a:rPr>
              <a:t>COMPONENTE </a:t>
            </a:r>
            <a:r>
              <a:rPr sz="1800" b="1" spc="-10" dirty="0">
                <a:latin typeface="Calibri"/>
                <a:cs typeface="Calibri"/>
              </a:rPr>
              <a:t>AC </a:t>
            </a:r>
            <a:r>
              <a:rPr sz="1800" b="1" dirty="0">
                <a:latin typeface="Calibri"/>
                <a:cs typeface="Calibri"/>
              </a:rPr>
              <a:t>EN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EL </a:t>
            </a:r>
            <a:r>
              <a:rPr sz="1800" b="1" spc="-20" dirty="0">
                <a:latin typeface="Calibri"/>
                <a:cs typeface="Calibri"/>
              </a:rPr>
              <a:t>INSTANTE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INICIAL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45" dirty="0">
                <a:latin typeface="Calibri"/>
                <a:cs typeface="Calibri"/>
              </a:rPr>
              <a:t>MAYOR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AL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DEL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INSTANTE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FINAL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1397" y="39623"/>
            <a:ext cx="8286115" cy="1594485"/>
            <a:chOff x="501397" y="39623"/>
            <a:chExt cx="8286115" cy="15944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397" y="242302"/>
              <a:ext cx="8285984" cy="10500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092" y="39623"/>
              <a:ext cx="7816596" cy="15941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6" y="260603"/>
              <a:ext cx="8209788" cy="9738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39496" y="260603"/>
              <a:ext cx="8209915" cy="974090"/>
            </a:xfrm>
            <a:custGeom>
              <a:avLst/>
              <a:gdLst/>
              <a:ahLst/>
              <a:cxnLst/>
              <a:rect l="l" t="t" r="r" b="b"/>
              <a:pathLst>
                <a:path w="8209915" h="974090">
                  <a:moveTo>
                    <a:pt x="0" y="973836"/>
                  </a:moveTo>
                  <a:lnTo>
                    <a:pt x="8209788" y="973836"/>
                  </a:lnTo>
                  <a:lnTo>
                    <a:pt x="8209788" y="0"/>
                  </a:lnTo>
                  <a:lnTo>
                    <a:pt x="0" y="0"/>
                  </a:lnTo>
                  <a:lnTo>
                    <a:pt x="0" y="973836"/>
                  </a:lnTo>
                  <a:close/>
                </a:path>
              </a:pathLst>
            </a:custGeom>
            <a:ln w="9143">
              <a:solidFill>
                <a:srgbClr val="717C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3709" marR="5080" indent="126619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Cálculo</a:t>
            </a:r>
            <a:r>
              <a:rPr sz="3600" spc="5" dirty="0"/>
              <a:t> </a:t>
            </a:r>
            <a:r>
              <a:rPr sz="3600" dirty="0"/>
              <a:t>de</a:t>
            </a:r>
            <a:r>
              <a:rPr sz="3600" spc="-5" dirty="0"/>
              <a:t> </a:t>
            </a:r>
            <a:r>
              <a:rPr sz="3600" spc="-15" dirty="0"/>
              <a:t>cortocircuitos </a:t>
            </a:r>
            <a:r>
              <a:rPr sz="3600" spc="-10" dirty="0"/>
              <a:t> </a:t>
            </a:r>
            <a:r>
              <a:rPr sz="3600" spc="-15" dirty="0">
                <a:solidFill>
                  <a:srgbClr val="006FC0"/>
                </a:solidFill>
              </a:rPr>
              <a:t>Cortocircuito</a:t>
            </a:r>
            <a:r>
              <a:rPr sz="3600" spc="-5" dirty="0">
                <a:solidFill>
                  <a:srgbClr val="006FC0"/>
                </a:solidFill>
              </a:rPr>
              <a:t> </a:t>
            </a:r>
            <a:r>
              <a:rPr sz="3600" dirty="0">
                <a:solidFill>
                  <a:srgbClr val="006FC0"/>
                </a:solidFill>
              </a:rPr>
              <a:t>alejado</a:t>
            </a:r>
            <a:r>
              <a:rPr sz="3600" spc="-10" dirty="0">
                <a:solidFill>
                  <a:srgbClr val="006FC0"/>
                </a:solidFill>
              </a:rPr>
              <a:t> </a:t>
            </a:r>
            <a:r>
              <a:rPr sz="3600" dirty="0">
                <a:solidFill>
                  <a:srgbClr val="006FC0"/>
                </a:solidFill>
              </a:rPr>
              <a:t>de</a:t>
            </a:r>
            <a:r>
              <a:rPr sz="3600" spc="-5" dirty="0">
                <a:solidFill>
                  <a:srgbClr val="006FC0"/>
                </a:solidFill>
              </a:rPr>
              <a:t> </a:t>
            </a:r>
            <a:r>
              <a:rPr sz="3600" dirty="0">
                <a:solidFill>
                  <a:srgbClr val="006FC0"/>
                </a:solidFill>
              </a:rPr>
              <a:t>la</a:t>
            </a:r>
            <a:r>
              <a:rPr sz="3600" spc="-10" dirty="0">
                <a:solidFill>
                  <a:srgbClr val="006FC0"/>
                </a:solidFill>
              </a:rPr>
              <a:t> </a:t>
            </a:r>
            <a:r>
              <a:rPr sz="3600" spc="-15" dirty="0">
                <a:solidFill>
                  <a:srgbClr val="006FC0"/>
                </a:solidFill>
              </a:rPr>
              <a:t>generación</a:t>
            </a:r>
            <a:endParaRPr sz="3600"/>
          </a:p>
        </p:txBody>
      </p:sp>
      <p:grpSp>
        <p:nvGrpSpPr>
          <p:cNvPr id="8" name="object 8"/>
          <p:cNvGrpSpPr/>
          <p:nvPr/>
        </p:nvGrpSpPr>
        <p:grpSpPr>
          <a:xfrm>
            <a:off x="573579" y="1836420"/>
            <a:ext cx="8134350" cy="4288790"/>
            <a:chOff x="573579" y="1836420"/>
            <a:chExt cx="8134350" cy="428879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3579" y="2427881"/>
              <a:ext cx="8134140" cy="369688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67684" y="1853184"/>
              <a:ext cx="5103875" cy="129692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25012" y="1836420"/>
              <a:ext cx="5140451" cy="13883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14928" y="1880616"/>
              <a:ext cx="5009387" cy="1202436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614928" y="1880616"/>
            <a:ext cx="5009515" cy="1202690"/>
          </a:xfrm>
          <a:prstGeom prst="rect">
            <a:avLst/>
          </a:prstGeom>
          <a:ln w="9144">
            <a:solidFill>
              <a:srgbClr val="E6811C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20"/>
              </a:spcBef>
            </a:pPr>
            <a:r>
              <a:rPr sz="1800" b="1" dirty="0">
                <a:latin typeface="Arial"/>
                <a:cs typeface="Arial"/>
              </a:rPr>
              <a:t>I</a:t>
            </a:r>
            <a:r>
              <a:rPr sz="1800" b="1" baseline="-20833" dirty="0">
                <a:latin typeface="Arial"/>
                <a:cs typeface="Arial"/>
              </a:rPr>
              <a:t>k</a:t>
            </a:r>
            <a:r>
              <a:rPr sz="1800" b="1" dirty="0">
                <a:latin typeface="Arial"/>
                <a:cs typeface="Arial"/>
              </a:rPr>
              <a:t>”</a:t>
            </a:r>
            <a:r>
              <a:rPr sz="1800" b="1" spc="275" dirty="0">
                <a:latin typeface="Arial"/>
                <a:cs typeface="Arial"/>
              </a:rPr>
              <a:t> </a:t>
            </a:r>
            <a:r>
              <a:rPr sz="1800" spc="-5" dirty="0">
                <a:latin typeface="Arial MT"/>
                <a:cs typeface="Arial MT"/>
              </a:rPr>
              <a:t>Corriente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cortocircuito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simétrico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inicial</a:t>
            </a:r>
            <a:endParaRPr sz="1800">
              <a:latin typeface="Arial MT"/>
              <a:cs typeface="Arial MT"/>
            </a:endParaRPr>
          </a:p>
          <a:p>
            <a:pPr marL="89535">
              <a:lnSpc>
                <a:spcPct val="100000"/>
              </a:lnSpc>
              <a:spcBef>
                <a:spcPts val="5"/>
              </a:spcBef>
              <a:tabLst>
                <a:tab pos="452120" algn="l"/>
              </a:tabLst>
            </a:pPr>
            <a:r>
              <a:rPr sz="1800" b="1" dirty="0">
                <a:latin typeface="Arial"/>
                <a:cs typeface="Arial"/>
              </a:rPr>
              <a:t>i</a:t>
            </a:r>
            <a:r>
              <a:rPr sz="1800" b="1" baseline="-20833" dirty="0">
                <a:latin typeface="Arial"/>
                <a:cs typeface="Arial"/>
              </a:rPr>
              <a:t>p	</a:t>
            </a:r>
            <a:r>
              <a:rPr sz="1800" spc="-5" dirty="0">
                <a:latin typeface="Arial MT"/>
                <a:cs typeface="Arial MT"/>
              </a:rPr>
              <a:t>Corriente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cortocircuito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pico</a:t>
            </a:r>
            <a:endParaRPr sz="1800">
              <a:latin typeface="Arial MT"/>
              <a:cs typeface="Arial MT"/>
            </a:endParaRPr>
          </a:p>
          <a:p>
            <a:pPr marL="89535">
              <a:lnSpc>
                <a:spcPct val="100000"/>
              </a:lnSpc>
              <a:tabLst>
                <a:tab pos="452120" algn="l"/>
              </a:tabLst>
            </a:pPr>
            <a:r>
              <a:rPr sz="1800" b="1" dirty="0">
                <a:latin typeface="Arial"/>
                <a:cs typeface="Arial"/>
              </a:rPr>
              <a:t>I</a:t>
            </a:r>
            <a:r>
              <a:rPr sz="1800" b="1" baseline="-20833" dirty="0">
                <a:latin typeface="Arial"/>
                <a:cs typeface="Arial"/>
              </a:rPr>
              <a:t>k	</a:t>
            </a:r>
            <a:r>
              <a:rPr sz="1800" spc="-5" dirty="0">
                <a:latin typeface="Arial MT"/>
                <a:cs typeface="Arial MT"/>
              </a:rPr>
              <a:t>Corriente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cortocircuito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 estado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estable</a:t>
            </a:r>
            <a:endParaRPr sz="1800">
              <a:latin typeface="Arial MT"/>
              <a:cs typeface="Arial MT"/>
            </a:endParaRPr>
          </a:p>
          <a:p>
            <a:pPr marL="89535">
              <a:lnSpc>
                <a:spcPct val="100000"/>
              </a:lnSpc>
              <a:tabLst>
                <a:tab pos="452120" algn="l"/>
              </a:tabLst>
            </a:pPr>
            <a:r>
              <a:rPr sz="1800" b="1" spc="-5" dirty="0">
                <a:latin typeface="Arial"/>
                <a:cs typeface="Arial"/>
              </a:rPr>
              <a:t>A	</a:t>
            </a:r>
            <a:r>
              <a:rPr sz="1800" spc="-30" dirty="0">
                <a:latin typeface="Arial MT"/>
                <a:cs typeface="Arial MT"/>
              </a:rPr>
              <a:t>Valor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inicial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la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componente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DC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1392" y="39623"/>
            <a:ext cx="8071484" cy="1594485"/>
            <a:chOff x="501392" y="39623"/>
            <a:chExt cx="8071484" cy="15944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392" y="242302"/>
              <a:ext cx="8071110" cy="10500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7115" y="39623"/>
              <a:ext cx="7981188" cy="15941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5" y="260603"/>
              <a:ext cx="7994904" cy="9738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39495" y="260603"/>
              <a:ext cx="7995284" cy="974090"/>
            </a:xfrm>
            <a:custGeom>
              <a:avLst/>
              <a:gdLst/>
              <a:ahLst/>
              <a:cxnLst/>
              <a:rect l="l" t="t" r="r" b="b"/>
              <a:pathLst>
                <a:path w="7995284" h="974090">
                  <a:moveTo>
                    <a:pt x="0" y="973836"/>
                  </a:moveTo>
                  <a:lnTo>
                    <a:pt x="7994904" y="973836"/>
                  </a:lnTo>
                  <a:lnTo>
                    <a:pt x="7994904" y="0"/>
                  </a:lnTo>
                  <a:lnTo>
                    <a:pt x="0" y="0"/>
                  </a:lnTo>
                  <a:lnTo>
                    <a:pt x="0" y="973836"/>
                  </a:lnTo>
                  <a:close/>
                </a:path>
              </a:pathLst>
            </a:custGeom>
            <a:ln w="9144">
              <a:solidFill>
                <a:srgbClr val="717C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4480" marR="5080" indent="134747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Cálculo</a:t>
            </a:r>
            <a:r>
              <a:rPr sz="3600" spc="5" dirty="0"/>
              <a:t> </a:t>
            </a:r>
            <a:r>
              <a:rPr sz="3600" dirty="0"/>
              <a:t>de</a:t>
            </a:r>
            <a:r>
              <a:rPr sz="3600" spc="-5" dirty="0"/>
              <a:t> </a:t>
            </a:r>
            <a:r>
              <a:rPr sz="3600" spc="-15" dirty="0"/>
              <a:t>cortocircuitos </a:t>
            </a:r>
            <a:r>
              <a:rPr sz="3600" spc="-10" dirty="0"/>
              <a:t> </a:t>
            </a:r>
            <a:r>
              <a:rPr sz="3600" spc="-5" dirty="0">
                <a:solidFill>
                  <a:srgbClr val="006FC0"/>
                </a:solidFill>
              </a:rPr>
              <a:t>Definiciones</a:t>
            </a:r>
            <a:r>
              <a:rPr sz="3600" spc="10" dirty="0">
                <a:solidFill>
                  <a:srgbClr val="006FC0"/>
                </a:solidFill>
              </a:rPr>
              <a:t> </a:t>
            </a:r>
            <a:r>
              <a:rPr sz="3600" dirty="0">
                <a:solidFill>
                  <a:srgbClr val="006FC0"/>
                </a:solidFill>
              </a:rPr>
              <a:t>de</a:t>
            </a:r>
            <a:r>
              <a:rPr sz="3600" spc="-15" dirty="0">
                <a:solidFill>
                  <a:srgbClr val="006FC0"/>
                </a:solidFill>
              </a:rPr>
              <a:t> </a:t>
            </a:r>
            <a:r>
              <a:rPr sz="3600" spc="-5" dirty="0">
                <a:solidFill>
                  <a:srgbClr val="006FC0"/>
                </a:solidFill>
              </a:rPr>
              <a:t>acuerdo</a:t>
            </a:r>
            <a:r>
              <a:rPr sz="3600" spc="-15" dirty="0">
                <a:solidFill>
                  <a:srgbClr val="006FC0"/>
                </a:solidFill>
              </a:rPr>
              <a:t> </a:t>
            </a:r>
            <a:r>
              <a:rPr sz="3600" dirty="0">
                <a:solidFill>
                  <a:srgbClr val="006FC0"/>
                </a:solidFill>
              </a:rPr>
              <a:t>a</a:t>
            </a:r>
            <a:r>
              <a:rPr sz="3600" spc="-10" dirty="0">
                <a:solidFill>
                  <a:srgbClr val="006FC0"/>
                </a:solidFill>
              </a:rPr>
              <a:t> </a:t>
            </a:r>
            <a:r>
              <a:rPr sz="3600" spc="-20" dirty="0">
                <a:solidFill>
                  <a:srgbClr val="006FC0"/>
                </a:solidFill>
              </a:rPr>
              <a:t>IEC</a:t>
            </a:r>
            <a:r>
              <a:rPr sz="3600" spc="-40" dirty="0">
                <a:solidFill>
                  <a:srgbClr val="006FC0"/>
                </a:solidFill>
              </a:rPr>
              <a:t> </a:t>
            </a:r>
            <a:r>
              <a:rPr sz="3600" dirty="0">
                <a:solidFill>
                  <a:srgbClr val="006FC0"/>
                </a:solidFill>
              </a:rPr>
              <a:t>60909</a:t>
            </a:r>
            <a:r>
              <a:rPr sz="3600" spc="-10" dirty="0">
                <a:solidFill>
                  <a:srgbClr val="006FC0"/>
                </a:solidFill>
              </a:rPr>
              <a:t> </a:t>
            </a:r>
            <a:r>
              <a:rPr sz="3600" spc="-5" dirty="0">
                <a:solidFill>
                  <a:srgbClr val="006FC0"/>
                </a:solidFill>
              </a:rPr>
              <a:t>(I)</a:t>
            </a:r>
            <a:endParaRPr sz="3600"/>
          </a:p>
        </p:txBody>
      </p:sp>
      <p:grpSp>
        <p:nvGrpSpPr>
          <p:cNvPr id="8" name="object 8"/>
          <p:cNvGrpSpPr/>
          <p:nvPr/>
        </p:nvGrpSpPr>
        <p:grpSpPr>
          <a:xfrm>
            <a:off x="307847" y="1524000"/>
            <a:ext cx="8543925" cy="4707890"/>
            <a:chOff x="307847" y="1524000"/>
            <a:chExt cx="8543925" cy="470789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955" y="1572767"/>
              <a:ext cx="8324088" cy="46588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7847" y="1524000"/>
              <a:ext cx="8543544" cy="4661916"/>
            </a:xfrm>
            <a:prstGeom prst="rect">
              <a:avLst/>
            </a:prstGeom>
          </p:spPr>
        </p:pic>
      </p:grp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452627" y="1595627"/>
          <a:ext cx="8230235" cy="45643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88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3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8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46981">
                <a:tc gridSpan="3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600" b="1" spc="-10" dirty="0">
                          <a:latin typeface="Calibri"/>
                          <a:cs typeface="Calibri"/>
                        </a:rPr>
                        <a:t>Corriente</a:t>
                      </a:r>
                      <a:r>
                        <a:rPr sz="26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b="1" dirty="0">
                          <a:latin typeface="Calibri"/>
                          <a:cs typeface="Calibri"/>
                        </a:rPr>
                        <a:t>de </a:t>
                      </a:r>
                      <a:r>
                        <a:rPr sz="2600" b="1" spc="-10" dirty="0">
                          <a:latin typeface="Calibri"/>
                          <a:cs typeface="Calibri"/>
                        </a:rPr>
                        <a:t>cortocircuito</a:t>
                      </a:r>
                      <a:r>
                        <a:rPr sz="26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b="1" spc="-5" dirty="0">
                          <a:latin typeface="Calibri"/>
                          <a:cs typeface="Calibri"/>
                        </a:rPr>
                        <a:t>simétrico</a:t>
                      </a:r>
                      <a:r>
                        <a:rPr sz="26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b="1" spc="-5" dirty="0">
                          <a:latin typeface="Calibri"/>
                          <a:cs typeface="Calibri"/>
                        </a:rPr>
                        <a:t>inicial</a:t>
                      </a:r>
                      <a:r>
                        <a:rPr sz="26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b="1" i="1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2550" b="1" spc="7" baseline="-21241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2600" spc="5" dirty="0">
                          <a:latin typeface="Calibri"/>
                          <a:cs typeface="Calibri"/>
                        </a:rPr>
                        <a:t>”</a:t>
                      </a:r>
                      <a:endParaRPr sz="2600">
                        <a:latin typeface="Calibri"/>
                        <a:cs typeface="Calibri"/>
                      </a:endParaRPr>
                    </a:p>
                    <a:p>
                      <a:pPr marL="91440" marR="138430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2600" spc="-30" dirty="0">
                          <a:latin typeface="Calibri"/>
                          <a:cs typeface="Calibri"/>
                        </a:rPr>
                        <a:t>Valor</a:t>
                      </a:r>
                      <a:r>
                        <a:rPr sz="2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45" dirty="0">
                          <a:latin typeface="Calibri"/>
                          <a:cs typeface="Calibri"/>
                        </a:rPr>
                        <a:t>r.m.s.</a:t>
                      </a:r>
                      <a:r>
                        <a:rPr sz="2600" spc="-5" dirty="0">
                          <a:latin typeface="Calibri"/>
                          <a:cs typeface="Calibri"/>
                        </a:rPr>
                        <a:t> de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2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componente</a:t>
                      </a:r>
                      <a:r>
                        <a:rPr sz="2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5" dirty="0">
                          <a:latin typeface="Calibri"/>
                          <a:cs typeface="Calibri"/>
                        </a:rPr>
                        <a:t>simétrica</a:t>
                      </a:r>
                      <a:r>
                        <a:rPr sz="2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AC </a:t>
                      </a:r>
                      <a:r>
                        <a:rPr sz="26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5" dirty="0">
                          <a:latin typeface="Calibri"/>
                          <a:cs typeface="Calibri"/>
                        </a:rPr>
                        <a:t>una</a:t>
                      </a:r>
                      <a:r>
                        <a:rPr sz="2600" spc="-15" dirty="0">
                          <a:latin typeface="Calibri"/>
                          <a:cs typeface="Calibri"/>
                        </a:rPr>
                        <a:t> presunta </a:t>
                      </a:r>
                      <a:r>
                        <a:rPr sz="2600" spc="-5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5" dirty="0">
                          <a:latin typeface="Calibri"/>
                          <a:cs typeface="Calibri"/>
                        </a:rPr>
                        <a:t>(disponible)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corriente </a:t>
                      </a:r>
                      <a:r>
                        <a:rPr sz="2600" spc="-5" dirty="0">
                          <a:latin typeface="Calibri"/>
                          <a:cs typeface="Calibri"/>
                        </a:rPr>
                        <a:t>de </a:t>
                      </a:r>
                      <a:r>
                        <a:rPr sz="2600" spc="-15" dirty="0">
                          <a:latin typeface="Calibri"/>
                          <a:cs typeface="Calibri"/>
                        </a:rPr>
                        <a:t>cortocircuito, </a:t>
                      </a:r>
                      <a:r>
                        <a:rPr sz="2600" spc="-5" dirty="0">
                          <a:latin typeface="Calibri"/>
                          <a:cs typeface="Calibri"/>
                        </a:rPr>
                        <a:t>aplicable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en el </a:t>
                      </a:r>
                      <a:r>
                        <a:rPr sz="2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5" dirty="0">
                          <a:latin typeface="Calibri"/>
                          <a:cs typeface="Calibri"/>
                        </a:rPr>
                        <a:t>instante </a:t>
                      </a:r>
                      <a:r>
                        <a:rPr sz="2600" spc="-5" dirty="0">
                          <a:latin typeface="Calibri"/>
                          <a:cs typeface="Calibri"/>
                        </a:rPr>
                        <a:t>del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cortocircuito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si la impedancia </a:t>
                      </a:r>
                      <a:r>
                        <a:rPr sz="2600" spc="-5" dirty="0">
                          <a:latin typeface="Calibri"/>
                          <a:cs typeface="Calibri"/>
                        </a:rPr>
                        <a:t>residual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vale cero </a:t>
                      </a:r>
                      <a:r>
                        <a:rPr sz="2600" spc="-5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2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2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tiempo</a:t>
                      </a:r>
                      <a:endParaRPr sz="26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600" b="1" spc="-15" dirty="0">
                          <a:latin typeface="Calibri"/>
                          <a:cs typeface="Calibri"/>
                        </a:rPr>
                        <a:t>Potencia</a:t>
                      </a:r>
                      <a:r>
                        <a:rPr sz="26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b="1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26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b="1" spc="-10" dirty="0">
                          <a:latin typeface="Calibri"/>
                          <a:cs typeface="Calibri"/>
                        </a:rPr>
                        <a:t>cortocircuito</a:t>
                      </a:r>
                      <a:r>
                        <a:rPr sz="2600" b="1" spc="-5" dirty="0">
                          <a:latin typeface="Calibri"/>
                          <a:cs typeface="Calibri"/>
                        </a:rPr>
                        <a:t> simétrica</a:t>
                      </a:r>
                      <a:r>
                        <a:rPr sz="26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b="1" spc="-5" dirty="0">
                          <a:latin typeface="Calibri"/>
                          <a:cs typeface="Calibri"/>
                        </a:rPr>
                        <a:t>inicial</a:t>
                      </a:r>
                      <a:r>
                        <a:rPr sz="26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b="1" i="1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2550" b="1" baseline="-21241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”</a:t>
                      </a:r>
                      <a:endParaRPr sz="2600">
                        <a:latin typeface="Calibri"/>
                        <a:cs typeface="Calibri"/>
                      </a:endParaRPr>
                    </a:p>
                    <a:p>
                      <a:pPr marL="91440" marR="8445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2600" spc="-30" dirty="0">
                          <a:latin typeface="Calibri"/>
                          <a:cs typeface="Calibri"/>
                        </a:rPr>
                        <a:t>Valor</a:t>
                      </a:r>
                      <a:r>
                        <a:rPr sz="2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5" dirty="0">
                          <a:latin typeface="Calibri"/>
                          <a:cs typeface="Calibri"/>
                        </a:rPr>
                        <a:t>ficticio determinado</a:t>
                      </a:r>
                      <a:r>
                        <a:rPr sz="2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como</a:t>
                      </a:r>
                      <a:r>
                        <a:rPr sz="2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5" dirty="0">
                          <a:latin typeface="Calibri"/>
                          <a:cs typeface="Calibri"/>
                        </a:rPr>
                        <a:t>un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producto </a:t>
                      </a:r>
                      <a:r>
                        <a:rPr sz="26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2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5" dirty="0">
                          <a:latin typeface="Calibri"/>
                          <a:cs typeface="Calibri"/>
                        </a:rPr>
                        <a:t>corriente </a:t>
                      </a:r>
                      <a:r>
                        <a:rPr sz="2600" spc="-5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 cortocircuito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5" dirty="0">
                          <a:latin typeface="Calibri"/>
                          <a:cs typeface="Calibri"/>
                        </a:rPr>
                        <a:t>simétrico</a:t>
                      </a:r>
                      <a:r>
                        <a:rPr sz="2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inicial </a:t>
                      </a:r>
                      <a:r>
                        <a:rPr sz="2600" i="1" spc="-6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2550" spc="-97" baseline="-21241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2600" spc="-65" dirty="0">
                          <a:latin typeface="Calibri"/>
                          <a:cs typeface="Calibri"/>
                        </a:rPr>
                        <a:t>”,</a:t>
                      </a:r>
                      <a:r>
                        <a:rPr sz="2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2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5" dirty="0">
                          <a:latin typeface="Calibri"/>
                          <a:cs typeface="Calibri"/>
                        </a:rPr>
                        <a:t>tensión</a:t>
                      </a:r>
                      <a:r>
                        <a:rPr sz="2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5" dirty="0">
                          <a:latin typeface="Calibri"/>
                          <a:cs typeface="Calibri"/>
                        </a:rPr>
                        <a:t>nominal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5" dirty="0">
                          <a:latin typeface="Calibri"/>
                          <a:cs typeface="Calibri"/>
                        </a:rPr>
                        <a:t>del</a:t>
                      </a:r>
                      <a:endParaRPr sz="26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5C71B1"/>
                      </a:solidFill>
                      <a:prstDash val="solid"/>
                    </a:lnL>
                    <a:lnR w="9525">
                      <a:solidFill>
                        <a:srgbClr val="5C71B1"/>
                      </a:solidFill>
                      <a:prstDash val="solid"/>
                    </a:lnR>
                    <a:lnT w="9525">
                      <a:solidFill>
                        <a:srgbClr val="5C71B1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398">
                <a:tc>
                  <a:txBody>
                    <a:bodyPr/>
                    <a:lstStyle/>
                    <a:p>
                      <a:pPr marL="91440">
                        <a:lnSpc>
                          <a:spcPts val="2035"/>
                        </a:lnSpc>
                      </a:pPr>
                      <a:r>
                        <a:rPr sz="2600" spc="-10" dirty="0">
                          <a:latin typeface="Calibri"/>
                          <a:cs typeface="Calibri"/>
                        </a:rPr>
                        <a:t>sistema</a:t>
                      </a:r>
                      <a:r>
                        <a:rPr sz="2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i="1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2550" spc="7" baseline="-21241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50" spc="300" baseline="-2124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2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2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5" dirty="0">
                          <a:latin typeface="Calibri"/>
                          <a:cs typeface="Calibri"/>
                        </a:rPr>
                        <a:t>factor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5" dirty="0">
                          <a:latin typeface="Calibri"/>
                          <a:cs typeface="Calibri"/>
                        </a:rPr>
                        <a:t>√3:</a:t>
                      </a:r>
                      <a:endParaRPr sz="2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5C71B1"/>
                      </a:solidFill>
                      <a:prstDash val="solid"/>
                    </a:lnL>
                    <a:lnR w="38100">
                      <a:solidFill>
                        <a:srgbClr val="006FC0"/>
                      </a:solidFill>
                      <a:prstDash val="solid"/>
                    </a:lnR>
                    <a:lnB w="9525">
                      <a:solidFill>
                        <a:srgbClr val="5C71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2300"/>
                        </a:lnSpc>
                        <a:spcBef>
                          <a:spcPts val="520"/>
                        </a:spcBef>
                        <a:tabLst>
                          <a:tab pos="464820" algn="l"/>
                          <a:tab pos="908050" algn="l"/>
                          <a:tab pos="1637030" algn="l"/>
                        </a:tabLst>
                      </a:pPr>
                      <a:r>
                        <a:rPr sz="2450" spc="35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2100" spc="52" baseline="43650" dirty="0">
                          <a:latin typeface="Arial MT"/>
                          <a:cs typeface="Arial MT"/>
                        </a:rPr>
                        <a:t>"	</a:t>
                      </a:r>
                      <a:r>
                        <a:rPr sz="2450" spc="120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2450" spc="12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50" spc="125" dirty="0">
                          <a:latin typeface="Arial MT"/>
                          <a:cs typeface="Arial MT"/>
                        </a:rPr>
                        <a:t>3</a:t>
                      </a:r>
                      <a:r>
                        <a:rPr sz="2450" spc="-2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450" spc="185" dirty="0">
                          <a:latin typeface="Symbol"/>
                          <a:cs typeface="Symbol"/>
                        </a:rPr>
                        <a:t></a:t>
                      </a:r>
                      <a:r>
                        <a:rPr sz="2450" spc="185" dirty="0">
                          <a:latin typeface="Arial MT"/>
                          <a:cs typeface="Arial MT"/>
                        </a:rPr>
                        <a:t>U	</a:t>
                      </a:r>
                      <a:r>
                        <a:rPr sz="2450" spc="50" dirty="0">
                          <a:latin typeface="Symbol"/>
                          <a:cs typeface="Symbol"/>
                        </a:rPr>
                        <a:t></a:t>
                      </a:r>
                      <a:r>
                        <a:rPr sz="2450" spc="50" dirty="0">
                          <a:latin typeface="Arial MT"/>
                          <a:cs typeface="Arial MT"/>
                        </a:rPr>
                        <a:t>I</a:t>
                      </a:r>
                      <a:r>
                        <a:rPr sz="2100" spc="75" baseline="43650" dirty="0">
                          <a:latin typeface="Arial MT"/>
                          <a:cs typeface="Arial MT"/>
                        </a:rPr>
                        <a:t>"</a:t>
                      </a:r>
                      <a:endParaRPr sz="2100" baseline="43650">
                        <a:latin typeface="Arial MT"/>
                        <a:cs typeface="Arial MT"/>
                      </a:endParaRPr>
                    </a:p>
                    <a:p>
                      <a:pPr marL="257810">
                        <a:lnSpc>
                          <a:spcPts val="1040"/>
                        </a:lnSpc>
                        <a:tabLst>
                          <a:tab pos="1463675" algn="l"/>
                          <a:tab pos="1811655" algn="l"/>
                        </a:tabLst>
                      </a:pPr>
                      <a:r>
                        <a:rPr sz="1400" spc="80" dirty="0">
                          <a:latin typeface="Arial MT"/>
                          <a:cs typeface="Arial MT"/>
                        </a:rPr>
                        <a:t>k	</a:t>
                      </a:r>
                      <a:r>
                        <a:rPr sz="1400" spc="85" dirty="0">
                          <a:latin typeface="Arial MT"/>
                          <a:cs typeface="Arial MT"/>
                        </a:rPr>
                        <a:t>n	</a:t>
                      </a:r>
                      <a:r>
                        <a:rPr sz="1400" spc="80" dirty="0">
                          <a:latin typeface="Arial MT"/>
                          <a:cs typeface="Arial MT"/>
                        </a:rPr>
                        <a:t>k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66040" marB="0">
                    <a:lnL w="38100">
                      <a:solidFill>
                        <a:srgbClr val="006FC0"/>
                      </a:solidFill>
                      <a:prstDash val="solid"/>
                    </a:lnL>
                    <a:lnR w="38100">
                      <a:solidFill>
                        <a:srgbClr val="006FC0"/>
                      </a:solidFill>
                      <a:prstDash val="solid"/>
                    </a:lnR>
                    <a:lnT w="38100">
                      <a:solidFill>
                        <a:srgbClr val="006FC0"/>
                      </a:solidFill>
                      <a:prstDash val="solid"/>
                    </a:lnT>
                    <a:lnB w="381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6FC0"/>
                      </a:solidFill>
                      <a:prstDash val="solid"/>
                    </a:lnL>
                    <a:lnR w="9525">
                      <a:solidFill>
                        <a:srgbClr val="5C71B1"/>
                      </a:solidFill>
                      <a:prstDash val="solid"/>
                    </a:lnR>
                    <a:lnB w="9525">
                      <a:solidFill>
                        <a:srgbClr val="5C71B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2" name="object 12"/>
          <p:cNvGrpSpPr/>
          <p:nvPr/>
        </p:nvGrpSpPr>
        <p:grpSpPr>
          <a:xfrm>
            <a:off x="457200" y="1600200"/>
            <a:ext cx="8229600" cy="4564380"/>
            <a:chOff x="457200" y="1600200"/>
            <a:chExt cx="8229600" cy="4564380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200" y="1600200"/>
              <a:ext cx="8229600" cy="456438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860035" y="5661659"/>
              <a:ext cx="1953895" cy="481965"/>
            </a:xfrm>
            <a:custGeom>
              <a:avLst/>
              <a:gdLst/>
              <a:ahLst/>
              <a:cxnLst/>
              <a:rect l="l" t="t" r="r" b="b"/>
              <a:pathLst>
                <a:path w="1953895" h="481964">
                  <a:moveTo>
                    <a:pt x="1953767" y="0"/>
                  </a:moveTo>
                  <a:lnTo>
                    <a:pt x="0" y="0"/>
                  </a:lnTo>
                  <a:lnTo>
                    <a:pt x="0" y="481583"/>
                  </a:lnTo>
                  <a:lnTo>
                    <a:pt x="1953767" y="481583"/>
                  </a:lnTo>
                  <a:lnTo>
                    <a:pt x="195376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569005" y="5928389"/>
              <a:ext cx="39370" cy="23495"/>
            </a:xfrm>
            <a:custGeom>
              <a:avLst/>
              <a:gdLst/>
              <a:ahLst/>
              <a:cxnLst/>
              <a:rect l="l" t="t" r="r" b="b"/>
              <a:pathLst>
                <a:path w="39370" h="23495">
                  <a:moveTo>
                    <a:pt x="0" y="23121"/>
                  </a:moveTo>
                  <a:lnTo>
                    <a:pt x="38798" y="0"/>
                  </a:lnTo>
                </a:path>
              </a:pathLst>
            </a:custGeom>
            <a:ln w="121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07803" y="5935156"/>
              <a:ext cx="56515" cy="107950"/>
            </a:xfrm>
            <a:custGeom>
              <a:avLst/>
              <a:gdLst/>
              <a:ahLst/>
              <a:cxnLst/>
              <a:rect l="l" t="t" r="r" b="b"/>
              <a:pathLst>
                <a:path w="56514" h="107950">
                  <a:moveTo>
                    <a:pt x="0" y="0"/>
                  </a:moveTo>
                  <a:lnTo>
                    <a:pt x="56063" y="107708"/>
                  </a:lnTo>
                </a:path>
              </a:pathLst>
            </a:custGeom>
            <a:ln w="24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70005" y="5723113"/>
              <a:ext cx="266700" cy="320040"/>
            </a:xfrm>
            <a:custGeom>
              <a:avLst/>
              <a:gdLst/>
              <a:ahLst/>
              <a:cxnLst/>
              <a:rect l="l" t="t" r="r" b="b"/>
              <a:pathLst>
                <a:path w="266700" h="320039">
                  <a:moveTo>
                    <a:pt x="0" y="319751"/>
                  </a:moveTo>
                  <a:lnTo>
                    <a:pt x="74552" y="0"/>
                  </a:lnTo>
                </a:path>
                <a:path w="266700" h="320039">
                  <a:moveTo>
                    <a:pt x="74552" y="0"/>
                  </a:moveTo>
                  <a:lnTo>
                    <a:pt x="266097" y="0"/>
                  </a:lnTo>
                </a:path>
              </a:pathLst>
            </a:custGeom>
            <a:ln w="124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Imagen 18">
            <a:extLst>
              <a:ext uri="{FF2B5EF4-FFF2-40B4-BE49-F238E27FC236}">
                <a16:creationId xmlns:a16="http://schemas.microsoft.com/office/drawing/2014/main" id="{0FA6C5F1-C25F-4796-A695-635BA21FF1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077" y="1572766"/>
            <a:ext cx="8296275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9768" y="39623"/>
            <a:ext cx="8284845" cy="1594485"/>
            <a:chOff x="429768" y="39623"/>
            <a:chExt cx="8284845" cy="15944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9768" y="242302"/>
              <a:ext cx="8284463" cy="10500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9684" y="39623"/>
              <a:ext cx="8103108" cy="15941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7868" y="260603"/>
              <a:ext cx="8208264" cy="9738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7868" y="260603"/>
              <a:ext cx="8208645" cy="974090"/>
            </a:xfrm>
            <a:custGeom>
              <a:avLst/>
              <a:gdLst/>
              <a:ahLst/>
              <a:cxnLst/>
              <a:rect l="l" t="t" r="r" b="b"/>
              <a:pathLst>
                <a:path w="8208645" h="974090">
                  <a:moveTo>
                    <a:pt x="0" y="973836"/>
                  </a:moveTo>
                  <a:lnTo>
                    <a:pt x="8208264" y="973836"/>
                  </a:lnTo>
                  <a:lnTo>
                    <a:pt x="8208264" y="0"/>
                  </a:lnTo>
                  <a:lnTo>
                    <a:pt x="0" y="0"/>
                  </a:lnTo>
                  <a:lnTo>
                    <a:pt x="0" y="973836"/>
                  </a:lnTo>
                  <a:close/>
                </a:path>
              </a:pathLst>
            </a:custGeom>
            <a:ln w="9144">
              <a:solidFill>
                <a:srgbClr val="717C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8445" marR="5080" indent="1409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Cálculo</a:t>
            </a:r>
            <a:r>
              <a:rPr sz="3600" spc="5" dirty="0"/>
              <a:t> </a:t>
            </a:r>
            <a:r>
              <a:rPr sz="3600" dirty="0"/>
              <a:t>de</a:t>
            </a:r>
            <a:r>
              <a:rPr sz="3600" spc="-5" dirty="0"/>
              <a:t> </a:t>
            </a:r>
            <a:r>
              <a:rPr sz="3600" spc="-15" dirty="0"/>
              <a:t>cortocircuitos </a:t>
            </a:r>
            <a:r>
              <a:rPr sz="3600" spc="-10" dirty="0"/>
              <a:t> </a:t>
            </a:r>
            <a:r>
              <a:rPr sz="3600" spc="-5" dirty="0">
                <a:solidFill>
                  <a:srgbClr val="006FC0"/>
                </a:solidFill>
              </a:rPr>
              <a:t>Definiciones</a:t>
            </a:r>
            <a:r>
              <a:rPr sz="3600" spc="10" dirty="0">
                <a:solidFill>
                  <a:srgbClr val="006FC0"/>
                </a:solidFill>
              </a:rPr>
              <a:t> </a:t>
            </a:r>
            <a:r>
              <a:rPr sz="3600" dirty="0">
                <a:solidFill>
                  <a:srgbClr val="006FC0"/>
                </a:solidFill>
              </a:rPr>
              <a:t>de</a:t>
            </a:r>
            <a:r>
              <a:rPr sz="3600" spc="-15" dirty="0">
                <a:solidFill>
                  <a:srgbClr val="006FC0"/>
                </a:solidFill>
              </a:rPr>
              <a:t> </a:t>
            </a:r>
            <a:r>
              <a:rPr sz="3600" spc="-5" dirty="0">
                <a:solidFill>
                  <a:srgbClr val="006FC0"/>
                </a:solidFill>
              </a:rPr>
              <a:t>acuerdo</a:t>
            </a:r>
            <a:r>
              <a:rPr sz="3600" spc="-10" dirty="0">
                <a:solidFill>
                  <a:srgbClr val="006FC0"/>
                </a:solidFill>
              </a:rPr>
              <a:t> </a:t>
            </a:r>
            <a:r>
              <a:rPr sz="3600" dirty="0">
                <a:solidFill>
                  <a:srgbClr val="006FC0"/>
                </a:solidFill>
              </a:rPr>
              <a:t>a</a:t>
            </a:r>
            <a:r>
              <a:rPr sz="3600" spc="-15" dirty="0">
                <a:solidFill>
                  <a:srgbClr val="006FC0"/>
                </a:solidFill>
              </a:rPr>
              <a:t> </a:t>
            </a:r>
            <a:r>
              <a:rPr sz="3600" spc="-20" dirty="0">
                <a:solidFill>
                  <a:srgbClr val="006FC0"/>
                </a:solidFill>
              </a:rPr>
              <a:t>IEC</a:t>
            </a:r>
            <a:r>
              <a:rPr sz="3600" spc="-35" dirty="0">
                <a:solidFill>
                  <a:srgbClr val="006FC0"/>
                </a:solidFill>
              </a:rPr>
              <a:t> </a:t>
            </a:r>
            <a:r>
              <a:rPr sz="3600" dirty="0">
                <a:solidFill>
                  <a:srgbClr val="006FC0"/>
                </a:solidFill>
              </a:rPr>
              <a:t>60909</a:t>
            </a:r>
            <a:r>
              <a:rPr sz="3600" spc="-10" dirty="0">
                <a:solidFill>
                  <a:srgbClr val="006FC0"/>
                </a:solidFill>
              </a:rPr>
              <a:t> </a:t>
            </a:r>
            <a:r>
              <a:rPr sz="3600" spc="-5" dirty="0">
                <a:solidFill>
                  <a:srgbClr val="006FC0"/>
                </a:solidFill>
              </a:rPr>
              <a:t>(II)</a:t>
            </a:r>
            <a:endParaRPr sz="3600"/>
          </a:p>
        </p:txBody>
      </p:sp>
      <p:grpSp>
        <p:nvGrpSpPr>
          <p:cNvPr id="8" name="object 8"/>
          <p:cNvGrpSpPr/>
          <p:nvPr/>
        </p:nvGrpSpPr>
        <p:grpSpPr>
          <a:xfrm>
            <a:off x="292608" y="1440180"/>
            <a:ext cx="8455660" cy="4753610"/>
            <a:chOff x="292608" y="1440180"/>
            <a:chExt cx="8455660" cy="475361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956" y="1572768"/>
              <a:ext cx="8324088" cy="46207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2608" y="1440180"/>
              <a:ext cx="8455152" cy="466496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200" y="1600200"/>
              <a:ext cx="8229600" cy="452628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57200" y="1600200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6087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8140" y="5102351"/>
              <a:ext cx="1246632" cy="67970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85140" y="1534109"/>
            <a:ext cx="8063865" cy="431990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63500" marR="197485">
              <a:lnSpc>
                <a:spcPts val="2690"/>
              </a:lnSpc>
              <a:spcBef>
                <a:spcPts val="745"/>
              </a:spcBef>
            </a:pPr>
            <a:r>
              <a:rPr sz="2800" b="1" spc="-10" dirty="0">
                <a:latin typeface="Calibri"/>
                <a:cs typeface="Calibri"/>
              </a:rPr>
              <a:t>Decaimiento (aperiódico) </a:t>
            </a:r>
            <a:r>
              <a:rPr sz="2800" b="1" spc="-5" dirty="0">
                <a:latin typeface="Calibri"/>
                <a:cs typeface="Calibri"/>
              </a:rPr>
              <a:t>de la </a:t>
            </a:r>
            <a:r>
              <a:rPr sz="2800" b="1" spc="-15" dirty="0">
                <a:latin typeface="Calibri"/>
                <a:cs typeface="Calibri"/>
              </a:rPr>
              <a:t>componente </a:t>
            </a:r>
            <a:r>
              <a:rPr sz="2800" b="1" i="1" spc="5" dirty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2775" b="1" spc="7" baseline="-21021" dirty="0">
                <a:solidFill>
                  <a:srgbClr val="C00000"/>
                </a:solidFill>
                <a:latin typeface="Calibri"/>
                <a:cs typeface="Calibri"/>
              </a:rPr>
              <a:t>d.c.</a:t>
            </a:r>
            <a:r>
              <a:rPr sz="2775" b="1" spc="15" baseline="-2102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de la </a:t>
            </a:r>
            <a:r>
              <a:rPr sz="2800" b="1" spc="-62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corriente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de </a:t>
            </a:r>
            <a:r>
              <a:rPr sz="2800" b="1" spc="-15" dirty="0">
                <a:latin typeface="Calibri"/>
                <a:cs typeface="Calibri"/>
              </a:rPr>
              <a:t>cortocircuito</a:t>
            </a:r>
            <a:endParaRPr sz="2800">
              <a:latin typeface="Calibri"/>
              <a:cs typeface="Calibri"/>
            </a:endParaRPr>
          </a:p>
          <a:p>
            <a:pPr marL="63500" marR="551180">
              <a:lnSpc>
                <a:spcPts val="2400"/>
              </a:lnSpc>
              <a:spcBef>
                <a:spcPts val="615"/>
              </a:spcBef>
            </a:pPr>
            <a:r>
              <a:rPr sz="2500" spc="-30" dirty="0">
                <a:latin typeface="Calibri"/>
                <a:cs typeface="Calibri"/>
              </a:rPr>
              <a:t>Valor</a:t>
            </a:r>
            <a:r>
              <a:rPr sz="2500" spc="-5" dirty="0">
                <a:latin typeface="Calibri"/>
                <a:cs typeface="Calibri"/>
              </a:rPr>
              <a:t> medio</a:t>
            </a:r>
            <a:r>
              <a:rPr sz="2500" spc="2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entre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la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envolvente</a:t>
            </a:r>
            <a:r>
              <a:rPr sz="2500" spc="-5" dirty="0">
                <a:latin typeface="Calibri"/>
                <a:cs typeface="Calibri"/>
              </a:rPr>
              <a:t> superior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e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inferior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de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la 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corriente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de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cortocircuito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decayendo</a:t>
            </a:r>
            <a:r>
              <a:rPr sz="2500" spc="5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desde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el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valor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inicial </a:t>
            </a:r>
            <a:r>
              <a:rPr sz="2500" spc="-55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hasta</a:t>
            </a:r>
            <a:r>
              <a:rPr sz="2500" spc="-10" dirty="0">
                <a:latin typeface="Calibri"/>
                <a:cs typeface="Calibri"/>
              </a:rPr>
              <a:t> cero</a:t>
            </a:r>
            <a:endParaRPr sz="2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450">
              <a:latin typeface="Calibri"/>
              <a:cs typeface="Calibri"/>
            </a:endParaRPr>
          </a:p>
          <a:p>
            <a:pPr marL="63500">
              <a:lnSpc>
                <a:spcPct val="100000"/>
              </a:lnSpc>
            </a:pPr>
            <a:r>
              <a:rPr sz="2800" b="1" spc="-35" dirty="0">
                <a:latin typeface="Calibri"/>
                <a:cs typeface="Calibri"/>
              </a:rPr>
              <a:t>Valor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pico</a:t>
            </a:r>
            <a:r>
              <a:rPr sz="2800" b="1" spc="-5" dirty="0">
                <a:latin typeface="Calibri"/>
                <a:cs typeface="Calibri"/>
              </a:rPr>
              <a:t> de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la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corriente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de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cortocircuito</a:t>
            </a:r>
            <a:r>
              <a:rPr sz="2800" b="1" spc="20" dirty="0">
                <a:latin typeface="Calibri"/>
                <a:cs typeface="Calibri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2775" b="1" baseline="-21021" dirty="0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endParaRPr sz="2775" baseline="-21021">
              <a:latin typeface="Calibri"/>
              <a:cs typeface="Calibri"/>
            </a:endParaRPr>
          </a:p>
          <a:p>
            <a:pPr marL="63500" marR="117475">
              <a:lnSpc>
                <a:spcPct val="100000"/>
              </a:lnSpc>
              <a:spcBef>
                <a:spcPts val="10"/>
              </a:spcBef>
            </a:pPr>
            <a:r>
              <a:rPr sz="2500" spc="-30" dirty="0">
                <a:latin typeface="Calibri"/>
                <a:cs typeface="Calibri"/>
              </a:rPr>
              <a:t>Valor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máximo</a:t>
            </a:r>
            <a:r>
              <a:rPr sz="2500" spc="2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instantáneo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posible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de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la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presunta</a:t>
            </a:r>
            <a:r>
              <a:rPr sz="2500" spc="3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(disponible) </a:t>
            </a:r>
            <a:r>
              <a:rPr sz="2500" spc="-55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corriente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de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cortocircuito</a:t>
            </a:r>
            <a:endParaRPr sz="2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400">
              <a:latin typeface="Calibri"/>
              <a:cs typeface="Calibri"/>
            </a:endParaRPr>
          </a:p>
          <a:p>
            <a:pPr marL="63500" marR="17780">
              <a:lnSpc>
                <a:spcPct val="80000"/>
              </a:lnSpc>
              <a:tabLst>
                <a:tab pos="6087110" algn="l"/>
              </a:tabLst>
            </a:pPr>
            <a:r>
              <a:rPr sz="2400" spc="-55" dirty="0">
                <a:solidFill>
                  <a:srgbClr val="001F5F"/>
                </a:solidFill>
                <a:latin typeface="Calibri"/>
                <a:cs typeface="Calibri"/>
              </a:rPr>
              <a:t>NOTA: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La </a:t>
            </a:r>
            <a:r>
              <a:rPr sz="2400" dirty="0">
                <a:latin typeface="Calibri"/>
                <a:cs typeface="Calibri"/>
              </a:rPr>
              <a:t>magnitud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del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valor pico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corriente</a:t>
            </a:r>
            <a:r>
              <a:rPr sz="2400" spc="-5" dirty="0">
                <a:latin typeface="Calibri"/>
                <a:cs typeface="Calibri"/>
              </a:rPr>
              <a:t> de </a:t>
            </a:r>
            <a:r>
              <a:rPr sz="2400" spc="-10" dirty="0">
                <a:latin typeface="Calibri"/>
                <a:cs typeface="Calibri"/>
              </a:rPr>
              <a:t>cortocircuito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varía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acuerdo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</a:t>
            </a:r>
            <a:r>
              <a:rPr sz="2400" dirty="0">
                <a:latin typeface="Calibri"/>
                <a:cs typeface="Calibri"/>
              </a:rPr>
              <a:t> el </a:t>
            </a:r>
            <a:r>
              <a:rPr sz="2400" spc="-10" dirty="0">
                <a:latin typeface="Calibri"/>
                <a:cs typeface="Calibri"/>
              </a:rPr>
              <a:t>momento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cual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ocurre	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cortocircuito.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5195" y="39623"/>
            <a:ext cx="8225155" cy="1594485"/>
            <a:chOff x="425195" y="39623"/>
            <a:chExt cx="8225155" cy="15944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392" y="242302"/>
              <a:ext cx="8071110" cy="10500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5195" y="39623"/>
              <a:ext cx="8225028" cy="15941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5" y="260603"/>
              <a:ext cx="7994904" cy="9738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39495" y="260603"/>
              <a:ext cx="7995284" cy="974090"/>
            </a:xfrm>
            <a:custGeom>
              <a:avLst/>
              <a:gdLst/>
              <a:ahLst/>
              <a:cxnLst/>
              <a:rect l="l" t="t" r="r" b="b"/>
              <a:pathLst>
                <a:path w="7995284" h="974090">
                  <a:moveTo>
                    <a:pt x="0" y="973836"/>
                  </a:moveTo>
                  <a:lnTo>
                    <a:pt x="7994904" y="973836"/>
                  </a:lnTo>
                  <a:lnTo>
                    <a:pt x="7994904" y="0"/>
                  </a:lnTo>
                  <a:lnTo>
                    <a:pt x="0" y="0"/>
                  </a:lnTo>
                  <a:lnTo>
                    <a:pt x="0" y="973836"/>
                  </a:lnTo>
                  <a:close/>
                </a:path>
              </a:pathLst>
            </a:custGeom>
            <a:ln w="9144">
              <a:solidFill>
                <a:srgbClr val="717C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2560" marR="5080" indent="146939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Cálculo</a:t>
            </a:r>
            <a:r>
              <a:rPr sz="3600" spc="5" dirty="0"/>
              <a:t> </a:t>
            </a:r>
            <a:r>
              <a:rPr sz="3600" dirty="0"/>
              <a:t>de</a:t>
            </a:r>
            <a:r>
              <a:rPr sz="3600" spc="-5" dirty="0"/>
              <a:t> </a:t>
            </a:r>
            <a:r>
              <a:rPr sz="3600" spc="-15" dirty="0"/>
              <a:t>cortocircuitos </a:t>
            </a:r>
            <a:r>
              <a:rPr sz="3600" spc="-10" dirty="0"/>
              <a:t> </a:t>
            </a:r>
            <a:r>
              <a:rPr sz="3600" spc="-5" dirty="0">
                <a:solidFill>
                  <a:srgbClr val="006FC0"/>
                </a:solidFill>
              </a:rPr>
              <a:t>Definiciones</a:t>
            </a:r>
            <a:r>
              <a:rPr sz="3600" spc="10" dirty="0">
                <a:solidFill>
                  <a:srgbClr val="006FC0"/>
                </a:solidFill>
              </a:rPr>
              <a:t> </a:t>
            </a:r>
            <a:r>
              <a:rPr sz="3600" dirty="0">
                <a:solidFill>
                  <a:srgbClr val="006FC0"/>
                </a:solidFill>
              </a:rPr>
              <a:t>de</a:t>
            </a:r>
            <a:r>
              <a:rPr sz="3600" spc="-15" dirty="0">
                <a:solidFill>
                  <a:srgbClr val="006FC0"/>
                </a:solidFill>
              </a:rPr>
              <a:t> </a:t>
            </a:r>
            <a:r>
              <a:rPr sz="3600" spc="-5" dirty="0">
                <a:solidFill>
                  <a:srgbClr val="006FC0"/>
                </a:solidFill>
              </a:rPr>
              <a:t>acuerdo</a:t>
            </a:r>
            <a:r>
              <a:rPr sz="3600" spc="-10" dirty="0">
                <a:solidFill>
                  <a:srgbClr val="006FC0"/>
                </a:solidFill>
              </a:rPr>
              <a:t> </a:t>
            </a:r>
            <a:r>
              <a:rPr sz="3600" dirty="0">
                <a:solidFill>
                  <a:srgbClr val="006FC0"/>
                </a:solidFill>
              </a:rPr>
              <a:t>a</a:t>
            </a:r>
            <a:r>
              <a:rPr sz="3600" spc="-10" dirty="0">
                <a:solidFill>
                  <a:srgbClr val="006FC0"/>
                </a:solidFill>
              </a:rPr>
              <a:t> </a:t>
            </a:r>
            <a:r>
              <a:rPr sz="3600" spc="-20" dirty="0">
                <a:solidFill>
                  <a:srgbClr val="006FC0"/>
                </a:solidFill>
              </a:rPr>
              <a:t>IEC</a:t>
            </a:r>
            <a:r>
              <a:rPr sz="3600" spc="-35" dirty="0">
                <a:solidFill>
                  <a:srgbClr val="006FC0"/>
                </a:solidFill>
              </a:rPr>
              <a:t> </a:t>
            </a:r>
            <a:r>
              <a:rPr sz="3600" dirty="0">
                <a:solidFill>
                  <a:srgbClr val="006FC0"/>
                </a:solidFill>
              </a:rPr>
              <a:t>60909</a:t>
            </a:r>
            <a:r>
              <a:rPr sz="3600" spc="-10" dirty="0">
                <a:solidFill>
                  <a:srgbClr val="006FC0"/>
                </a:solidFill>
              </a:rPr>
              <a:t> </a:t>
            </a:r>
            <a:r>
              <a:rPr sz="3600" spc="-5" dirty="0">
                <a:solidFill>
                  <a:srgbClr val="006FC0"/>
                </a:solidFill>
              </a:rPr>
              <a:t>(III)</a:t>
            </a:r>
            <a:endParaRPr sz="3600"/>
          </a:p>
        </p:txBody>
      </p:sp>
      <p:grpSp>
        <p:nvGrpSpPr>
          <p:cNvPr id="8" name="object 8"/>
          <p:cNvGrpSpPr/>
          <p:nvPr/>
        </p:nvGrpSpPr>
        <p:grpSpPr>
          <a:xfrm>
            <a:off x="292608" y="1572767"/>
            <a:ext cx="8586470" cy="4620895"/>
            <a:chOff x="292608" y="1572767"/>
            <a:chExt cx="8586470" cy="462089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956" y="1572767"/>
              <a:ext cx="8324088" cy="46207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2608" y="1712975"/>
              <a:ext cx="8586216" cy="447903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200" y="1600199"/>
              <a:ext cx="8229600" cy="452628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57200" y="1600199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5C7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97840" y="1720235"/>
            <a:ext cx="8119109" cy="415290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780"/>
              </a:spcBef>
            </a:pPr>
            <a:r>
              <a:rPr sz="2800" b="1" spc="-15" dirty="0">
                <a:latin typeface="Calibri"/>
                <a:cs typeface="Calibri"/>
              </a:rPr>
              <a:t>Corriente</a:t>
            </a:r>
            <a:r>
              <a:rPr sz="2800" b="1" spc="5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de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cortocircuito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de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estado</a:t>
            </a:r>
            <a:r>
              <a:rPr sz="2800" b="1" spc="2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estable</a:t>
            </a:r>
            <a:r>
              <a:rPr sz="2800" b="1" spc="20" dirty="0">
                <a:latin typeface="Calibri"/>
                <a:cs typeface="Calibri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2775" b="1" baseline="-21021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endParaRPr sz="2775" baseline="-21021">
              <a:latin typeface="Calibri"/>
              <a:cs typeface="Calibri"/>
            </a:endParaRPr>
          </a:p>
          <a:p>
            <a:pPr marL="50800" marR="43180">
              <a:lnSpc>
                <a:spcPct val="100000"/>
              </a:lnSpc>
              <a:spcBef>
                <a:spcPts val="645"/>
              </a:spcBef>
            </a:pPr>
            <a:r>
              <a:rPr sz="2600" spc="-30" dirty="0">
                <a:latin typeface="Calibri"/>
                <a:cs typeface="Calibri"/>
              </a:rPr>
              <a:t>Valor </a:t>
            </a:r>
            <a:r>
              <a:rPr sz="2600" spc="-45" dirty="0">
                <a:latin typeface="Calibri"/>
                <a:cs typeface="Calibri"/>
              </a:rPr>
              <a:t>r.m.s. </a:t>
            </a:r>
            <a:r>
              <a:rPr sz="2600" dirty="0">
                <a:latin typeface="Calibri"/>
                <a:cs typeface="Calibri"/>
              </a:rPr>
              <a:t>de la </a:t>
            </a:r>
            <a:r>
              <a:rPr sz="2600" spc="-10" dirty="0">
                <a:latin typeface="Calibri"/>
                <a:cs typeface="Calibri"/>
              </a:rPr>
              <a:t>corriente </a:t>
            </a:r>
            <a:r>
              <a:rPr sz="2600" dirty="0">
                <a:latin typeface="Calibri"/>
                <a:cs typeface="Calibri"/>
              </a:rPr>
              <a:t>de </a:t>
            </a:r>
            <a:r>
              <a:rPr sz="2600" spc="-10" dirty="0">
                <a:latin typeface="Calibri"/>
                <a:cs typeface="Calibri"/>
              </a:rPr>
              <a:t>cortocircuito </a:t>
            </a:r>
            <a:r>
              <a:rPr sz="2600" dirty="0">
                <a:latin typeface="Calibri"/>
                <a:cs typeface="Calibri"/>
              </a:rPr>
              <a:t>que se </a:t>
            </a:r>
            <a:r>
              <a:rPr sz="2600" spc="-5" dirty="0">
                <a:latin typeface="Calibri"/>
                <a:cs typeface="Calibri"/>
              </a:rPr>
              <a:t>mantiene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después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de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la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decadencia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de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los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fenómenos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transitorios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6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</a:pPr>
            <a:r>
              <a:rPr sz="2800" b="1" spc="-15" dirty="0">
                <a:latin typeface="Calibri"/>
                <a:cs typeface="Calibri"/>
              </a:rPr>
              <a:t>Corriente</a:t>
            </a:r>
            <a:r>
              <a:rPr sz="2800" b="1" spc="5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de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cortocircuito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simétrica</a:t>
            </a:r>
            <a:r>
              <a:rPr sz="2800" b="1" spc="2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de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interrupción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2775" b="1" baseline="-2102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endParaRPr sz="2775" baseline="-21021">
              <a:latin typeface="Calibri"/>
              <a:cs typeface="Calibri"/>
            </a:endParaRPr>
          </a:p>
          <a:p>
            <a:pPr marL="50800" marR="143510">
              <a:lnSpc>
                <a:spcPct val="99700"/>
              </a:lnSpc>
              <a:spcBef>
                <a:spcPts val="655"/>
              </a:spcBef>
            </a:pPr>
            <a:r>
              <a:rPr sz="2600" spc="-30" dirty="0">
                <a:latin typeface="Calibri"/>
                <a:cs typeface="Calibri"/>
              </a:rPr>
              <a:t>Valor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45" dirty="0">
                <a:latin typeface="Calibri"/>
                <a:cs typeface="Calibri"/>
              </a:rPr>
              <a:t>r.m.s.</a:t>
            </a:r>
            <a:r>
              <a:rPr sz="2600" spc="-5" dirty="0">
                <a:latin typeface="Calibri"/>
                <a:cs typeface="Calibri"/>
              </a:rPr>
              <a:t> de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un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ciclo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integral</a:t>
            </a:r>
            <a:r>
              <a:rPr sz="2600" spc="-5" dirty="0">
                <a:latin typeface="Calibri"/>
                <a:cs typeface="Calibri"/>
              </a:rPr>
              <a:t> de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la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componente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simétrico </a:t>
            </a:r>
            <a:r>
              <a:rPr sz="2600" spc="-5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AC </a:t>
            </a:r>
            <a:r>
              <a:rPr sz="2600" spc="-5" dirty="0">
                <a:latin typeface="Calibri"/>
                <a:cs typeface="Calibri"/>
              </a:rPr>
              <a:t>de </a:t>
            </a:r>
            <a:r>
              <a:rPr sz="2600" dirty="0">
                <a:latin typeface="Calibri"/>
                <a:cs typeface="Calibri"/>
              </a:rPr>
              <a:t>la </a:t>
            </a:r>
            <a:r>
              <a:rPr sz="2600" spc="-15" dirty="0">
                <a:latin typeface="Calibri"/>
                <a:cs typeface="Calibri"/>
              </a:rPr>
              <a:t>presunta </a:t>
            </a:r>
            <a:r>
              <a:rPr sz="2600" spc="-10" dirty="0">
                <a:latin typeface="Calibri"/>
                <a:cs typeface="Calibri"/>
              </a:rPr>
              <a:t>corriente </a:t>
            </a:r>
            <a:r>
              <a:rPr sz="2600" spc="-5" dirty="0">
                <a:latin typeface="Calibri"/>
                <a:cs typeface="Calibri"/>
              </a:rPr>
              <a:t>de </a:t>
            </a:r>
            <a:r>
              <a:rPr sz="2600" spc="-10" dirty="0">
                <a:latin typeface="Calibri"/>
                <a:cs typeface="Calibri"/>
              </a:rPr>
              <a:t>cortocircuito </a:t>
            </a:r>
            <a:r>
              <a:rPr sz="2600" dirty="0">
                <a:latin typeface="Calibri"/>
                <a:cs typeface="Calibri"/>
              </a:rPr>
              <a:t>en el </a:t>
            </a:r>
            <a:r>
              <a:rPr sz="2600" spc="-15" dirty="0">
                <a:latin typeface="Calibri"/>
                <a:cs typeface="Calibri"/>
              </a:rPr>
              <a:t>instante 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 la </a:t>
            </a:r>
            <a:r>
              <a:rPr sz="2600" spc="-5" dirty="0">
                <a:latin typeface="Calibri"/>
                <a:cs typeface="Calibri"/>
              </a:rPr>
              <a:t>separación </a:t>
            </a:r>
            <a:r>
              <a:rPr sz="2600" dirty="0">
                <a:latin typeface="Calibri"/>
                <a:cs typeface="Calibri"/>
              </a:rPr>
              <a:t>de los </a:t>
            </a:r>
            <a:r>
              <a:rPr sz="2600" spc="-15" dirty="0">
                <a:latin typeface="Calibri"/>
                <a:cs typeface="Calibri"/>
              </a:rPr>
              <a:t>contactos </a:t>
            </a:r>
            <a:r>
              <a:rPr sz="2600" spc="-5" dirty="0">
                <a:latin typeface="Calibri"/>
                <a:cs typeface="Calibri"/>
              </a:rPr>
              <a:t>del primer polo del 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dispositivo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de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maniobra</a:t>
            </a:r>
            <a:r>
              <a:rPr sz="3200" spc="-5" dirty="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3363" y="70103"/>
            <a:ext cx="8717280" cy="1504315"/>
            <a:chOff x="213363" y="70103"/>
            <a:chExt cx="8717280" cy="15043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363" y="242302"/>
              <a:ext cx="8717273" cy="10500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0683" y="70103"/>
              <a:ext cx="7344156" cy="15041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" y="260603"/>
              <a:ext cx="8641080" cy="97383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51459" y="260604"/>
            <a:ext cx="8641080" cy="974090"/>
          </a:xfrm>
          <a:prstGeom prst="rect">
            <a:avLst/>
          </a:prstGeom>
          <a:ln w="9144">
            <a:solidFill>
              <a:srgbClr val="717C82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3850"/>
              </a:lnSpc>
            </a:pPr>
            <a:r>
              <a:rPr sz="3600" b="1" spc="-5" dirty="0">
                <a:latin typeface="Calibri"/>
                <a:cs typeface="Calibri"/>
              </a:rPr>
              <a:t>Cálculo</a:t>
            </a:r>
            <a:r>
              <a:rPr sz="3600" b="1" dirty="0">
                <a:latin typeface="Calibri"/>
                <a:cs typeface="Calibri"/>
              </a:rPr>
              <a:t> de</a:t>
            </a:r>
            <a:r>
              <a:rPr sz="3600" b="1" spc="-10" dirty="0">
                <a:latin typeface="Calibri"/>
                <a:cs typeface="Calibri"/>
              </a:rPr>
              <a:t> </a:t>
            </a:r>
            <a:r>
              <a:rPr sz="3600" b="1" spc="-15" dirty="0">
                <a:latin typeface="Calibri"/>
                <a:cs typeface="Calibri"/>
              </a:rPr>
              <a:t>cortocircuitos</a:t>
            </a:r>
            <a:endParaRPr sz="3600">
              <a:latin typeface="Calibri"/>
              <a:cs typeface="Calibri"/>
            </a:endParaRPr>
          </a:p>
          <a:p>
            <a:pPr algn="ctr">
              <a:lnSpc>
                <a:spcPts val="3790"/>
              </a:lnSpc>
              <a:spcBef>
                <a:spcPts val="25"/>
              </a:spcBef>
            </a:pPr>
            <a:r>
              <a:rPr sz="3200" b="1" spc="-10" dirty="0">
                <a:solidFill>
                  <a:srgbClr val="006FC0"/>
                </a:solidFill>
                <a:latin typeface="Calibri"/>
                <a:cs typeface="Calibri"/>
              </a:rPr>
              <a:t>Propósito</a:t>
            </a:r>
            <a:r>
              <a:rPr sz="32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6FC0"/>
                </a:solidFill>
                <a:latin typeface="Calibri"/>
                <a:cs typeface="Calibri"/>
              </a:rPr>
              <a:t>de</a:t>
            </a:r>
            <a:r>
              <a:rPr sz="3200" b="1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6FC0"/>
                </a:solidFill>
                <a:latin typeface="Calibri"/>
                <a:cs typeface="Calibri"/>
              </a:rPr>
              <a:t>los</a:t>
            </a:r>
            <a:r>
              <a:rPr sz="3200"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6FC0"/>
                </a:solidFill>
                <a:latin typeface="Calibri"/>
                <a:cs typeface="Calibri"/>
              </a:rPr>
              <a:t>valores </a:t>
            </a:r>
            <a:r>
              <a:rPr sz="3200" b="1" spc="-5" dirty="0">
                <a:solidFill>
                  <a:srgbClr val="006FC0"/>
                </a:solidFill>
                <a:latin typeface="Calibri"/>
                <a:cs typeface="Calibri"/>
              </a:rPr>
              <a:t>de</a:t>
            </a:r>
            <a:r>
              <a:rPr sz="3200" b="1" spc="-10" dirty="0">
                <a:solidFill>
                  <a:srgbClr val="006FC0"/>
                </a:solidFill>
                <a:latin typeface="Calibri"/>
                <a:cs typeface="Calibri"/>
              </a:rPr>
              <a:t> cortocircuito</a:t>
            </a:r>
            <a:endParaRPr sz="32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37223" y="1398460"/>
          <a:ext cx="8639809" cy="49490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55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6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7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6429">
                <a:tc>
                  <a:txBody>
                    <a:bodyPr/>
                    <a:lstStyle/>
                    <a:p>
                      <a:pPr marL="880110" marR="514350" indent="-271780">
                        <a:lnSpc>
                          <a:spcPts val="2400"/>
                        </a:lnSpc>
                        <a:spcBef>
                          <a:spcPts val="85"/>
                        </a:spcBef>
                      </a:pPr>
                      <a:r>
                        <a:rPr sz="24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Criterio</a:t>
                      </a:r>
                      <a:r>
                        <a:rPr sz="2400" b="1" spc="-10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2400" b="1" spc="-65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diseño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78815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24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Efecto</a:t>
                      </a:r>
                      <a:r>
                        <a:rPr sz="2400" b="1" spc="-3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físico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22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822960" marR="236854" indent="-489584">
                        <a:lnSpc>
                          <a:spcPts val="2400"/>
                        </a:lnSpc>
                        <a:spcBef>
                          <a:spcPts val="85"/>
                        </a:spcBef>
                      </a:pPr>
                      <a:r>
                        <a:rPr sz="24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Corriente</a:t>
                      </a:r>
                      <a:r>
                        <a:rPr sz="24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2400" b="1" spc="-4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CC </a:t>
                      </a:r>
                      <a:r>
                        <a:rPr sz="2400" b="1" spc="-65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relevante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85090" marR="117475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2000" dirty="0">
                          <a:latin typeface="Arial MT"/>
                          <a:cs typeface="Arial MT"/>
                        </a:rPr>
                        <a:t>Capacidad</a:t>
                      </a:r>
                      <a:r>
                        <a:rPr sz="20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20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ruptura </a:t>
                      </a:r>
                      <a:r>
                        <a:rPr sz="2000" spc="-5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2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interruptores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T="1460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87630">
                        <a:lnSpc>
                          <a:spcPts val="2400"/>
                        </a:lnSpc>
                      </a:pPr>
                      <a:r>
                        <a:rPr sz="2000" dirty="0">
                          <a:latin typeface="Arial MT"/>
                          <a:cs typeface="Arial MT"/>
                        </a:rPr>
                        <a:t>Esfuerzo térmico de la </a:t>
                      </a:r>
                      <a:r>
                        <a:rPr sz="2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cámara</a:t>
                      </a:r>
                      <a:r>
                        <a:rPr sz="20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20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arco;</a:t>
                      </a:r>
                      <a:r>
                        <a:rPr sz="20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extinción </a:t>
                      </a:r>
                      <a:r>
                        <a:rPr sz="2000" spc="-5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del</a:t>
                      </a:r>
                      <a:r>
                        <a:rPr sz="2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arco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86360" marR="18415" algn="just">
                        <a:lnSpc>
                          <a:spcPts val="2400"/>
                        </a:lnSpc>
                      </a:pPr>
                      <a:r>
                        <a:rPr sz="2000" dirty="0">
                          <a:latin typeface="Arial MT"/>
                          <a:cs typeface="Arial MT"/>
                        </a:rPr>
                        <a:t>Corriente</a:t>
                      </a:r>
                      <a:r>
                        <a:rPr sz="20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20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cortocircuto </a:t>
                      </a:r>
                      <a:r>
                        <a:rPr sz="2000" spc="-5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simético</a:t>
                      </a:r>
                      <a:r>
                        <a:rPr sz="20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2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desconexión </a:t>
                      </a:r>
                      <a:r>
                        <a:rPr sz="2000" spc="-5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i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950" baseline="-21367" dirty="0">
                          <a:latin typeface="Arial MT"/>
                          <a:cs typeface="Arial MT"/>
                        </a:rPr>
                        <a:t>b</a:t>
                      </a:r>
                      <a:endParaRPr sz="1950" baseline="-21367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85090" marR="187960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2000" dirty="0">
                          <a:latin typeface="Arial MT"/>
                          <a:cs typeface="Arial MT"/>
                        </a:rPr>
                        <a:t>Esfuerzo mecánico </a:t>
                      </a:r>
                      <a:r>
                        <a:rPr sz="2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para</a:t>
                      </a:r>
                      <a:r>
                        <a:rPr sz="20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el</a:t>
                      </a:r>
                      <a:r>
                        <a:rPr sz="20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equipamiento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T="1460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Fuerza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sobre los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dispositivos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85725" marR="594995">
                        <a:lnSpc>
                          <a:spcPct val="111100"/>
                        </a:lnSpc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eléctricos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(Ejem,barras, </a:t>
                      </a:r>
                      <a:r>
                        <a:rPr sz="1800" spc="-48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cables)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ts val="2350"/>
                        </a:lnSpc>
                      </a:pPr>
                      <a:r>
                        <a:rPr sz="2000" dirty="0">
                          <a:latin typeface="Arial MT"/>
                          <a:cs typeface="Arial MT"/>
                        </a:rPr>
                        <a:t>Corriente</a:t>
                      </a:r>
                      <a:r>
                        <a:rPr sz="200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de</a:t>
                      </a:r>
                      <a:endParaRPr sz="2000">
                        <a:latin typeface="Arial MT"/>
                        <a:cs typeface="Arial MT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2000" dirty="0">
                          <a:latin typeface="Arial MT"/>
                          <a:cs typeface="Arial MT"/>
                        </a:rPr>
                        <a:t>cortocircuito</a:t>
                      </a:r>
                      <a:r>
                        <a:rPr sz="20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pico</a:t>
                      </a:r>
                      <a:r>
                        <a:rPr sz="20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i="1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950" spc="7" baseline="-21367" dirty="0">
                          <a:latin typeface="Arial MT"/>
                          <a:cs typeface="Arial MT"/>
                        </a:rPr>
                        <a:t>p</a:t>
                      </a:r>
                      <a:endParaRPr sz="1950" baseline="-21367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2000" dirty="0">
                          <a:latin typeface="Arial MT"/>
                          <a:cs typeface="Arial MT"/>
                        </a:rPr>
                        <a:t>Esfuerzo</a:t>
                      </a:r>
                      <a:r>
                        <a:rPr sz="20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térmico</a:t>
                      </a:r>
                      <a:r>
                        <a:rPr sz="20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para</a:t>
                      </a:r>
                      <a:endParaRPr sz="2000">
                        <a:latin typeface="Arial MT"/>
                        <a:cs typeface="Arial MT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2000" dirty="0">
                          <a:latin typeface="Arial MT"/>
                          <a:cs typeface="Arial MT"/>
                        </a:rPr>
                        <a:t>el</a:t>
                      </a:r>
                      <a:r>
                        <a:rPr sz="20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equipamiento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T="1460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Elevaciones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temperatura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85725" marR="467995">
                        <a:lnSpc>
                          <a:spcPts val="2400"/>
                        </a:lnSpc>
                        <a:spcBef>
                          <a:spcPts val="1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de dispositivos eléctricos </a:t>
                      </a:r>
                      <a:r>
                        <a:rPr sz="1800" spc="-4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(Ejm.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cables)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Corriente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cortocircuito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86360" marR="848994">
                        <a:lnSpc>
                          <a:spcPts val="2400"/>
                        </a:lnSpc>
                        <a:spcBef>
                          <a:spcPts val="1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simétrico inicial </a:t>
                      </a:r>
                      <a:r>
                        <a:rPr sz="1800" i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800" baseline="-20833" dirty="0">
                          <a:latin typeface="Arial MT"/>
                          <a:cs typeface="Arial MT"/>
                        </a:rPr>
                        <a:t>k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” 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Duración de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la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falla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450">
                <a:tc>
                  <a:txBody>
                    <a:bodyPr/>
                    <a:lstStyle/>
                    <a:p>
                      <a:pPr marL="85090" marR="1107440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2000" dirty="0">
                          <a:latin typeface="Arial MT"/>
                          <a:cs typeface="Arial MT"/>
                        </a:rPr>
                        <a:t>Ajuste</a:t>
                      </a:r>
                      <a:r>
                        <a:rPr sz="20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20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las </a:t>
                      </a:r>
                      <a:r>
                        <a:rPr sz="2000" spc="-5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protec</a:t>
                      </a:r>
                      <a:r>
                        <a:rPr sz="2000" spc="5" dirty="0">
                          <a:latin typeface="Arial MT"/>
                          <a:cs typeface="Arial MT"/>
                        </a:rPr>
                        <a:t>c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ion</a:t>
                      </a:r>
                      <a:r>
                        <a:rPr sz="2000" spc="-1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s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T="1460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Detección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selectiva de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las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85725" marR="378460">
                        <a:lnSpc>
                          <a:spcPct val="111100"/>
                        </a:lnSpc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corrientes de cortocircuito </a:t>
                      </a:r>
                      <a:r>
                        <a:rPr sz="1800" spc="-4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parciales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86360" marR="346075">
                        <a:lnSpc>
                          <a:spcPts val="2400"/>
                        </a:lnSpc>
                      </a:pPr>
                      <a:r>
                        <a:rPr sz="2000" dirty="0">
                          <a:latin typeface="Arial MT"/>
                          <a:cs typeface="Arial MT"/>
                        </a:rPr>
                        <a:t>Corriente de </a:t>
                      </a:r>
                      <a:r>
                        <a:rPr sz="2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cortocircuito</a:t>
                      </a:r>
                      <a:r>
                        <a:rPr sz="2000" spc="-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simétrico </a:t>
                      </a:r>
                      <a:r>
                        <a:rPr sz="2000" spc="-5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mínimo</a:t>
                      </a:r>
                      <a:r>
                        <a:rPr sz="2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i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950" baseline="-21367" dirty="0">
                          <a:latin typeface="Arial MT"/>
                          <a:cs typeface="Arial MT"/>
                        </a:rPr>
                        <a:t>k</a:t>
                      </a:r>
                      <a:endParaRPr sz="1950" baseline="-21367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4931">
                <a:tc>
                  <a:txBody>
                    <a:bodyPr/>
                    <a:lstStyle/>
                    <a:p>
                      <a:pPr marL="85090">
                        <a:lnSpc>
                          <a:spcPts val="2355"/>
                        </a:lnSpc>
                      </a:pPr>
                      <a:r>
                        <a:rPr sz="2000" dirty="0">
                          <a:latin typeface="Arial MT"/>
                          <a:cs typeface="Arial MT"/>
                        </a:rPr>
                        <a:t>Aterramiento,</a:t>
                      </a:r>
                      <a:endParaRPr sz="2000">
                        <a:latin typeface="Arial MT"/>
                        <a:cs typeface="Arial MT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2000" dirty="0">
                          <a:latin typeface="Arial MT"/>
                          <a:cs typeface="Arial MT"/>
                        </a:rPr>
                        <a:t>Interferencia,</a:t>
                      </a:r>
                      <a:r>
                        <a:rPr sz="2000" spc="-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EMC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Elevación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potenciales;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Campos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magnéticos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Corriente de cortocircuito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simétrico inicial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máx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i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800" baseline="-20833" dirty="0">
                          <a:latin typeface="Arial MT"/>
                          <a:cs typeface="Arial MT"/>
                        </a:rPr>
                        <a:t>k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”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1399" y="39623"/>
            <a:ext cx="8369934" cy="1594485"/>
            <a:chOff x="501399" y="39623"/>
            <a:chExt cx="8369934" cy="15944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399" y="242302"/>
              <a:ext cx="8369801" cy="10500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200" y="39623"/>
              <a:ext cx="6935724" cy="15941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6" y="260603"/>
              <a:ext cx="8293608" cy="9738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39496" y="260603"/>
              <a:ext cx="8293734" cy="974090"/>
            </a:xfrm>
            <a:custGeom>
              <a:avLst/>
              <a:gdLst/>
              <a:ahLst/>
              <a:cxnLst/>
              <a:rect l="l" t="t" r="r" b="b"/>
              <a:pathLst>
                <a:path w="8293734" h="974090">
                  <a:moveTo>
                    <a:pt x="0" y="973836"/>
                  </a:moveTo>
                  <a:lnTo>
                    <a:pt x="8293608" y="973836"/>
                  </a:lnTo>
                  <a:lnTo>
                    <a:pt x="8293608" y="0"/>
                  </a:lnTo>
                  <a:lnTo>
                    <a:pt x="0" y="0"/>
                  </a:lnTo>
                  <a:lnTo>
                    <a:pt x="0" y="973836"/>
                  </a:lnTo>
                  <a:close/>
                </a:path>
              </a:pathLst>
            </a:custGeom>
            <a:ln w="9144">
              <a:solidFill>
                <a:srgbClr val="717C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6944" marR="5080" indent="82423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Cálculo</a:t>
            </a:r>
            <a:r>
              <a:rPr sz="3600" spc="5" dirty="0"/>
              <a:t> </a:t>
            </a:r>
            <a:r>
              <a:rPr sz="3600" dirty="0"/>
              <a:t>de</a:t>
            </a:r>
            <a:r>
              <a:rPr sz="3600" spc="-5" dirty="0"/>
              <a:t> </a:t>
            </a:r>
            <a:r>
              <a:rPr sz="3600" spc="-15" dirty="0"/>
              <a:t>cortocircuitos </a:t>
            </a:r>
            <a:r>
              <a:rPr sz="3600" spc="-10" dirty="0"/>
              <a:t> </a:t>
            </a:r>
            <a:r>
              <a:rPr sz="3600" spc="-15" dirty="0">
                <a:solidFill>
                  <a:srgbClr val="006FC0"/>
                </a:solidFill>
              </a:rPr>
              <a:t>Cortocircuito</a:t>
            </a:r>
            <a:r>
              <a:rPr sz="3600" spc="-5" dirty="0">
                <a:solidFill>
                  <a:srgbClr val="006FC0"/>
                </a:solidFill>
              </a:rPr>
              <a:t> </a:t>
            </a:r>
            <a:r>
              <a:rPr sz="3600" spc="-15" dirty="0">
                <a:solidFill>
                  <a:srgbClr val="006FC0"/>
                </a:solidFill>
              </a:rPr>
              <a:t>cerca</a:t>
            </a:r>
            <a:r>
              <a:rPr sz="3600" spc="-20" dirty="0">
                <a:solidFill>
                  <a:srgbClr val="006FC0"/>
                </a:solidFill>
              </a:rPr>
              <a:t> </a:t>
            </a:r>
            <a:r>
              <a:rPr sz="3600" dirty="0">
                <a:solidFill>
                  <a:srgbClr val="006FC0"/>
                </a:solidFill>
              </a:rPr>
              <a:t>del</a:t>
            </a:r>
            <a:r>
              <a:rPr sz="3600" spc="-10" dirty="0">
                <a:solidFill>
                  <a:srgbClr val="006FC0"/>
                </a:solidFill>
              </a:rPr>
              <a:t> </a:t>
            </a:r>
            <a:r>
              <a:rPr sz="3600" spc="-15" dirty="0">
                <a:solidFill>
                  <a:srgbClr val="006FC0"/>
                </a:solidFill>
              </a:rPr>
              <a:t>generador</a:t>
            </a:r>
            <a:endParaRPr sz="3600"/>
          </a:p>
        </p:txBody>
      </p:sp>
      <p:grpSp>
        <p:nvGrpSpPr>
          <p:cNvPr id="8" name="object 8"/>
          <p:cNvGrpSpPr/>
          <p:nvPr/>
        </p:nvGrpSpPr>
        <p:grpSpPr>
          <a:xfrm>
            <a:off x="373961" y="1548383"/>
            <a:ext cx="8496300" cy="4417695"/>
            <a:chOff x="373961" y="1548383"/>
            <a:chExt cx="8496300" cy="441769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3961" y="2437014"/>
              <a:ext cx="8446659" cy="352875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52572" y="1569719"/>
              <a:ext cx="5795772" cy="15742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05328" y="1548383"/>
              <a:ext cx="5864352" cy="16931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99816" y="1597151"/>
              <a:ext cx="5701283" cy="147980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099816" y="1597151"/>
              <a:ext cx="5701665" cy="1480185"/>
            </a:xfrm>
            <a:custGeom>
              <a:avLst/>
              <a:gdLst/>
              <a:ahLst/>
              <a:cxnLst/>
              <a:rect l="l" t="t" r="r" b="b"/>
              <a:pathLst>
                <a:path w="5701665" h="1480185">
                  <a:moveTo>
                    <a:pt x="0" y="1479803"/>
                  </a:moveTo>
                  <a:lnTo>
                    <a:pt x="5701283" y="1479803"/>
                  </a:lnTo>
                  <a:lnTo>
                    <a:pt x="5701283" y="0"/>
                  </a:lnTo>
                  <a:lnTo>
                    <a:pt x="0" y="0"/>
                  </a:lnTo>
                  <a:lnTo>
                    <a:pt x="0" y="1479803"/>
                  </a:lnTo>
                  <a:close/>
                </a:path>
              </a:pathLst>
            </a:custGeom>
            <a:ln w="9144">
              <a:solidFill>
                <a:srgbClr val="E681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46476" y="1568195"/>
              <a:ext cx="371855" cy="51358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56204" y="1720595"/>
              <a:ext cx="301752" cy="35356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95828" y="1568195"/>
              <a:ext cx="484631" cy="51358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46476" y="1842515"/>
              <a:ext cx="371855" cy="51358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56204" y="1994915"/>
              <a:ext cx="309371" cy="35356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46476" y="2116835"/>
              <a:ext cx="371855" cy="51358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56204" y="2269235"/>
              <a:ext cx="301752" cy="35356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046476" y="2391155"/>
              <a:ext cx="466344" cy="51358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46476" y="2665475"/>
              <a:ext cx="371855" cy="51358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56204" y="2817875"/>
              <a:ext cx="326135" cy="353567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3126867" y="1625600"/>
            <a:ext cx="561657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I</a:t>
            </a:r>
            <a:r>
              <a:rPr sz="1800" b="1" baseline="-20833" dirty="0">
                <a:latin typeface="Arial"/>
                <a:cs typeface="Arial"/>
              </a:rPr>
              <a:t>k</a:t>
            </a:r>
            <a:r>
              <a:rPr sz="1800" b="1" dirty="0">
                <a:latin typeface="Arial"/>
                <a:cs typeface="Arial"/>
              </a:rPr>
              <a:t>”</a:t>
            </a:r>
            <a:r>
              <a:rPr sz="1800" b="1" spc="275" dirty="0">
                <a:latin typeface="Arial"/>
                <a:cs typeface="Arial"/>
              </a:rPr>
              <a:t> </a:t>
            </a:r>
            <a:r>
              <a:rPr sz="1800" spc="-5" dirty="0">
                <a:latin typeface="Arial MT"/>
                <a:cs typeface="Arial MT"/>
              </a:rPr>
              <a:t>Corriente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cortocircuito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simétrico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inicial</a:t>
            </a:r>
            <a:endParaRPr sz="1800">
              <a:latin typeface="Arial MT"/>
              <a:cs typeface="Arial MT"/>
            </a:endParaRPr>
          </a:p>
          <a:p>
            <a:pPr marL="63500">
              <a:lnSpc>
                <a:spcPct val="100000"/>
              </a:lnSpc>
              <a:tabLst>
                <a:tab pos="426084" algn="l"/>
              </a:tabLst>
            </a:pPr>
            <a:r>
              <a:rPr sz="1800" b="1" dirty="0">
                <a:latin typeface="Arial"/>
                <a:cs typeface="Arial"/>
              </a:rPr>
              <a:t>i</a:t>
            </a:r>
            <a:r>
              <a:rPr sz="1800" b="1" baseline="-20833" dirty="0">
                <a:latin typeface="Arial"/>
                <a:cs typeface="Arial"/>
              </a:rPr>
              <a:t>p	</a:t>
            </a:r>
            <a:r>
              <a:rPr sz="1800" spc="-30" dirty="0">
                <a:latin typeface="Arial MT"/>
                <a:cs typeface="Arial MT"/>
              </a:rPr>
              <a:t>Valor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pico de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la corriente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 cortocircuito</a:t>
            </a:r>
            <a:endParaRPr sz="1800">
              <a:latin typeface="Arial MT"/>
              <a:cs typeface="Arial MT"/>
            </a:endParaRPr>
          </a:p>
          <a:p>
            <a:pPr marL="63500">
              <a:lnSpc>
                <a:spcPct val="100000"/>
              </a:lnSpc>
              <a:tabLst>
                <a:tab pos="426084" algn="l"/>
              </a:tabLst>
            </a:pPr>
            <a:r>
              <a:rPr sz="1800" b="1" dirty="0">
                <a:latin typeface="Arial"/>
                <a:cs typeface="Arial"/>
              </a:rPr>
              <a:t>I</a:t>
            </a:r>
            <a:r>
              <a:rPr sz="1800" b="1" baseline="-20833" dirty="0">
                <a:latin typeface="Arial"/>
                <a:cs typeface="Arial"/>
              </a:rPr>
              <a:t>k	</a:t>
            </a:r>
            <a:r>
              <a:rPr sz="1800" spc="-5" dirty="0">
                <a:latin typeface="Arial MT"/>
                <a:cs typeface="Arial MT"/>
              </a:rPr>
              <a:t>Corriente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cortocircuito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 estado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estable</a:t>
            </a:r>
            <a:endParaRPr sz="1800">
              <a:latin typeface="Arial MT"/>
              <a:cs typeface="Arial MT"/>
            </a:endParaRPr>
          </a:p>
          <a:p>
            <a:pPr marL="63500">
              <a:lnSpc>
                <a:spcPct val="100000"/>
              </a:lnSpc>
              <a:tabLst>
                <a:tab pos="426084" algn="l"/>
              </a:tabLst>
            </a:pPr>
            <a:r>
              <a:rPr sz="1800" b="1" spc="-5" dirty="0">
                <a:latin typeface="Arial"/>
                <a:cs typeface="Arial"/>
              </a:rPr>
              <a:t>A	</a:t>
            </a:r>
            <a:r>
              <a:rPr sz="1800" spc="-30" dirty="0">
                <a:latin typeface="Arial MT"/>
                <a:cs typeface="Arial MT"/>
              </a:rPr>
              <a:t>Valor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inicial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la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componente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DC</a:t>
            </a:r>
            <a:endParaRPr sz="1800">
              <a:latin typeface="Arial MT"/>
              <a:cs typeface="Arial MT"/>
            </a:endParaRPr>
          </a:p>
          <a:p>
            <a:pPr marL="63500">
              <a:lnSpc>
                <a:spcPct val="100000"/>
              </a:lnSpc>
              <a:tabLst>
                <a:tab pos="426084" algn="l"/>
              </a:tabLst>
            </a:pPr>
            <a:r>
              <a:rPr sz="1800" b="1" dirty="0">
                <a:latin typeface="Arial"/>
                <a:cs typeface="Arial"/>
              </a:rPr>
              <a:t>I</a:t>
            </a:r>
            <a:r>
              <a:rPr sz="1800" b="1" baseline="-20833" dirty="0">
                <a:latin typeface="Arial"/>
                <a:cs typeface="Arial"/>
              </a:rPr>
              <a:t>B	</a:t>
            </a:r>
            <a:r>
              <a:rPr sz="1800" spc="-5" dirty="0">
                <a:latin typeface="Arial MT"/>
                <a:cs typeface="Arial MT"/>
              </a:rPr>
              <a:t>corriente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cortocircuito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simétrica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desconexión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9768" y="39623"/>
            <a:ext cx="8284845" cy="1594485"/>
            <a:chOff x="429768" y="39623"/>
            <a:chExt cx="8284845" cy="15944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9768" y="242302"/>
              <a:ext cx="8284463" cy="10500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3040" y="39623"/>
              <a:ext cx="6217920" cy="15941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7868" y="260603"/>
              <a:ext cx="8208264" cy="9738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7868" y="260603"/>
              <a:ext cx="8208645" cy="974090"/>
            </a:xfrm>
            <a:custGeom>
              <a:avLst/>
              <a:gdLst/>
              <a:ahLst/>
              <a:cxnLst/>
              <a:rect l="l" t="t" r="r" b="b"/>
              <a:pathLst>
                <a:path w="8208645" h="974090">
                  <a:moveTo>
                    <a:pt x="0" y="973836"/>
                  </a:moveTo>
                  <a:lnTo>
                    <a:pt x="8208264" y="973836"/>
                  </a:lnTo>
                  <a:lnTo>
                    <a:pt x="8208264" y="0"/>
                  </a:lnTo>
                  <a:lnTo>
                    <a:pt x="0" y="0"/>
                  </a:lnTo>
                  <a:lnTo>
                    <a:pt x="0" y="973836"/>
                  </a:lnTo>
                  <a:close/>
                </a:path>
              </a:pathLst>
            </a:custGeom>
            <a:ln w="9144">
              <a:solidFill>
                <a:srgbClr val="717C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2055" marR="5080" indent="961390">
              <a:lnSpc>
                <a:spcPct val="100000"/>
              </a:lnSpc>
              <a:spcBef>
                <a:spcPts val="100"/>
              </a:spcBef>
            </a:pPr>
            <a:r>
              <a:rPr sz="3600" spc="-15" dirty="0"/>
              <a:t>Standard</a:t>
            </a:r>
            <a:r>
              <a:rPr sz="3600" spc="-5" dirty="0"/>
              <a:t> </a:t>
            </a:r>
            <a:r>
              <a:rPr sz="3600" spc="-20" dirty="0"/>
              <a:t>IEC</a:t>
            </a:r>
            <a:r>
              <a:rPr sz="3600" spc="-10" dirty="0"/>
              <a:t> </a:t>
            </a:r>
            <a:r>
              <a:rPr sz="3600" spc="-5" dirty="0"/>
              <a:t>60909 </a:t>
            </a:r>
            <a:r>
              <a:rPr sz="3600" dirty="0"/>
              <a:t> </a:t>
            </a:r>
            <a:r>
              <a:rPr sz="3600" spc="-5" dirty="0">
                <a:solidFill>
                  <a:srgbClr val="006FC0"/>
                </a:solidFill>
              </a:rPr>
              <a:t>Simplificaciones</a:t>
            </a:r>
            <a:r>
              <a:rPr sz="3600" spc="-10" dirty="0">
                <a:solidFill>
                  <a:srgbClr val="006FC0"/>
                </a:solidFill>
              </a:rPr>
              <a:t> </a:t>
            </a:r>
            <a:r>
              <a:rPr sz="3600" dirty="0">
                <a:solidFill>
                  <a:srgbClr val="006FC0"/>
                </a:solidFill>
              </a:rPr>
              <a:t>y</a:t>
            </a:r>
            <a:r>
              <a:rPr sz="3600" spc="-15" dirty="0">
                <a:solidFill>
                  <a:srgbClr val="006FC0"/>
                </a:solidFill>
              </a:rPr>
              <a:t> </a:t>
            </a:r>
            <a:r>
              <a:rPr sz="3600" dirty="0">
                <a:solidFill>
                  <a:srgbClr val="006FC0"/>
                </a:solidFill>
              </a:rPr>
              <a:t>asunciones</a:t>
            </a:r>
            <a:endParaRPr sz="3600"/>
          </a:p>
        </p:txBody>
      </p:sp>
      <p:grpSp>
        <p:nvGrpSpPr>
          <p:cNvPr id="8" name="object 8"/>
          <p:cNvGrpSpPr/>
          <p:nvPr/>
        </p:nvGrpSpPr>
        <p:grpSpPr>
          <a:xfrm>
            <a:off x="320040" y="1194816"/>
            <a:ext cx="8404860" cy="5085715"/>
            <a:chOff x="320040" y="1194816"/>
            <a:chExt cx="8404860" cy="508571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0624" y="1313688"/>
              <a:ext cx="8304276" cy="490270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0040" y="1194816"/>
              <a:ext cx="8109204" cy="508558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7868" y="1341120"/>
              <a:ext cx="8209788" cy="480822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67868" y="1341120"/>
              <a:ext cx="8209915" cy="4808220"/>
            </a:xfrm>
            <a:custGeom>
              <a:avLst/>
              <a:gdLst/>
              <a:ahLst/>
              <a:cxnLst/>
              <a:rect l="l" t="t" r="r" b="b"/>
              <a:pathLst>
                <a:path w="8209915" h="4808220">
                  <a:moveTo>
                    <a:pt x="0" y="4808220"/>
                  </a:moveTo>
                  <a:lnTo>
                    <a:pt x="8209788" y="4808220"/>
                  </a:lnTo>
                  <a:lnTo>
                    <a:pt x="8209788" y="0"/>
                  </a:lnTo>
                  <a:lnTo>
                    <a:pt x="0" y="0"/>
                  </a:lnTo>
                  <a:lnTo>
                    <a:pt x="0" y="4808220"/>
                  </a:lnTo>
                  <a:close/>
                </a:path>
              </a:pathLst>
            </a:custGeom>
            <a:ln w="9144">
              <a:solidFill>
                <a:srgbClr val="6087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1188" y="1216152"/>
              <a:ext cx="1769364" cy="70561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92524" y="4873751"/>
              <a:ext cx="758951" cy="705612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547217" y="1209319"/>
            <a:ext cx="7660640" cy="485457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500" b="1" spc="-10" dirty="0">
                <a:solidFill>
                  <a:srgbClr val="C00000"/>
                </a:solidFill>
                <a:latin typeface="Calibri"/>
                <a:cs typeface="Calibri"/>
              </a:rPr>
              <a:t>Supuestos</a:t>
            </a:r>
            <a:endParaRPr sz="25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500" spc="-15" dirty="0">
                <a:latin typeface="Calibri"/>
                <a:cs typeface="Calibri"/>
              </a:rPr>
              <a:t>Estado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cuasi-estático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en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lugar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del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cálculo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dinámico</a:t>
            </a:r>
            <a:endParaRPr sz="2500">
              <a:latin typeface="Calibri"/>
              <a:cs typeface="Calibri"/>
            </a:endParaRPr>
          </a:p>
          <a:p>
            <a:pPr marL="354965" marR="256540" indent="-342900">
              <a:lnSpc>
                <a:spcPts val="2400"/>
              </a:lnSpc>
              <a:spcBef>
                <a:spcPts val="11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latin typeface="Calibri"/>
                <a:cs typeface="Calibri"/>
              </a:rPr>
              <a:t>No </a:t>
            </a:r>
            <a:r>
              <a:rPr sz="2500" spc="-15" dirty="0">
                <a:latin typeface="Calibri"/>
                <a:cs typeface="Calibri"/>
              </a:rPr>
              <a:t>habrá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cambio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en</a:t>
            </a:r>
            <a:r>
              <a:rPr sz="2500" dirty="0">
                <a:latin typeface="Calibri"/>
                <a:cs typeface="Calibri"/>
              </a:rPr>
              <a:t> el </a:t>
            </a:r>
            <a:r>
              <a:rPr sz="2500" spc="-5" dirty="0">
                <a:latin typeface="Calibri"/>
                <a:cs typeface="Calibri"/>
              </a:rPr>
              <a:t>tipo</a:t>
            </a:r>
            <a:r>
              <a:rPr sz="2500" spc="-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de </a:t>
            </a:r>
            <a:r>
              <a:rPr sz="2500" spc="-10" dirty="0">
                <a:latin typeface="Calibri"/>
                <a:cs typeface="Calibri"/>
              </a:rPr>
              <a:t>cortocircuito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durante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su </a:t>
            </a:r>
            <a:r>
              <a:rPr sz="2500" spc="-55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duración </a:t>
            </a:r>
            <a:r>
              <a:rPr sz="2500" spc="-5" dirty="0">
                <a:latin typeface="Calibri"/>
                <a:cs typeface="Calibri"/>
              </a:rPr>
              <a:t>de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la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falla</a:t>
            </a:r>
            <a:endParaRPr sz="25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2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latin typeface="Calibri"/>
                <a:cs typeface="Calibri"/>
              </a:rPr>
              <a:t>No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habrá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cambio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en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la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red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durante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la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duración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de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la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falla</a:t>
            </a:r>
            <a:endParaRPr sz="25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500" spc="-10" dirty="0">
                <a:latin typeface="Calibri"/>
                <a:cs typeface="Calibri"/>
              </a:rPr>
              <a:t>Las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Resistencias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de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arco</a:t>
            </a:r>
            <a:r>
              <a:rPr sz="2500" spc="-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no </a:t>
            </a:r>
            <a:r>
              <a:rPr sz="2500" spc="-10" dirty="0">
                <a:latin typeface="Calibri"/>
                <a:cs typeface="Calibri"/>
              </a:rPr>
              <a:t>se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tienen</a:t>
            </a:r>
            <a:r>
              <a:rPr sz="2500" spc="-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en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cuenta</a:t>
            </a:r>
            <a:endParaRPr sz="2500">
              <a:latin typeface="Calibri"/>
              <a:cs typeface="Calibri"/>
            </a:endParaRPr>
          </a:p>
          <a:p>
            <a:pPr marL="354965" marR="415925" indent="-342900">
              <a:lnSpc>
                <a:spcPts val="2400"/>
              </a:lnSpc>
              <a:spcBef>
                <a:spcPts val="11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latin typeface="Calibri"/>
                <a:cs typeface="Calibri"/>
              </a:rPr>
              <a:t>Impedancia</a:t>
            </a:r>
            <a:r>
              <a:rPr sz="2500" spc="3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de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transformadores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referido</a:t>
            </a:r>
            <a:r>
              <a:rPr sz="2500" spc="2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a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la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posición </a:t>
            </a:r>
            <a:r>
              <a:rPr sz="2500" spc="-55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principal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del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cambiador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de </a:t>
            </a:r>
            <a:r>
              <a:rPr sz="2500" spc="-10" dirty="0">
                <a:latin typeface="Calibri"/>
                <a:cs typeface="Calibri"/>
              </a:rPr>
              <a:t>tomas</a:t>
            </a:r>
            <a:endParaRPr sz="2500">
              <a:latin typeface="Calibri"/>
              <a:cs typeface="Calibri"/>
            </a:endParaRPr>
          </a:p>
          <a:p>
            <a:pPr marL="354965" marR="286385" indent="-342900">
              <a:lnSpc>
                <a:spcPct val="80000"/>
              </a:lnSpc>
              <a:spcBef>
                <a:spcPts val="122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latin typeface="Calibri"/>
                <a:cs typeface="Calibri"/>
              </a:rPr>
              <a:t>No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se </a:t>
            </a:r>
            <a:r>
              <a:rPr sz="2500" spc="-10" dirty="0">
                <a:latin typeface="Calibri"/>
                <a:cs typeface="Calibri"/>
              </a:rPr>
              <a:t>toma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en </a:t>
            </a:r>
            <a:r>
              <a:rPr sz="2500" spc="-15" dirty="0">
                <a:latin typeface="Calibri"/>
                <a:cs typeface="Calibri"/>
              </a:rPr>
              <a:t>cuenta</a:t>
            </a:r>
            <a:r>
              <a:rPr sz="2500" spc="2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todas</a:t>
            </a:r>
            <a:r>
              <a:rPr sz="2500" spc="-1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las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impedancias</a:t>
            </a:r>
            <a:r>
              <a:rPr sz="2500" spc="3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shunt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(de </a:t>
            </a:r>
            <a:r>
              <a:rPr sz="2500" spc="-55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derivación)</a:t>
            </a:r>
            <a:r>
              <a:rPr sz="2500" spc="-5" dirty="0">
                <a:latin typeface="Calibri"/>
                <a:cs typeface="Calibri"/>
              </a:rPr>
              <a:t> a </a:t>
            </a:r>
            <a:r>
              <a:rPr sz="2500" spc="-15" dirty="0">
                <a:latin typeface="Calibri"/>
                <a:cs typeface="Calibri"/>
              </a:rPr>
              <a:t>excepción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de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b="1" spc="-10" dirty="0">
                <a:latin typeface="Calibri"/>
                <a:cs typeface="Calibri"/>
              </a:rPr>
              <a:t>Co</a:t>
            </a:r>
            <a:endParaRPr sz="2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Calibri"/>
                <a:cs typeface="Calibri"/>
              </a:rPr>
              <a:t>-&gt;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Suposiciones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seguras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419" y="4395215"/>
            <a:ext cx="7831835" cy="14310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1116" y="4739766"/>
            <a:ext cx="36417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0" dirty="0">
                <a:solidFill>
                  <a:srgbClr val="FFFFFF"/>
                </a:solidFill>
              </a:rPr>
              <a:t>MODELAMIENTO</a:t>
            </a:r>
            <a:endParaRPr sz="4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9031" y="320039"/>
              <a:ext cx="6342888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0"/>
              </a:spcBef>
            </a:pPr>
            <a:r>
              <a:rPr sz="4400" spc="-10" dirty="0"/>
              <a:t>Modelamiento</a:t>
            </a:r>
            <a:r>
              <a:rPr sz="4400" spc="-50" dirty="0"/>
              <a:t> </a:t>
            </a:r>
            <a:r>
              <a:rPr sz="4400" dirty="0"/>
              <a:t>de</a:t>
            </a:r>
            <a:r>
              <a:rPr sz="4400" spc="-20" dirty="0"/>
              <a:t> </a:t>
            </a:r>
            <a:r>
              <a:rPr sz="4400" dirty="0"/>
              <a:t>la</a:t>
            </a:r>
            <a:r>
              <a:rPr sz="4400" spc="-35" dirty="0"/>
              <a:t> </a:t>
            </a:r>
            <a:r>
              <a:rPr sz="4400" spc="-20" dirty="0"/>
              <a:t>red</a:t>
            </a:r>
            <a:endParaRPr sz="4400"/>
          </a:p>
        </p:txBody>
      </p:sp>
      <p:grpSp>
        <p:nvGrpSpPr>
          <p:cNvPr id="7" name="object 7"/>
          <p:cNvGrpSpPr/>
          <p:nvPr/>
        </p:nvGrpSpPr>
        <p:grpSpPr>
          <a:xfrm>
            <a:off x="444944" y="1587944"/>
            <a:ext cx="4064635" cy="4552315"/>
            <a:chOff x="444944" y="1587944"/>
            <a:chExt cx="4064635" cy="4552315"/>
          </a:xfrm>
        </p:grpSpPr>
        <p:sp>
          <p:nvSpPr>
            <p:cNvPr id="8" name="object 8"/>
            <p:cNvSpPr/>
            <p:nvPr/>
          </p:nvSpPr>
          <p:spPr>
            <a:xfrm>
              <a:off x="457961" y="1600962"/>
              <a:ext cx="4038600" cy="4526280"/>
            </a:xfrm>
            <a:custGeom>
              <a:avLst/>
              <a:gdLst/>
              <a:ahLst/>
              <a:cxnLst/>
              <a:rect l="l" t="t" r="r" b="b"/>
              <a:pathLst>
                <a:path w="4038600" h="4526280">
                  <a:moveTo>
                    <a:pt x="0" y="4526280"/>
                  </a:moveTo>
                  <a:lnTo>
                    <a:pt x="4038600" y="4526280"/>
                  </a:lnTo>
                  <a:lnTo>
                    <a:pt x="4038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25908">
              <a:solidFill>
                <a:srgbClr val="628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99744" y="2819400"/>
              <a:ext cx="547370" cy="22860"/>
            </a:xfrm>
            <a:custGeom>
              <a:avLst/>
              <a:gdLst/>
              <a:ahLst/>
              <a:cxnLst/>
              <a:rect l="l" t="t" r="r" b="b"/>
              <a:pathLst>
                <a:path w="547369" h="22860">
                  <a:moveTo>
                    <a:pt x="547116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547116" y="22860"/>
                  </a:lnTo>
                  <a:lnTo>
                    <a:pt x="5471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23240" y="1610994"/>
            <a:ext cx="3604260" cy="1177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300" marR="43180" indent="-3435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68300" algn="l"/>
                <a:tab pos="368935" algn="l"/>
              </a:tabLst>
            </a:pPr>
            <a:r>
              <a:rPr sz="2800" spc="-5" dirty="0">
                <a:latin typeface="Calibri"/>
                <a:cs typeface="Calibri"/>
              </a:rPr>
              <a:t>Se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representa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por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una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fuente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equivalente</a:t>
            </a:r>
            <a:endParaRPr sz="2800">
              <a:latin typeface="Calibri"/>
              <a:cs typeface="Calibri"/>
            </a:endParaRPr>
          </a:p>
          <a:p>
            <a:pPr marL="476250">
              <a:lnSpc>
                <a:spcPts val="2360"/>
              </a:lnSpc>
            </a:pPr>
            <a:r>
              <a:rPr sz="2050" spc="5" dirty="0">
                <a:latin typeface="Cambria Math"/>
                <a:cs typeface="Cambria Math"/>
              </a:rPr>
              <a:t>𝒄.𝑼</a:t>
            </a:r>
            <a:r>
              <a:rPr sz="2475" spc="7" baseline="-13468" dirty="0">
                <a:latin typeface="Cambria Math"/>
                <a:cs typeface="Cambria Math"/>
              </a:rPr>
              <a:t>𝑵</a:t>
            </a:r>
            <a:endParaRPr sz="2475" baseline="-13468"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13904" y="2881883"/>
            <a:ext cx="321945" cy="250190"/>
          </a:xfrm>
          <a:custGeom>
            <a:avLst/>
            <a:gdLst/>
            <a:ahLst/>
            <a:cxnLst/>
            <a:rect l="l" t="t" r="r" b="b"/>
            <a:pathLst>
              <a:path w="321944" h="250189">
                <a:moveTo>
                  <a:pt x="321703" y="0"/>
                </a:moveTo>
                <a:lnTo>
                  <a:pt x="166255" y="0"/>
                </a:lnTo>
                <a:lnTo>
                  <a:pt x="166255" y="635"/>
                </a:lnTo>
                <a:lnTo>
                  <a:pt x="148640" y="635"/>
                </a:lnTo>
                <a:lnTo>
                  <a:pt x="86144" y="216662"/>
                </a:lnTo>
                <a:lnTo>
                  <a:pt x="41490" y="118490"/>
                </a:lnTo>
                <a:lnTo>
                  <a:pt x="0" y="137413"/>
                </a:lnTo>
                <a:lnTo>
                  <a:pt x="3911" y="146938"/>
                </a:lnTo>
                <a:lnTo>
                  <a:pt x="25298" y="137413"/>
                </a:lnTo>
                <a:lnTo>
                  <a:pt x="77673" y="250062"/>
                </a:lnTo>
                <a:lnTo>
                  <a:pt x="89941" y="250062"/>
                </a:lnTo>
                <a:lnTo>
                  <a:pt x="158000" y="17525"/>
                </a:lnTo>
                <a:lnTo>
                  <a:pt x="180860" y="17525"/>
                </a:lnTo>
                <a:lnTo>
                  <a:pt x="180860" y="16763"/>
                </a:lnTo>
                <a:lnTo>
                  <a:pt x="321703" y="16763"/>
                </a:lnTo>
                <a:lnTo>
                  <a:pt x="3217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280413" y="2839034"/>
            <a:ext cx="168275" cy="3371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050" spc="-10" dirty="0">
                <a:latin typeface="Cambria Math"/>
                <a:cs typeface="Cambria Math"/>
              </a:rPr>
              <a:t>𝟑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91844" y="2565018"/>
            <a:ext cx="326897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654685" algn="l"/>
              </a:tabLst>
            </a:pPr>
            <a:r>
              <a:rPr sz="2800" spc="-5" dirty="0">
                <a:latin typeface="Calibri"/>
                <a:cs typeface="Calibri"/>
              </a:rPr>
              <a:t>(	</a:t>
            </a:r>
            <a:r>
              <a:rPr sz="2800" spc="-5" dirty="0">
                <a:latin typeface="Cambria Math"/>
                <a:cs typeface="Cambria Math"/>
              </a:rPr>
              <a:t>)</a:t>
            </a:r>
            <a:r>
              <a:rPr sz="2800" spc="-5" dirty="0">
                <a:latin typeface="Calibri"/>
                <a:cs typeface="Calibri"/>
              </a:rPr>
              <a:t>,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asociado </a:t>
            </a:r>
            <a:r>
              <a:rPr sz="2800" spc="-15" dirty="0">
                <a:latin typeface="Calibri"/>
                <a:cs typeface="Calibri"/>
              </a:rPr>
              <a:t>con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6444" y="3098673"/>
            <a:ext cx="3290570" cy="1390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 marR="3048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latin typeface="Calibri"/>
                <a:cs typeface="Calibri"/>
              </a:rPr>
              <a:t>respectiva</a:t>
            </a:r>
            <a:r>
              <a:rPr sz="2800" spc="-10" dirty="0">
                <a:latin typeface="Calibri"/>
                <a:cs typeface="Calibri"/>
              </a:rPr>
              <a:t> impedancia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Thévenin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(</a:t>
            </a:r>
            <a:r>
              <a:rPr sz="2800" b="1" spc="-10" dirty="0">
                <a:latin typeface="Calibri"/>
                <a:cs typeface="Calibri"/>
              </a:rPr>
              <a:t>Z</a:t>
            </a:r>
            <a:r>
              <a:rPr sz="2775" b="1" spc="-15" baseline="-21021" dirty="0">
                <a:latin typeface="Calibri"/>
                <a:cs typeface="Calibri"/>
              </a:rPr>
              <a:t>Q</a:t>
            </a:r>
            <a:r>
              <a:rPr sz="2800" spc="-10" dirty="0">
                <a:latin typeface="Calibri"/>
                <a:cs typeface="Calibri"/>
              </a:rPr>
              <a:t>)</a:t>
            </a:r>
            <a:endParaRPr sz="2800">
              <a:latin typeface="Calibri"/>
              <a:cs typeface="Calibri"/>
            </a:endParaRPr>
          </a:p>
          <a:p>
            <a:pPr marL="736600">
              <a:lnSpc>
                <a:spcPct val="100000"/>
              </a:lnSpc>
              <a:spcBef>
                <a:spcPts val="670"/>
              </a:spcBef>
            </a:pPr>
            <a:r>
              <a:rPr sz="2800" spc="-15" dirty="0">
                <a:latin typeface="Calibri"/>
                <a:cs typeface="Calibri"/>
              </a:rPr>
              <a:t>Z</a:t>
            </a:r>
            <a:r>
              <a:rPr sz="2775" spc="-22" baseline="-21021" dirty="0">
                <a:latin typeface="Calibri"/>
                <a:cs typeface="Calibri"/>
              </a:rPr>
              <a:t>Q</a:t>
            </a:r>
            <a:r>
              <a:rPr sz="2775" spc="-15" baseline="-21021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 R</a:t>
            </a:r>
            <a:r>
              <a:rPr sz="2775" spc="-7" baseline="-21021" dirty="0">
                <a:latin typeface="Calibri"/>
                <a:cs typeface="Calibri"/>
              </a:rPr>
              <a:t>Q</a:t>
            </a:r>
            <a:r>
              <a:rPr sz="2775" spc="284" baseline="-21021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+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jX</a:t>
            </a:r>
            <a:r>
              <a:rPr sz="2775" spc="-37" baseline="-21021" dirty="0">
                <a:latin typeface="Calibri"/>
                <a:cs typeface="Calibri"/>
              </a:rPr>
              <a:t>Q</a:t>
            </a:r>
            <a:endParaRPr sz="2775" baseline="-21021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30577" y="5442915"/>
            <a:ext cx="19367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050" spc="50" dirty="0">
                <a:latin typeface="Cambria Math"/>
                <a:cs typeface="Cambria Math"/>
              </a:rPr>
              <a:t>𝑄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30933" y="5266131"/>
            <a:ext cx="8559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577215" algn="l"/>
              </a:tabLst>
            </a:pPr>
            <a:r>
              <a:rPr sz="2800" spc="-5" dirty="0">
                <a:latin typeface="Cambria Math"/>
                <a:cs typeface="Cambria Math"/>
              </a:rPr>
              <a:t>𝑍	=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05023" y="5174741"/>
            <a:ext cx="20891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050" u="heavy" spc="5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𝑁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47111" y="4997958"/>
            <a:ext cx="7810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3075" u="heavy" spc="-772" baseline="-176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spc="85" dirty="0">
                <a:latin typeface="Cambria Math"/>
                <a:cs typeface="Cambria Math"/>
              </a:rPr>
              <a:t>𝑐</a:t>
            </a:r>
            <a:r>
              <a:rPr sz="2800" spc="-5" dirty="0">
                <a:latin typeface="Cambria Math"/>
                <a:cs typeface="Cambria Math"/>
              </a:rPr>
              <a:t>.</a:t>
            </a:r>
            <a:r>
              <a:rPr sz="2800" spc="-145" dirty="0">
                <a:latin typeface="Cambria Math"/>
                <a:cs typeface="Cambria Math"/>
              </a:rPr>
              <a:t> </a:t>
            </a:r>
            <a:r>
              <a:rPr sz="2800" spc="105" dirty="0">
                <a:latin typeface="Cambria Math"/>
                <a:cs typeface="Cambria Math"/>
              </a:rPr>
              <a:t>𝑈</a:t>
            </a:r>
            <a:r>
              <a:rPr sz="3075" spc="67" baseline="29810" dirty="0">
                <a:latin typeface="Cambria Math"/>
                <a:cs typeface="Cambria Math"/>
              </a:rPr>
              <a:t>2</a:t>
            </a:r>
            <a:endParaRPr sz="3075" baseline="29810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43479" y="5727598"/>
            <a:ext cx="170180" cy="3371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050" spc="185" dirty="0">
                <a:latin typeface="Cambria Math"/>
                <a:cs typeface="Cambria Math"/>
              </a:rPr>
              <a:t>𝑘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45867" y="5402986"/>
            <a:ext cx="3714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4200" spc="97" baseline="-20833" dirty="0">
                <a:latin typeface="Cambria Math"/>
                <a:cs typeface="Cambria Math"/>
              </a:rPr>
              <a:t>𝑆</a:t>
            </a:r>
            <a:r>
              <a:rPr sz="2050" spc="65" dirty="0">
                <a:latin typeface="Cambria Math"/>
                <a:cs typeface="Cambria Math"/>
              </a:rPr>
              <a:t>"</a:t>
            </a:r>
            <a:endParaRPr sz="2050">
              <a:latin typeface="Cambria Math"/>
              <a:cs typeface="Cambria Math"/>
            </a:endParaRPr>
          </a:p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48200" y="1970407"/>
            <a:ext cx="3982605" cy="382785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9031" y="320039"/>
              <a:ext cx="6342888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0"/>
              </a:spcBef>
            </a:pPr>
            <a:r>
              <a:rPr sz="4400" spc="-10" dirty="0"/>
              <a:t>Modelamiento</a:t>
            </a:r>
            <a:r>
              <a:rPr sz="4400" spc="-50" dirty="0"/>
              <a:t> </a:t>
            </a:r>
            <a:r>
              <a:rPr sz="4400" dirty="0"/>
              <a:t>de</a:t>
            </a:r>
            <a:r>
              <a:rPr sz="4400" spc="-20" dirty="0"/>
              <a:t> </a:t>
            </a:r>
            <a:r>
              <a:rPr sz="4400" dirty="0"/>
              <a:t>la</a:t>
            </a:r>
            <a:r>
              <a:rPr sz="4400" spc="-35" dirty="0"/>
              <a:t> </a:t>
            </a:r>
            <a:r>
              <a:rPr sz="4400" spc="-20" dirty="0"/>
              <a:t>red</a:t>
            </a:r>
            <a:endParaRPr sz="4400"/>
          </a:p>
        </p:txBody>
      </p:sp>
      <p:sp>
        <p:nvSpPr>
          <p:cNvPr id="7" name="object 7"/>
          <p:cNvSpPr/>
          <p:nvPr/>
        </p:nvSpPr>
        <p:spPr>
          <a:xfrm>
            <a:off x="457962" y="1600961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0" y="4526280"/>
                </a:moveTo>
                <a:lnTo>
                  <a:pt x="8229600" y="4526280"/>
                </a:lnTo>
                <a:lnTo>
                  <a:pt x="8229600" y="0"/>
                </a:lnTo>
                <a:lnTo>
                  <a:pt x="0" y="0"/>
                </a:lnTo>
                <a:lnTo>
                  <a:pt x="0" y="4526280"/>
                </a:lnTo>
                <a:close/>
              </a:path>
            </a:pathLst>
          </a:custGeom>
          <a:ln w="25908">
            <a:solidFill>
              <a:srgbClr val="9C5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10540" y="1555445"/>
            <a:ext cx="8009890" cy="1384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ts val="2375"/>
              </a:lnSpc>
              <a:spcBef>
                <a:spcPts val="95"/>
              </a:spcBef>
            </a:pPr>
            <a:r>
              <a:rPr sz="2200" spc="-5" dirty="0">
                <a:latin typeface="Calibri"/>
                <a:cs typeface="Calibri"/>
              </a:rPr>
              <a:t>En el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punto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 </a:t>
            </a:r>
            <a:r>
              <a:rPr sz="2200" spc="-15" dirty="0">
                <a:latin typeface="Calibri"/>
                <a:cs typeface="Calibri"/>
              </a:rPr>
              <a:t>conexión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red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usualmente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uno de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los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siguientes</a:t>
            </a:r>
            <a:endParaRPr sz="2200">
              <a:latin typeface="Calibri"/>
              <a:cs typeface="Calibri"/>
            </a:endParaRPr>
          </a:p>
          <a:p>
            <a:pPr marL="38100">
              <a:lnSpc>
                <a:spcPts val="2375"/>
              </a:lnSpc>
            </a:pPr>
            <a:r>
              <a:rPr sz="2200" spc="-10" dirty="0">
                <a:latin typeface="Calibri"/>
                <a:cs typeface="Calibri"/>
              </a:rPr>
              <a:t>valores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es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dado:</a:t>
            </a:r>
            <a:endParaRPr sz="2200">
              <a:latin typeface="Calibri"/>
              <a:cs typeface="Calibri"/>
            </a:endParaRPr>
          </a:p>
          <a:p>
            <a:pPr marL="381000" indent="-343535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381000" algn="l"/>
                <a:tab pos="381635" algn="l"/>
              </a:tabLst>
            </a:pPr>
            <a:r>
              <a:rPr sz="2200" spc="-5" dirty="0">
                <a:latin typeface="Calibri"/>
                <a:cs typeface="Calibri"/>
              </a:rPr>
              <a:t>La </a:t>
            </a:r>
            <a:r>
              <a:rPr sz="2200" spc="-15" dirty="0">
                <a:latin typeface="Calibri"/>
                <a:cs typeface="Calibri"/>
              </a:rPr>
              <a:t>corriente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cortocircuito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simétrico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inicial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30" dirty="0">
                <a:latin typeface="Cambria Math"/>
                <a:cs typeface="Cambria Math"/>
              </a:rPr>
              <a:t>𝐼𝑘</a:t>
            </a:r>
            <a:r>
              <a:rPr sz="2400" spc="44" baseline="32986" dirty="0">
                <a:latin typeface="Cambria Math"/>
                <a:cs typeface="Cambria Math"/>
              </a:rPr>
              <a:t>"</a:t>
            </a:r>
            <a:endParaRPr sz="2400" baseline="32986">
              <a:latin typeface="Cambria Math"/>
              <a:cs typeface="Cambria Math"/>
            </a:endParaRPr>
          </a:p>
          <a:p>
            <a:pPr marL="381000" indent="-343535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381000" algn="l"/>
                <a:tab pos="381635" algn="l"/>
              </a:tabLst>
            </a:pPr>
            <a:r>
              <a:rPr sz="2200" spc="-15" dirty="0">
                <a:latin typeface="Calibri"/>
                <a:cs typeface="Calibri"/>
              </a:rPr>
              <a:t>Potencia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 </a:t>
            </a:r>
            <a:r>
              <a:rPr sz="2200" spc="-15" dirty="0">
                <a:latin typeface="Calibri"/>
                <a:cs typeface="Calibri"/>
              </a:rPr>
              <a:t>cortocircuito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inicial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30" dirty="0">
                <a:latin typeface="Cambria Math"/>
                <a:cs typeface="Cambria Math"/>
              </a:rPr>
              <a:t>𝑆𝑘</a:t>
            </a:r>
            <a:r>
              <a:rPr sz="2400" spc="44" baseline="32986" dirty="0">
                <a:latin typeface="Cambria Math"/>
                <a:cs typeface="Cambria Math"/>
              </a:rPr>
              <a:t>"</a:t>
            </a:r>
            <a:endParaRPr sz="2400" baseline="32986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49754" y="3147441"/>
            <a:ext cx="19113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Cambria Math"/>
                <a:cs typeface="Cambria Math"/>
              </a:rPr>
              <a:t>𝑍</a:t>
            </a:r>
            <a:endParaRPr sz="220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06726" y="3286125"/>
            <a:ext cx="16827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55" dirty="0">
                <a:latin typeface="Cambria Math"/>
                <a:cs typeface="Cambria Math"/>
              </a:rPr>
              <a:t>𝑄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77363" y="2997835"/>
            <a:ext cx="9334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740410" algn="l"/>
              </a:tabLst>
            </a:pPr>
            <a:r>
              <a:rPr sz="3300" spc="-7" baseline="-30303" dirty="0">
                <a:latin typeface="Cambria Math"/>
                <a:cs typeface="Cambria Math"/>
              </a:rPr>
              <a:t>=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600" u="heavy" spc="4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𝑁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78834" y="3508629"/>
            <a:ext cx="14922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160" dirty="0">
                <a:latin typeface="Cambria Math"/>
                <a:cs typeface="Cambria Math"/>
              </a:rPr>
              <a:t>𝑘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17798" y="3255645"/>
            <a:ext cx="32004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300" spc="89" baseline="-20202" dirty="0">
                <a:latin typeface="Cambria Math"/>
                <a:cs typeface="Cambria Math"/>
              </a:rPr>
              <a:t>𝑆</a:t>
            </a:r>
            <a:r>
              <a:rPr sz="1600" spc="60" dirty="0">
                <a:latin typeface="Cambria Math"/>
                <a:cs typeface="Cambria Math"/>
              </a:rPr>
              <a:t>"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96053" y="3278505"/>
            <a:ext cx="16827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55" dirty="0">
                <a:latin typeface="Cambria Math"/>
                <a:cs typeface="Cambria Math"/>
              </a:rPr>
              <a:t>𝑄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28413" y="3147441"/>
            <a:ext cx="6026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1000" algn="l"/>
              </a:tabLst>
            </a:pPr>
            <a:r>
              <a:rPr sz="2200" spc="-5" dirty="0">
                <a:latin typeface="Cambria Math"/>
                <a:cs typeface="Cambria Math"/>
              </a:rPr>
              <a:t>𝑋	=</a:t>
            </a:r>
            <a:endParaRPr sz="2200">
              <a:latin typeface="Cambria Math"/>
              <a:cs typeface="Cambria Math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494020" y="3349751"/>
            <a:ext cx="1286510" cy="694055"/>
          </a:xfrm>
          <a:custGeom>
            <a:avLst/>
            <a:gdLst/>
            <a:ahLst/>
            <a:cxnLst/>
            <a:rect l="l" t="t" r="r" b="b"/>
            <a:pathLst>
              <a:path w="1286509" h="694054">
                <a:moveTo>
                  <a:pt x="1286256" y="71628"/>
                </a:moveTo>
                <a:lnTo>
                  <a:pt x="177038" y="71501"/>
                </a:lnTo>
                <a:lnTo>
                  <a:pt x="120396" y="644144"/>
                </a:lnTo>
                <a:lnTo>
                  <a:pt x="52070" y="517652"/>
                </a:lnTo>
                <a:lnTo>
                  <a:pt x="4826" y="542544"/>
                </a:lnTo>
                <a:lnTo>
                  <a:pt x="10033" y="552196"/>
                </a:lnTo>
                <a:lnTo>
                  <a:pt x="35052" y="539115"/>
                </a:lnTo>
                <a:lnTo>
                  <a:pt x="118999" y="693547"/>
                </a:lnTo>
                <a:lnTo>
                  <a:pt x="131699" y="693547"/>
                </a:lnTo>
                <a:lnTo>
                  <a:pt x="192278" y="89662"/>
                </a:lnTo>
                <a:lnTo>
                  <a:pt x="208788" y="89662"/>
                </a:lnTo>
                <a:lnTo>
                  <a:pt x="208788" y="89916"/>
                </a:lnTo>
                <a:lnTo>
                  <a:pt x="1286256" y="89916"/>
                </a:lnTo>
                <a:lnTo>
                  <a:pt x="1286256" y="71628"/>
                </a:lnTo>
                <a:close/>
              </a:path>
              <a:path w="1286509" h="694054">
                <a:moveTo>
                  <a:pt x="1286256" y="0"/>
                </a:moveTo>
                <a:lnTo>
                  <a:pt x="0" y="0"/>
                </a:lnTo>
                <a:lnTo>
                  <a:pt x="0" y="18288"/>
                </a:lnTo>
                <a:lnTo>
                  <a:pt x="1286256" y="18288"/>
                </a:lnTo>
                <a:lnTo>
                  <a:pt x="12862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051175" y="2935046"/>
            <a:ext cx="327914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2927985" algn="l"/>
              </a:tabLst>
            </a:pPr>
            <a:r>
              <a:rPr sz="2200" spc="30" dirty="0">
                <a:latin typeface="Cambria Math"/>
                <a:cs typeface="Cambria Math"/>
              </a:rPr>
              <a:t>𝑐.</a:t>
            </a:r>
            <a:r>
              <a:rPr sz="2200" spc="-120" dirty="0">
                <a:latin typeface="Cambria Math"/>
                <a:cs typeface="Cambria Math"/>
              </a:rPr>
              <a:t> </a:t>
            </a:r>
            <a:r>
              <a:rPr sz="2200" spc="60" dirty="0">
                <a:latin typeface="Cambria Math"/>
                <a:cs typeface="Cambria Math"/>
              </a:rPr>
              <a:t>𝑈</a:t>
            </a:r>
            <a:r>
              <a:rPr sz="2400" spc="89" baseline="29513" dirty="0">
                <a:latin typeface="Cambria Math"/>
                <a:cs typeface="Cambria Math"/>
              </a:rPr>
              <a:t>2	</a:t>
            </a:r>
            <a:r>
              <a:rPr sz="3300" spc="-22" baseline="1262" dirty="0">
                <a:latin typeface="Cambria Math"/>
                <a:cs typeface="Cambria Math"/>
              </a:rPr>
              <a:t>𝑍</a:t>
            </a:r>
            <a:r>
              <a:rPr sz="2400" spc="-22" baseline="-13888" dirty="0">
                <a:latin typeface="Cambria Math"/>
                <a:cs typeface="Cambria Math"/>
              </a:rPr>
              <a:t>𝑄</a:t>
            </a:r>
            <a:endParaRPr sz="2400" baseline="-13888">
              <a:latin typeface="Cambria Math"/>
              <a:cs typeface="Cambria Mat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90996" y="3592448"/>
            <a:ext cx="4502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Cambria Math"/>
                <a:cs typeface="Cambria Math"/>
              </a:rPr>
              <a:t>1</a:t>
            </a:r>
            <a:r>
              <a:rPr sz="2200" spc="-80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+</a:t>
            </a:r>
            <a:endParaRPr sz="2200">
              <a:latin typeface="Cambria Math"/>
              <a:cs typeface="Cambria Math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212967" y="3573398"/>
            <a:ext cx="415290" cy="460375"/>
          </a:xfrm>
          <a:custGeom>
            <a:avLst/>
            <a:gdLst/>
            <a:ahLst/>
            <a:cxnLst/>
            <a:rect l="l" t="t" r="r" b="b"/>
            <a:pathLst>
              <a:path w="415290" h="460375">
                <a:moveTo>
                  <a:pt x="103759" y="10807"/>
                </a:moveTo>
                <a:lnTo>
                  <a:pt x="58420" y="32766"/>
                </a:lnTo>
                <a:lnTo>
                  <a:pt x="26797" y="84963"/>
                </a:lnTo>
                <a:lnTo>
                  <a:pt x="6680" y="152082"/>
                </a:lnTo>
                <a:lnTo>
                  <a:pt x="0" y="229870"/>
                </a:lnTo>
                <a:lnTo>
                  <a:pt x="1663" y="269862"/>
                </a:lnTo>
                <a:lnTo>
                  <a:pt x="15049" y="342252"/>
                </a:lnTo>
                <a:lnTo>
                  <a:pt x="41465" y="403428"/>
                </a:lnTo>
                <a:lnTo>
                  <a:pt x="77660" y="446087"/>
                </a:lnTo>
                <a:lnTo>
                  <a:pt x="99187" y="459994"/>
                </a:lnTo>
                <a:lnTo>
                  <a:pt x="103759" y="449072"/>
                </a:lnTo>
                <a:lnTo>
                  <a:pt x="86385" y="435127"/>
                </a:lnTo>
                <a:lnTo>
                  <a:pt x="71069" y="416902"/>
                </a:lnTo>
                <a:lnTo>
                  <a:pt x="46482" y="367665"/>
                </a:lnTo>
                <a:lnTo>
                  <a:pt x="31115" y="304419"/>
                </a:lnTo>
                <a:lnTo>
                  <a:pt x="26035" y="230124"/>
                </a:lnTo>
                <a:lnTo>
                  <a:pt x="27317" y="190982"/>
                </a:lnTo>
                <a:lnTo>
                  <a:pt x="37655" y="121780"/>
                </a:lnTo>
                <a:lnTo>
                  <a:pt x="58089" y="65214"/>
                </a:lnTo>
                <a:lnTo>
                  <a:pt x="86614" y="24777"/>
                </a:lnTo>
                <a:lnTo>
                  <a:pt x="103759" y="10807"/>
                </a:lnTo>
                <a:close/>
              </a:path>
              <a:path w="415290" h="460375">
                <a:moveTo>
                  <a:pt x="300609" y="221361"/>
                </a:moveTo>
                <a:lnTo>
                  <a:pt x="113157" y="221361"/>
                </a:lnTo>
                <a:lnTo>
                  <a:pt x="113157" y="239649"/>
                </a:lnTo>
                <a:lnTo>
                  <a:pt x="300609" y="239649"/>
                </a:lnTo>
                <a:lnTo>
                  <a:pt x="300609" y="221361"/>
                </a:lnTo>
                <a:close/>
              </a:path>
              <a:path w="415290" h="460375">
                <a:moveTo>
                  <a:pt x="414909" y="229870"/>
                </a:moveTo>
                <a:lnTo>
                  <a:pt x="413219" y="189661"/>
                </a:lnTo>
                <a:lnTo>
                  <a:pt x="399745" y="117182"/>
                </a:lnTo>
                <a:lnTo>
                  <a:pt x="373380" y="56438"/>
                </a:lnTo>
                <a:lnTo>
                  <a:pt x="337134" y="13957"/>
                </a:lnTo>
                <a:lnTo>
                  <a:pt x="315455" y="0"/>
                </a:lnTo>
                <a:lnTo>
                  <a:pt x="311150" y="10807"/>
                </a:lnTo>
                <a:lnTo>
                  <a:pt x="328269" y="24777"/>
                </a:lnTo>
                <a:lnTo>
                  <a:pt x="343471" y="42913"/>
                </a:lnTo>
                <a:lnTo>
                  <a:pt x="368173" y="91694"/>
                </a:lnTo>
                <a:lnTo>
                  <a:pt x="383705" y="154863"/>
                </a:lnTo>
                <a:lnTo>
                  <a:pt x="388874" y="230124"/>
                </a:lnTo>
                <a:lnTo>
                  <a:pt x="387578" y="268655"/>
                </a:lnTo>
                <a:lnTo>
                  <a:pt x="377291" y="337426"/>
                </a:lnTo>
                <a:lnTo>
                  <a:pt x="356933" y="394411"/>
                </a:lnTo>
                <a:lnTo>
                  <a:pt x="328358" y="435127"/>
                </a:lnTo>
                <a:lnTo>
                  <a:pt x="311150" y="449072"/>
                </a:lnTo>
                <a:lnTo>
                  <a:pt x="315455" y="459994"/>
                </a:lnTo>
                <a:lnTo>
                  <a:pt x="356438" y="427228"/>
                </a:lnTo>
                <a:lnTo>
                  <a:pt x="387985" y="374650"/>
                </a:lnTo>
                <a:lnTo>
                  <a:pt x="408152" y="307314"/>
                </a:lnTo>
                <a:lnTo>
                  <a:pt x="413219" y="269862"/>
                </a:lnTo>
                <a:lnTo>
                  <a:pt x="414909" y="2298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314313" y="3429380"/>
            <a:ext cx="205740" cy="6635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515"/>
              </a:lnSpc>
              <a:spcBef>
                <a:spcPts val="95"/>
              </a:spcBef>
            </a:pPr>
            <a:r>
              <a:rPr sz="2200" spc="-5" dirty="0">
                <a:latin typeface="Cambria Math"/>
                <a:cs typeface="Cambria Math"/>
              </a:rPr>
              <a:t>𝑅</a:t>
            </a:r>
            <a:endParaRPr sz="2200">
              <a:latin typeface="Cambria Math"/>
              <a:cs typeface="Cambria Math"/>
            </a:endParaRPr>
          </a:p>
          <a:p>
            <a:pPr marL="12700">
              <a:lnSpc>
                <a:spcPts val="2515"/>
              </a:lnSpc>
            </a:pPr>
            <a:r>
              <a:rPr sz="2200" spc="-5" dirty="0">
                <a:latin typeface="Cambria Math"/>
                <a:cs typeface="Cambria Math"/>
              </a:rPr>
              <a:t>𝑋</a:t>
            </a:r>
            <a:endParaRPr sz="2200"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40830" y="3380613"/>
            <a:ext cx="14414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40" dirty="0">
                <a:latin typeface="Cambria Math"/>
                <a:cs typeface="Cambria Math"/>
              </a:rPr>
              <a:t>2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5940" y="4020692"/>
            <a:ext cx="7527925" cy="15678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375"/>
              </a:lnSpc>
              <a:spcBef>
                <a:spcPts val="95"/>
              </a:spcBef>
            </a:pPr>
            <a:r>
              <a:rPr sz="2200" spc="-5" dirty="0">
                <a:latin typeface="Calibri"/>
                <a:cs typeface="Calibri"/>
              </a:rPr>
              <a:t>Si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relación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R/X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red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desconocido,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uno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dirty="0">
                <a:latin typeface="Calibri"/>
                <a:cs typeface="Calibri"/>
              </a:rPr>
              <a:t> los </a:t>
            </a:r>
            <a:r>
              <a:rPr sz="2200" spc="-15" dirty="0">
                <a:latin typeface="Calibri"/>
                <a:cs typeface="Calibri"/>
              </a:rPr>
              <a:t>siguientes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375"/>
              </a:lnSpc>
            </a:pPr>
            <a:r>
              <a:rPr sz="2200" spc="-10" dirty="0">
                <a:latin typeface="Calibri"/>
                <a:cs typeface="Calibri"/>
              </a:rPr>
              <a:t>valores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pueden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ser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usados:</a:t>
            </a:r>
            <a:endParaRPr sz="22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200" spc="-5" dirty="0">
                <a:latin typeface="Calibri"/>
                <a:cs typeface="Calibri"/>
              </a:rPr>
              <a:t>R/X=0,1</a:t>
            </a:r>
            <a:endParaRPr sz="2200">
              <a:latin typeface="Calibri"/>
              <a:cs typeface="Calibri"/>
            </a:endParaRPr>
          </a:p>
          <a:p>
            <a:pPr marL="355600" marR="5080" indent="-343535">
              <a:lnSpc>
                <a:spcPts val="2110"/>
              </a:lnSpc>
              <a:spcBef>
                <a:spcPts val="509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200" spc="-5" dirty="0">
                <a:latin typeface="Calibri"/>
                <a:cs typeface="Calibri"/>
              </a:rPr>
              <a:t>R/X=0,0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para</a:t>
            </a:r>
            <a:r>
              <a:rPr sz="2200" spc="-10" dirty="0">
                <a:latin typeface="Calibri"/>
                <a:cs typeface="Calibri"/>
              </a:rPr>
              <a:t> sistemas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alta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tensión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(&gt;35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kV)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alimentados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por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líneas </a:t>
            </a:r>
            <a:r>
              <a:rPr sz="2200" spc="-10" dirty="0">
                <a:latin typeface="Calibri"/>
                <a:cs typeface="Calibri"/>
              </a:rPr>
              <a:t>aéreas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9031" y="320039"/>
              <a:ext cx="6342888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0"/>
              </a:spcBef>
            </a:pPr>
            <a:r>
              <a:rPr sz="4400" spc="-10" dirty="0"/>
              <a:t>Modelamiento</a:t>
            </a:r>
            <a:r>
              <a:rPr sz="4400" spc="-50" dirty="0"/>
              <a:t> </a:t>
            </a:r>
            <a:r>
              <a:rPr sz="4400" dirty="0"/>
              <a:t>de</a:t>
            </a:r>
            <a:r>
              <a:rPr sz="4400" spc="-20" dirty="0"/>
              <a:t> </a:t>
            </a:r>
            <a:r>
              <a:rPr sz="4400" dirty="0"/>
              <a:t>la</a:t>
            </a:r>
            <a:r>
              <a:rPr sz="4400" spc="-35" dirty="0"/>
              <a:t> </a:t>
            </a:r>
            <a:r>
              <a:rPr sz="4400" spc="-20" dirty="0"/>
              <a:t>red</a:t>
            </a:r>
            <a:endParaRPr sz="4400"/>
          </a:p>
        </p:txBody>
      </p:sp>
      <p:grpSp>
        <p:nvGrpSpPr>
          <p:cNvPr id="7" name="object 7"/>
          <p:cNvGrpSpPr/>
          <p:nvPr/>
        </p:nvGrpSpPr>
        <p:grpSpPr>
          <a:xfrm>
            <a:off x="441959" y="1674876"/>
            <a:ext cx="2931160" cy="4578350"/>
            <a:chOff x="441959" y="1674876"/>
            <a:chExt cx="2931160" cy="457835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6026" y="1742309"/>
              <a:ext cx="2741748" cy="442661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54913" y="1687830"/>
              <a:ext cx="2905125" cy="4552315"/>
            </a:xfrm>
            <a:custGeom>
              <a:avLst/>
              <a:gdLst/>
              <a:ahLst/>
              <a:cxnLst/>
              <a:rect l="l" t="t" r="r" b="b"/>
              <a:pathLst>
                <a:path w="2905125" h="4552315">
                  <a:moveTo>
                    <a:pt x="0" y="4552188"/>
                  </a:moveTo>
                  <a:lnTo>
                    <a:pt x="2904744" y="4552188"/>
                  </a:lnTo>
                  <a:lnTo>
                    <a:pt x="2904744" y="0"/>
                  </a:lnTo>
                  <a:lnTo>
                    <a:pt x="0" y="0"/>
                  </a:lnTo>
                  <a:lnTo>
                    <a:pt x="0" y="4552188"/>
                  </a:lnTo>
                  <a:close/>
                </a:path>
              </a:pathLst>
            </a:custGeom>
            <a:ln w="25908">
              <a:solidFill>
                <a:srgbClr val="E684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3465576" y="1674876"/>
            <a:ext cx="5236845" cy="4561840"/>
            <a:chOff x="3465576" y="1674876"/>
            <a:chExt cx="5236845" cy="456184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62051" y="1771375"/>
              <a:ext cx="5051814" cy="432265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478530" y="1687830"/>
              <a:ext cx="5210810" cy="4535805"/>
            </a:xfrm>
            <a:custGeom>
              <a:avLst/>
              <a:gdLst/>
              <a:ahLst/>
              <a:cxnLst/>
              <a:rect l="l" t="t" r="r" b="b"/>
              <a:pathLst>
                <a:path w="5210809" h="4535805">
                  <a:moveTo>
                    <a:pt x="0" y="4535424"/>
                  </a:moveTo>
                  <a:lnTo>
                    <a:pt x="5210556" y="4535424"/>
                  </a:lnTo>
                  <a:lnTo>
                    <a:pt x="5210556" y="0"/>
                  </a:lnTo>
                  <a:lnTo>
                    <a:pt x="0" y="0"/>
                  </a:lnTo>
                  <a:lnTo>
                    <a:pt x="0" y="4535424"/>
                  </a:lnTo>
                  <a:close/>
                </a:path>
              </a:pathLst>
            </a:custGeom>
            <a:ln w="25907">
              <a:solidFill>
                <a:srgbClr val="628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69060"/>
            <a:chOff x="419103" y="256054"/>
            <a:chExt cx="8305800" cy="13690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41931" y="310895"/>
              <a:ext cx="5658612" cy="13136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57199" y="274319"/>
              <a:ext cx="8229600" cy="1143000"/>
            </a:xfrm>
            <a:custGeom>
              <a:avLst/>
              <a:gdLst/>
              <a:ahLst/>
              <a:cxnLst/>
              <a:rect l="l" t="t" r="r" b="b"/>
              <a:pathLst>
                <a:path w="8229600" h="1143000">
                  <a:moveTo>
                    <a:pt x="0" y="1143000"/>
                  </a:moveTo>
                  <a:lnTo>
                    <a:pt x="8229600" y="11430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143000"/>
                  </a:lnTo>
                  <a:close/>
                </a:path>
              </a:pathLst>
            </a:custGeom>
            <a:ln w="9144">
              <a:solidFill>
                <a:srgbClr val="6087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39084" y="332231"/>
              <a:ext cx="963167" cy="123139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108073" y="461899"/>
            <a:ext cx="49295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0" dirty="0"/>
              <a:t>Factor</a:t>
            </a:r>
            <a:r>
              <a:rPr sz="4400" spc="-20" dirty="0"/>
              <a:t> </a:t>
            </a:r>
            <a:r>
              <a:rPr sz="4400" dirty="0">
                <a:solidFill>
                  <a:srgbClr val="C00000"/>
                </a:solidFill>
              </a:rPr>
              <a:t>c</a:t>
            </a:r>
            <a:r>
              <a:rPr sz="4400" spc="-20" dirty="0">
                <a:solidFill>
                  <a:srgbClr val="C00000"/>
                </a:solidFill>
              </a:rPr>
              <a:t> </a:t>
            </a:r>
            <a:r>
              <a:rPr sz="4400" dirty="0"/>
              <a:t>de</a:t>
            </a:r>
            <a:r>
              <a:rPr sz="4400" spc="-10" dirty="0"/>
              <a:t> </a:t>
            </a:r>
            <a:r>
              <a:rPr sz="4400" dirty="0"/>
              <a:t>la</a:t>
            </a:r>
            <a:r>
              <a:rPr sz="4400" spc="-10" dirty="0"/>
              <a:t> </a:t>
            </a:r>
            <a:r>
              <a:rPr sz="4400" spc="-15" dirty="0"/>
              <a:t>tensión</a:t>
            </a:r>
            <a:endParaRPr sz="4400"/>
          </a:p>
        </p:txBody>
      </p:sp>
      <p:grpSp>
        <p:nvGrpSpPr>
          <p:cNvPr id="9" name="object 9"/>
          <p:cNvGrpSpPr/>
          <p:nvPr/>
        </p:nvGrpSpPr>
        <p:grpSpPr>
          <a:xfrm>
            <a:off x="269747" y="1455419"/>
            <a:ext cx="8464550" cy="4738370"/>
            <a:chOff x="269747" y="1455419"/>
            <a:chExt cx="8464550" cy="473837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9955" y="1572767"/>
              <a:ext cx="8324088" cy="46207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9747" y="1455419"/>
              <a:ext cx="8462772" cy="464210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7200" y="1600199"/>
              <a:ext cx="8229600" cy="452628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57200" y="1600199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5C7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0895" y="1476755"/>
              <a:ext cx="662940" cy="84582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535940" y="1563065"/>
            <a:ext cx="7948295" cy="4233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C00000"/>
                </a:solidFill>
                <a:latin typeface="Calibri"/>
                <a:cs typeface="Calibri"/>
              </a:rPr>
              <a:t>c</a:t>
            </a:r>
            <a:r>
              <a:rPr sz="30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es </a:t>
            </a:r>
            <a:r>
              <a:rPr sz="3000" spc="-5" dirty="0">
                <a:latin typeface="Calibri"/>
                <a:cs typeface="Calibri"/>
              </a:rPr>
              <a:t>un </a:t>
            </a:r>
            <a:r>
              <a:rPr sz="3000" spc="-15" dirty="0">
                <a:latin typeface="Calibri"/>
                <a:cs typeface="Calibri"/>
              </a:rPr>
              <a:t>factor</a:t>
            </a:r>
            <a:r>
              <a:rPr sz="3000" spc="-20" dirty="0">
                <a:latin typeface="Calibri"/>
                <a:cs typeface="Calibri"/>
              </a:rPr>
              <a:t> para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seguridad </a:t>
            </a:r>
            <a:r>
              <a:rPr sz="3000" dirty="0">
                <a:latin typeface="Calibri"/>
                <a:cs typeface="Calibri"/>
              </a:rPr>
              <a:t>los </a:t>
            </a:r>
            <a:r>
              <a:rPr sz="3000" spc="-10" dirty="0">
                <a:latin typeface="Calibri"/>
                <a:cs typeface="Calibri"/>
              </a:rPr>
              <a:t>siguientes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efectos: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850">
              <a:latin typeface="Calibri"/>
              <a:cs typeface="Calibri"/>
            </a:endParaRPr>
          </a:p>
          <a:p>
            <a:pPr marL="355600" marR="1049020" indent="-343535">
              <a:lnSpc>
                <a:spcPts val="324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3000" spc="-20" dirty="0">
                <a:latin typeface="Calibri"/>
                <a:cs typeface="Calibri"/>
              </a:rPr>
              <a:t>Variaciones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de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tensión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dependiendo</a:t>
            </a:r>
            <a:r>
              <a:rPr sz="3000" spc="1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del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tiempo </a:t>
            </a:r>
            <a:r>
              <a:rPr sz="3000" dirty="0">
                <a:latin typeface="Calibri"/>
                <a:cs typeface="Calibri"/>
              </a:rPr>
              <a:t>y </a:t>
            </a:r>
            <a:r>
              <a:rPr sz="3000" spc="-10" dirty="0">
                <a:latin typeface="Calibri"/>
                <a:cs typeface="Calibri"/>
              </a:rPr>
              <a:t>del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65" dirty="0">
                <a:latin typeface="Calibri"/>
                <a:cs typeface="Calibri"/>
              </a:rPr>
              <a:t>lugar.</a:t>
            </a:r>
            <a:endParaRPr sz="30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31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3000" spc="-5" dirty="0">
                <a:latin typeface="Calibri"/>
                <a:cs typeface="Calibri"/>
              </a:rPr>
              <a:t>Cambio </a:t>
            </a:r>
            <a:r>
              <a:rPr sz="3000" dirty="0">
                <a:latin typeface="Calibri"/>
                <a:cs typeface="Calibri"/>
              </a:rPr>
              <a:t>en la </a:t>
            </a:r>
            <a:r>
              <a:rPr sz="3000" spc="-10" dirty="0">
                <a:latin typeface="Calibri"/>
                <a:cs typeface="Calibri"/>
              </a:rPr>
              <a:t>posición</a:t>
            </a:r>
            <a:r>
              <a:rPr sz="3000" spc="-5" dirty="0">
                <a:latin typeface="Calibri"/>
                <a:cs typeface="Calibri"/>
              </a:rPr>
              <a:t> del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conmutador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de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tomas.</a:t>
            </a:r>
            <a:endParaRPr sz="3000">
              <a:latin typeface="Calibri"/>
              <a:cs typeface="Calibri"/>
            </a:endParaRPr>
          </a:p>
          <a:p>
            <a:pPr marL="355600" marR="1355725" indent="-343535">
              <a:lnSpc>
                <a:spcPts val="324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3000" spc="-5" dirty="0">
                <a:latin typeface="Calibri"/>
                <a:cs typeface="Calibri"/>
              </a:rPr>
              <a:t>El hecho de no </a:t>
            </a:r>
            <a:r>
              <a:rPr sz="3000" spc="-10" dirty="0">
                <a:latin typeface="Calibri"/>
                <a:cs typeface="Calibri"/>
              </a:rPr>
              <a:t>tomar en </a:t>
            </a:r>
            <a:r>
              <a:rPr sz="3000" spc="-15" dirty="0">
                <a:latin typeface="Calibri"/>
                <a:cs typeface="Calibri"/>
              </a:rPr>
              <a:t>cuenta </a:t>
            </a:r>
            <a:r>
              <a:rPr sz="3000" spc="-20" dirty="0">
                <a:latin typeface="Calibri"/>
                <a:cs typeface="Calibri"/>
              </a:rPr>
              <a:t>cargas </a:t>
            </a:r>
            <a:r>
              <a:rPr sz="3000" dirty="0">
                <a:latin typeface="Calibri"/>
                <a:cs typeface="Calibri"/>
              </a:rPr>
              <a:t>y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capacitancias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en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los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cálculos.</a:t>
            </a:r>
            <a:endParaRPr sz="3000">
              <a:latin typeface="Calibri"/>
              <a:cs typeface="Calibri"/>
            </a:endParaRPr>
          </a:p>
          <a:p>
            <a:pPr marL="355600" marR="1891664" indent="-343535">
              <a:lnSpc>
                <a:spcPts val="3240"/>
              </a:lnSpc>
              <a:spcBef>
                <a:spcPts val="72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3000" spc="-5" dirty="0">
                <a:latin typeface="Calibri"/>
                <a:cs typeface="Calibri"/>
              </a:rPr>
              <a:t>El </a:t>
            </a:r>
            <a:r>
              <a:rPr sz="3000" spc="-15" dirty="0">
                <a:latin typeface="Calibri"/>
                <a:cs typeface="Calibri"/>
              </a:rPr>
              <a:t>comportamiento </a:t>
            </a:r>
            <a:r>
              <a:rPr sz="3000" spc="-10" dirty="0">
                <a:latin typeface="Calibri"/>
                <a:cs typeface="Calibri"/>
              </a:rPr>
              <a:t>subtransitorio </a:t>
            </a:r>
            <a:r>
              <a:rPr sz="3000" spc="-5" dirty="0">
                <a:latin typeface="Calibri"/>
                <a:cs typeface="Calibri"/>
              </a:rPr>
              <a:t>de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generadores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y </a:t>
            </a:r>
            <a:r>
              <a:rPr sz="3000" spc="-10" dirty="0">
                <a:latin typeface="Calibri"/>
                <a:cs typeface="Calibri"/>
              </a:rPr>
              <a:t>motores.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69060"/>
            <a:chOff x="419103" y="256054"/>
            <a:chExt cx="8305800" cy="13690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41931" y="310895"/>
              <a:ext cx="5658612" cy="13136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57199" y="274319"/>
              <a:ext cx="8229600" cy="1143000"/>
            </a:xfrm>
            <a:custGeom>
              <a:avLst/>
              <a:gdLst/>
              <a:ahLst/>
              <a:cxnLst/>
              <a:rect l="l" t="t" r="r" b="b"/>
              <a:pathLst>
                <a:path w="8229600" h="1143000">
                  <a:moveTo>
                    <a:pt x="0" y="1143000"/>
                  </a:moveTo>
                  <a:lnTo>
                    <a:pt x="8229600" y="11430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143000"/>
                  </a:lnTo>
                  <a:close/>
                </a:path>
              </a:pathLst>
            </a:custGeom>
            <a:ln w="9144">
              <a:solidFill>
                <a:srgbClr val="6087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39084" y="332231"/>
              <a:ext cx="963167" cy="123139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108073" y="461899"/>
            <a:ext cx="49295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0" dirty="0"/>
              <a:t>Factor</a:t>
            </a:r>
            <a:r>
              <a:rPr sz="4400" spc="-20" dirty="0"/>
              <a:t> </a:t>
            </a:r>
            <a:r>
              <a:rPr sz="4400" dirty="0">
                <a:solidFill>
                  <a:srgbClr val="C00000"/>
                </a:solidFill>
              </a:rPr>
              <a:t>c</a:t>
            </a:r>
            <a:r>
              <a:rPr sz="4400" spc="-20" dirty="0">
                <a:solidFill>
                  <a:srgbClr val="C00000"/>
                </a:solidFill>
              </a:rPr>
              <a:t> </a:t>
            </a:r>
            <a:r>
              <a:rPr sz="4400" dirty="0"/>
              <a:t>de</a:t>
            </a:r>
            <a:r>
              <a:rPr sz="4400" spc="-10" dirty="0"/>
              <a:t> </a:t>
            </a:r>
            <a:r>
              <a:rPr sz="4400" dirty="0"/>
              <a:t>la</a:t>
            </a:r>
            <a:r>
              <a:rPr sz="4400" spc="-10" dirty="0"/>
              <a:t> </a:t>
            </a:r>
            <a:r>
              <a:rPr sz="4400" spc="-15" dirty="0"/>
              <a:t>tensión</a:t>
            </a:r>
            <a:endParaRPr sz="4400"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461187" y="1766442"/>
          <a:ext cx="8279765" cy="4357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2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7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9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009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200">
                        <a:latin typeface="Times New Roman"/>
                        <a:cs typeface="Times New Roman"/>
                      </a:endParaRPr>
                    </a:p>
                    <a:p>
                      <a:pPr marL="271145">
                        <a:lnSpc>
                          <a:spcPct val="100000"/>
                        </a:lnSpc>
                      </a:pPr>
                      <a:r>
                        <a:rPr sz="32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Tensión</a:t>
                      </a:r>
                      <a:r>
                        <a:rPr sz="32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nominal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75565" algn="ctr">
                        <a:lnSpc>
                          <a:spcPct val="100000"/>
                        </a:lnSpc>
                        <a:spcBef>
                          <a:spcPts val="1620"/>
                        </a:spcBef>
                      </a:pPr>
                      <a:r>
                        <a:rPr sz="2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Factor</a:t>
                      </a:r>
                      <a:r>
                        <a:rPr sz="2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spc="-5" dirty="0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2800" b="1" dirty="0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sz="28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calcular</a:t>
                      </a:r>
                      <a:r>
                        <a:rPr sz="2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el: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0574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15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Valor</a:t>
                      </a:r>
                      <a:r>
                        <a:rPr sz="20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Máximo</a:t>
                      </a:r>
                      <a:r>
                        <a:rPr sz="20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corriente</a:t>
                      </a:r>
                      <a:r>
                        <a:rPr sz="20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cortocircuito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Valor</a:t>
                      </a:r>
                      <a:r>
                        <a:rPr sz="20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Mínimo</a:t>
                      </a:r>
                      <a:r>
                        <a:rPr sz="2000" b="1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corriente</a:t>
                      </a:r>
                      <a:r>
                        <a:rPr sz="20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cortocircuito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248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Baja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tensión</a:t>
                      </a:r>
                      <a:r>
                        <a:rPr sz="20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100V-1000V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411480" marR="1073150" indent="-342900">
                        <a:lnSpc>
                          <a:spcPct val="114999"/>
                        </a:lnSpc>
                        <a:buFont typeface="Symbol"/>
                        <a:buChar char=""/>
                        <a:tabLst>
                          <a:tab pos="410845" algn="l"/>
                          <a:tab pos="412115" algn="l"/>
                        </a:tabLst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Sistemas</a:t>
                      </a:r>
                      <a:r>
                        <a:rPr sz="20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una </a:t>
                      </a:r>
                      <a:r>
                        <a:rPr sz="2000" b="1" spc="-434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tolerancia</a:t>
                      </a:r>
                      <a:r>
                        <a:rPr sz="20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6%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467359" indent="-399415">
                        <a:lnSpc>
                          <a:spcPct val="100000"/>
                        </a:lnSpc>
                        <a:spcBef>
                          <a:spcPts val="360"/>
                        </a:spcBef>
                        <a:buFont typeface="Symbol"/>
                        <a:buChar char=""/>
                        <a:tabLst>
                          <a:tab pos="467359" algn="l"/>
                          <a:tab pos="467995" algn="l"/>
                        </a:tabLst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Sistemas</a:t>
                      </a:r>
                      <a:r>
                        <a:rPr sz="20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</a:t>
                      </a:r>
                      <a:r>
                        <a:rPr sz="20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una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41148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tolerancia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770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1,05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1,1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770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0,95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0,95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793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Media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tensión</a:t>
                      </a:r>
                      <a:r>
                        <a:rPr sz="20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(&gt;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1kV-35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kV)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1,10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1,00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73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Alta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tensión</a:t>
                      </a:r>
                      <a:r>
                        <a:rPr sz="20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(&gt;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35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kV)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1,10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1,00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9761" y="461899"/>
            <a:ext cx="22828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latin typeface="Calibri"/>
                <a:cs typeface="Calibri"/>
              </a:rPr>
              <a:t>Ejemplo</a:t>
            </a:r>
            <a:r>
              <a:rPr sz="4400" b="0" spc="-80" dirty="0">
                <a:latin typeface="Calibri"/>
                <a:cs typeface="Calibri"/>
              </a:rPr>
              <a:t> </a:t>
            </a:r>
            <a:r>
              <a:rPr sz="4400" b="0" dirty="0">
                <a:latin typeface="Calibri"/>
                <a:cs typeface="Calibri"/>
              </a:rPr>
              <a:t>1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07946"/>
            <a:ext cx="8060055" cy="2562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Calcular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</a:t>
            </a:r>
            <a:r>
              <a:rPr sz="3200" spc="-5" dirty="0">
                <a:latin typeface="Calibri"/>
                <a:cs typeface="Calibri"/>
              </a:rPr>
              <a:t> potencia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</a:t>
            </a:r>
            <a:r>
              <a:rPr sz="3200" spc="-15" dirty="0">
                <a:latin typeface="Calibri"/>
                <a:cs typeface="Calibri"/>
              </a:rPr>
              <a:t> cortocircuito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el</a:t>
            </a:r>
            <a:endParaRPr sz="3200">
              <a:latin typeface="Calibri"/>
              <a:cs typeface="Calibri"/>
            </a:endParaRPr>
          </a:p>
          <a:p>
            <a:pPr marL="355600" marR="5080">
              <a:lnSpc>
                <a:spcPct val="100000"/>
              </a:lnSpc>
              <a:spcBef>
                <a:spcPts val="20"/>
              </a:spcBef>
            </a:pPr>
            <a:r>
              <a:rPr sz="3200" spc="-20" dirty="0">
                <a:latin typeface="Calibri"/>
                <a:cs typeface="Calibri"/>
              </a:rPr>
              <a:t>instante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inicial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(S”k3</a:t>
            </a:r>
            <a:r>
              <a:rPr sz="3200" spc="-5" dirty="0">
                <a:latin typeface="Symbol"/>
                <a:cs typeface="Symbol"/>
              </a:rPr>
              <a:t></a:t>
            </a:r>
            <a:r>
              <a:rPr sz="3200" spc="-5" dirty="0">
                <a:latin typeface="Calibri"/>
                <a:cs typeface="Calibri"/>
              </a:rPr>
              <a:t>) </a:t>
            </a:r>
            <a:r>
              <a:rPr sz="3200" dirty="0">
                <a:latin typeface="Calibri"/>
                <a:cs typeface="Calibri"/>
              </a:rPr>
              <a:t>en </a:t>
            </a:r>
            <a:r>
              <a:rPr sz="3200" spc="-15" dirty="0">
                <a:latin typeface="Calibri"/>
                <a:cs typeface="Calibri"/>
              </a:rPr>
              <a:t>barras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 una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 </a:t>
            </a:r>
            <a:r>
              <a:rPr sz="3200" spc="-15" dirty="0">
                <a:latin typeface="Calibri"/>
                <a:cs typeface="Calibri"/>
              </a:rPr>
              <a:t>red </a:t>
            </a:r>
            <a:r>
              <a:rPr sz="3200" spc="-7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110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95" dirty="0">
                <a:latin typeface="Calibri"/>
                <a:cs typeface="Calibri"/>
              </a:rPr>
              <a:t>kV,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cuya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corriente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cc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Máxima </a:t>
            </a:r>
            <a:r>
              <a:rPr sz="3200" dirty="0">
                <a:latin typeface="Calibri"/>
                <a:cs typeface="Calibri"/>
              </a:rPr>
              <a:t>inicial 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(I”k3</a:t>
            </a:r>
            <a:r>
              <a:rPr sz="3200" spc="-5" dirty="0">
                <a:latin typeface="Symbol"/>
                <a:cs typeface="Symbol"/>
              </a:rPr>
              <a:t></a:t>
            </a:r>
            <a:r>
              <a:rPr sz="3200" spc="-5" dirty="0">
                <a:latin typeface="Calibri"/>
                <a:cs typeface="Calibri"/>
              </a:rPr>
              <a:t>)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es </a:t>
            </a:r>
            <a:r>
              <a:rPr sz="3200" spc="-5" dirty="0">
                <a:latin typeface="Calibri"/>
                <a:cs typeface="Calibri"/>
              </a:rPr>
              <a:t>de </a:t>
            </a:r>
            <a:r>
              <a:rPr sz="3200" dirty="0">
                <a:latin typeface="Calibri"/>
                <a:cs typeface="Calibri"/>
              </a:rPr>
              <a:t>11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5" dirty="0">
                <a:latin typeface="Calibri"/>
                <a:cs typeface="Calibri"/>
              </a:rPr>
              <a:t>kA.</a:t>
            </a:r>
            <a:endParaRPr sz="32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74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Solución.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61614" y="4431029"/>
            <a:ext cx="598170" cy="382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350" spc="50" dirty="0">
                <a:latin typeface="Cambria Math"/>
                <a:cs typeface="Cambria Math"/>
              </a:rPr>
              <a:t>3𝐾</a:t>
            </a:r>
            <a:r>
              <a:rPr sz="2350" spc="-10" dirty="0">
                <a:latin typeface="Cambria Math"/>
                <a:cs typeface="Cambria Math"/>
              </a:rPr>
              <a:t>∅</a:t>
            </a:r>
            <a:endParaRPr sz="235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39238" y="4050868"/>
            <a:ext cx="4286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4800" spc="112" baseline="-22569" dirty="0">
                <a:latin typeface="Cambria Math"/>
                <a:cs typeface="Cambria Math"/>
              </a:rPr>
              <a:t>𝑆</a:t>
            </a:r>
            <a:r>
              <a:rPr sz="2350" spc="75" dirty="0">
                <a:latin typeface="Cambria Math"/>
                <a:cs typeface="Cambria Math"/>
              </a:rPr>
              <a:t>"</a:t>
            </a:r>
            <a:endParaRPr sz="2350">
              <a:latin typeface="Cambria Math"/>
              <a:cs typeface="Cambria Math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899280" y="4268723"/>
            <a:ext cx="485775" cy="391795"/>
          </a:xfrm>
          <a:custGeom>
            <a:avLst/>
            <a:gdLst/>
            <a:ahLst/>
            <a:cxnLst/>
            <a:rect l="l" t="t" r="r" b="b"/>
            <a:pathLst>
              <a:path w="485775" h="391795">
                <a:moveTo>
                  <a:pt x="485267" y="0"/>
                </a:moveTo>
                <a:lnTo>
                  <a:pt x="259715" y="126"/>
                </a:lnTo>
                <a:lnTo>
                  <a:pt x="233426" y="126"/>
                </a:lnTo>
                <a:lnTo>
                  <a:pt x="135255" y="339344"/>
                </a:lnTo>
                <a:lnTo>
                  <a:pt x="65151" y="185165"/>
                </a:lnTo>
                <a:lnTo>
                  <a:pt x="0" y="215011"/>
                </a:lnTo>
                <a:lnTo>
                  <a:pt x="6096" y="229869"/>
                </a:lnTo>
                <a:lnTo>
                  <a:pt x="39751" y="215011"/>
                </a:lnTo>
                <a:lnTo>
                  <a:pt x="121920" y="391794"/>
                </a:lnTo>
                <a:lnTo>
                  <a:pt x="141224" y="391794"/>
                </a:lnTo>
                <a:lnTo>
                  <a:pt x="248158" y="26669"/>
                </a:lnTo>
                <a:lnTo>
                  <a:pt x="284099" y="26669"/>
                </a:lnTo>
                <a:lnTo>
                  <a:pt x="284099" y="25907"/>
                </a:lnTo>
                <a:lnTo>
                  <a:pt x="485267" y="25907"/>
                </a:lnTo>
                <a:lnTo>
                  <a:pt x="4852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965316" y="4431029"/>
            <a:ext cx="598805" cy="382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350" spc="35" dirty="0">
                <a:latin typeface="Cambria Math"/>
                <a:cs typeface="Cambria Math"/>
              </a:rPr>
              <a:t>3𝐾∅</a:t>
            </a:r>
            <a:endParaRPr sz="235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38778" y="4218508"/>
            <a:ext cx="274383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720725" algn="l"/>
              </a:tabLst>
            </a:pPr>
            <a:r>
              <a:rPr sz="3200" dirty="0">
                <a:latin typeface="Cambria Math"/>
                <a:cs typeface="Cambria Math"/>
              </a:rPr>
              <a:t>=	3</a:t>
            </a:r>
            <a:r>
              <a:rPr sz="3200" spc="-5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×</a:t>
            </a:r>
            <a:r>
              <a:rPr sz="3200" spc="-25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𝑈𝑛</a:t>
            </a:r>
            <a:r>
              <a:rPr sz="3200" spc="45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×</a:t>
            </a:r>
            <a:r>
              <a:rPr sz="3200" spc="-20" dirty="0">
                <a:latin typeface="Cambria Math"/>
                <a:cs typeface="Cambria Math"/>
              </a:rPr>
              <a:t> </a:t>
            </a:r>
            <a:r>
              <a:rPr sz="3200" spc="40" dirty="0">
                <a:latin typeface="Cambria Math"/>
                <a:cs typeface="Cambria Math"/>
              </a:rPr>
              <a:t>𝐼</a:t>
            </a:r>
            <a:r>
              <a:rPr sz="3525" spc="60" baseline="30732" dirty="0">
                <a:latin typeface="Cambria Math"/>
                <a:cs typeface="Cambria Math"/>
              </a:rPr>
              <a:t>"</a:t>
            </a:r>
            <a:endParaRPr sz="3525" baseline="30732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28417" y="5013197"/>
            <a:ext cx="599440" cy="382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350" spc="50" dirty="0">
                <a:latin typeface="Cambria Math"/>
                <a:cs typeface="Cambria Math"/>
              </a:rPr>
              <a:t>3</a:t>
            </a:r>
            <a:r>
              <a:rPr sz="2350" spc="65" dirty="0">
                <a:latin typeface="Cambria Math"/>
                <a:cs typeface="Cambria Math"/>
              </a:rPr>
              <a:t>𝐾</a:t>
            </a:r>
            <a:r>
              <a:rPr sz="2350" spc="-10" dirty="0">
                <a:latin typeface="Cambria Math"/>
                <a:cs typeface="Cambria Math"/>
              </a:rPr>
              <a:t>∅</a:t>
            </a:r>
            <a:endParaRPr sz="235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06422" y="4633721"/>
            <a:ext cx="42925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800" spc="112" baseline="-22569" dirty="0">
                <a:latin typeface="Cambria Math"/>
                <a:cs typeface="Cambria Math"/>
              </a:rPr>
              <a:t>𝑆</a:t>
            </a:r>
            <a:r>
              <a:rPr sz="2350" spc="75" dirty="0">
                <a:latin typeface="Cambria Math"/>
                <a:cs typeface="Cambria Math"/>
              </a:rPr>
              <a:t>"</a:t>
            </a:r>
            <a:endParaRPr sz="2350"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67989" y="4850891"/>
            <a:ext cx="485775" cy="391795"/>
          </a:xfrm>
          <a:custGeom>
            <a:avLst/>
            <a:gdLst/>
            <a:ahLst/>
            <a:cxnLst/>
            <a:rect l="l" t="t" r="r" b="b"/>
            <a:pathLst>
              <a:path w="485775" h="391795">
                <a:moveTo>
                  <a:pt x="485266" y="0"/>
                </a:moveTo>
                <a:lnTo>
                  <a:pt x="259714" y="126"/>
                </a:lnTo>
                <a:lnTo>
                  <a:pt x="233425" y="126"/>
                </a:lnTo>
                <a:lnTo>
                  <a:pt x="135255" y="339343"/>
                </a:lnTo>
                <a:lnTo>
                  <a:pt x="65150" y="185165"/>
                </a:lnTo>
                <a:lnTo>
                  <a:pt x="0" y="215010"/>
                </a:lnTo>
                <a:lnTo>
                  <a:pt x="6096" y="229869"/>
                </a:lnTo>
                <a:lnTo>
                  <a:pt x="39750" y="215010"/>
                </a:lnTo>
                <a:lnTo>
                  <a:pt x="121920" y="391794"/>
                </a:lnTo>
                <a:lnTo>
                  <a:pt x="141224" y="391794"/>
                </a:lnTo>
                <a:lnTo>
                  <a:pt x="248158" y="26669"/>
                </a:lnTo>
                <a:lnTo>
                  <a:pt x="284099" y="26669"/>
                </a:lnTo>
                <a:lnTo>
                  <a:pt x="284099" y="25907"/>
                </a:lnTo>
                <a:lnTo>
                  <a:pt x="485266" y="25907"/>
                </a:lnTo>
                <a:lnTo>
                  <a:pt x="4852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017647" y="5573674"/>
            <a:ext cx="598170" cy="3829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350" spc="40" dirty="0">
                <a:latin typeface="Cambria Math"/>
                <a:cs typeface="Cambria Math"/>
              </a:rPr>
              <a:t>3</a:t>
            </a:r>
            <a:r>
              <a:rPr sz="2350" spc="70" dirty="0">
                <a:latin typeface="Cambria Math"/>
                <a:cs typeface="Cambria Math"/>
              </a:rPr>
              <a:t>𝐾</a:t>
            </a:r>
            <a:r>
              <a:rPr sz="2350" spc="-5" dirty="0">
                <a:latin typeface="Cambria Math"/>
                <a:cs typeface="Cambria Math"/>
              </a:rPr>
              <a:t>∅</a:t>
            </a:r>
            <a:endParaRPr sz="235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95651" y="5194198"/>
            <a:ext cx="4279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4800" spc="104" baseline="-22569" dirty="0">
                <a:latin typeface="Cambria Math"/>
                <a:cs typeface="Cambria Math"/>
              </a:rPr>
              <a:t>𝑆</a:t>
            </a:r>
            <a:r>
              <a:rPr sz="2350" spc="70" dirty="0">
                <a:latin typeface="Cambria Math"/>
                <a:cs typeface="Cambria Math"/>
              </a:rPr>
              <a:t>"</a:t>
            </a:r>
            <a:endParaRPr sz="235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32886" y="4729229"/>
            <a:ext cx="3977004" cy="114681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70"/>
              </a:spcBef>
              <a:tabLst>
                <a:tab pos="682625" algn="l"/>
              </a:tabLst>
            </a:pPr>
            <a:r>
              <a:rPr sz="3200" dirty="0">
                <a:latin typeface="Cambria Math"/>
                <a:cs typeface="Cambria Math"/>
              </a:rPr>
              <a:t>=	3</a:t>
            </a:r>
            <a:r>
              <a:rPr sz="3200" spc="-15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×</a:t>
            </a:r>
            <a:r>
              <a:rPr sz="3200" spc="-10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110𝑘𝑉</a:t>
            </a:r>
            <a:r>
              <a:rPr sz="3200" spc="75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×</a:t>
            </a:r>
            <a:r>
              <a:rPr sz="3200" spc="-10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11𝑘𝐴</a:t>
            </a:r>
            <a:endParaRPr sz="3200">
              <a:latin typeface="Cambria Math"/>
              <a:cs typeface="Cambria Math"/>
            </a:endParaRPr>
          </a:p>
          <a:p>
            <a:pPr algn="ctr">
              <a:lnSpc>
                <a:spcPct val="100000"/>
              </a:lnSpc>
              <a:spcBef>
                <a:spcPts val="575"/>
              </a:spcBef>
            </a:pPr>
            <a:r>
              <a:rPr sz="3200" dirty="0">
                <a:latin typeface="Cambria Math"/>
                <a:cs typeface="Cambria Math"/>
              </a:rPr>
              <a:t>=</a:t>
            </a:r>
            <a:r>
              <a:rPr sz="3200" spc="150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2095,8</a:t>
            </a:r>
            <a:r>
              <a:rPr sz="3200" spc="-15" dirty="0">
                <a:latin typeface="Cambria Math"/>
                <a:cs typeface="Cambria Math"/>
              </a:rPr>
              <a:t> </a:t>
            </a:r>
            <a:r>
              <a:rPr sz="3200" spc="-5" dirty="0">
                <a:latin typeface="Cambria Math"/>
                <a:cs typeface="Cambria Math"/>
              </a:rPr>
              <a:t>𝑀𝑉𝐴</a:t>
            </a:r>
            <a:endParaRPr sz="32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9950" y="271399"/>
            <a:ext cx="232537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Ejemplo</a:t>
            </a:r>
            <a:r>
              <a:rPr sz="4400" spc="-100" dirty="0"/>
              <a:t> </a:t>
            </a:r>
            <a:r>
              <a:rPr sz="4400" dirty="0"/>
              <a:t>2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10540" y="993139"/>
            <a:ext cx="7922259" cy="21475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75"/>
              </a:spcBef>
            </a:pPr>
            <a:r>
              <a:rPr sz="2400" dirty="0">
                <a:latin typeface="Calibri"/>
                <a:cs typeface="Calibri"/>
              </a:rPr>
              <a:t>Calcular:</a:t>
            </a:r>
            <a:endParaRPr sz="2400">
              <a:latin typeface="Calibri"/>
              <a:cs typeface="Calibri"/>
            </a:endParaRPr>
          </a:p>
          <a:p>
            <a:pPr marL="396240" indent="-358775">
              <a:lnSpc>
                <a:spcPct val="100000"/>
              </a:lnSpc>
              <a:spcBef>
                <a:spcPts val="575"/>
              </a:spcBef>
              <a:buAutoNum type="alphaLcParenR"/>
              <a:tabLst>
                <a:tab pos="396875" algn="l"/>
              </a:tabLst>
            </a:pPr>
            <a:r>
              <a:rPr sz="2400" spc="-5" dirty="0">
                <a:latin typeface="Calibri"/>
                <a:cs typeface="Calibri"/>
              </a:rPr>
              <a:t>La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IMPEDANCIA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CC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(Z</a:t>
            </a:r>
            <a:r>
              <a:rPr sz="2400" spc="-7" baseline="-20833" dirty="0">
                <a:latin typeface="Calibri"/>
                <a:cs typeface="Calibri"/>
              </a:rPr>
              <a:t>Q</a:t>
            </a:r>
            <a:r>
              <a:rPr sz="2400" spc="-5" dirty="0">
                <a:latin typeface="Calibri"/>
                <a:cs typeface="Calibri"/>
              </a:rPr>
              <a:t>)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red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del </a:t>
            </a:r>
            <a:r>
              <a:rPr sz="2400" dirty="0">
                <a:latin typeface="Calibri"/>
                <a:cs typeface="Calibri"/>
              </a:rPr>
              <a:t>ejemplo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1.</a:t>
            </a:r>
            <a:endParaRPr sz="2400">
              <a:latin typeface="Calibri"/>
              <a:cs typeface="Calibri"/>
            </a:endParaRPr>
          </a:p>
          <a:p>
            <a:pPr marL="396240" marR="30480" indent="-358775">
              <a:lnSpc>
                <a:spcPct val="100000"/>
              </a:lnSpc>
              <a:spcBef>
                <a:spcPts val="580"/>
              </a:spcBef>
              <a:buAutoNum type="alphaLcParenR"/>
              <a:tabLst>
                <a:tab pos="396875" algn="l"/>
              </a:tabLst>
            </a:pPr>
            <a:r>
              <a:rPr sz="2400" spc="-30" dirty="0">
                <a:latin typeface="Calibri"/>
                <a:cs typeface="Calibri"/>
              </a:rPr>
              <a:t>También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obtener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sus </a:t>
            </a:r>
            <a:r>
              <a:rPr sz="2400" spc="-10" dirty="0">
                <a:latin typeface="Calibri"/>
                <a:cs typeface="Calibri"/>
              </a:rPr>
              <a:t>componentes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cartesianas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</a:t>
            </a:r>
            <a:r>
              <a:rPr sz="2400" spc="-22" baseline="-20833" dirty="0">
                <a:latin typeface="Calibri"/>
                <a:cs typeface="Calibri"/>
              </a:rPr>
              <a:t>Q</a:t>
            </a:r>
            <a:r>
              <a:rPr sz="2400" spc="254" baseline="-20833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X</a:t>
            </a:r>
            <a:r>
              <a:rPr sz="2400" spc="-60" baseline="-20833" dirty="0">
                <a:latin typeface="Calibri"/>
                <a:cs typeface="Calibri"/>
              </a:rPr>
              <a:t>Q</a:t>
            </a:r>
            <a:r>
              <a:rPr sz="2400" spc="270" baseline="-20833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, </a:t>
            </a:r>
            <a:r>
              <a:rPr sz="2400" spc="-5" dirty="0">
                <a:latin typeface="Calibri"/>
                <a:cs typeface="Calibri"/>
              </a:rPr>
              <a:t>Si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sabe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que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</a:t>
            </a:r>
            <a:r>
              <a:rPr sz="2400" spc="-22" baseline="-20833" dirty="0">
                <a:latin typeface="Calibri"/>
                <a:cs typeface="Calibri"/>
              </a:rPr>
              <a:t>Q</a:t>
            </a:r>
            <a:r>
              <a:rPr sz="2400" spc="254" baseline="-20833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/X</a:t>
            </a:r>
            <a:r>
              <a:rPr sz="2400" spc="-44" baseline="-20833" dirty="0">
                <a:latin typeface="Calibri"/>
                <a:cs typeface="Calibri"/>
              </a:rPr>
              <a:t>Q</a:t>
            </a:r>
            <a:r>
              <a:rPr sz="2400" spc="277" baseline="-20833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=0,1.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tablas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c=1,1</a:t>
            </a:r>
            <a:endParaRPr sz="24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575"/>
              </a:spcBef>
            </a:pPr>
            <a:r>
              <a:rPr sz="2400" spc="-5" dirty="0">
                <a:latin typeface="Calibri"/>
                <a:cs typeface="Calibri"/>
              </a:rPr>
              <a:t>Solución.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3016" y="3656787"/>
            <a:ext cx="2965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ambria Math"/>
                <a:cs typeface="Cambria Math"/>
              </a:rPr>
              <a:t>𝑍</a:t>
            </a:r>
            <a:endParaRPr sz="360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20876" y="3884421"/>
            <a:ext cx="258445" cy="4260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600" spc="110" dirty="0">
                <a:latin typeface="Cambria Math"/>
                <a:cs typeface="Cambria Math"/>
              </a:rPr>
              <a:t>𝑄</a:t>
            </a:r>
            <a:endParaRPr sz="260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80058" y="3412947"/>
            <a:ext cx="14795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188085" algn="l"/>
              </a:tabLst>
            </a:pPr>
            <a:r>
              <a:rPr sz="5400" baseline="-29320" dirty="0">
                <a:latin typeface="Cambria Math"/>
                <a:cs typeface="Cambria Math"/>
              </a:rPr>
              <a:t>=</a:t>
            </a:r>
            <a:r>
              <a:rPr sz="36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600" u="heavy" spc="8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𝑁</a:t>
            </a:r>
            <a:endParaRPr sz="260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47926" y="3310839"/>
            <a:ext cx="9963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spc="114" dirty="0">
                <a:latin typeface="Cambria Math"/>
                <a:cs typeface="Cambria Math"/>
              </a:rPr>
              <a:t>𝑐</a:t>
            </a:r>
            <a:r>
              <a:rPr sz="3600" dirty="0">
                <a:latin typeface="Cambria Math"/>
                <a:cs typeface="Cambria Math"/>
              </a:rPr>
              <a:t>.</a:t>
            </a:r>
            <a:r>
              <a:rPr sz="3600" spc="-200" dirty="0">
                <a:latin typeface="Cambria Math"/>
                <a:cs typeface="Cambria Math"/>
              </a:rPr>
              <a:t> </a:t>
            </a:r>
            <a:r>
              <a:rPr sz="3600" spc="130" dirty="0">
                <a:latin typeface="Cambria Math"/>
                <a:cs typeface="Cambria Math"/>
              </a:rPr>
              <a:t>𝑈</a:t>
            </a:r>
            <a:r>
              <a:rPr sz="3900" spc="120" baseline="29914" dirty="0">
                <a:latin typeface="Cambria Math"/>
                <a:cs typeface="Cambria Math"/>
              </a:rPr>
              <a:t>2</a:t>
            </a:r>
            <a:endParaRPr sz="3900" baseline="29914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50338" y="4250182"/>
            <a:ext cx="227329" cy="4260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600" spc="280" dirty="0">
                <a:latin typeface="Cambria Math"/>
                <a:cs typeface="Cambria Math"/>
              </a:rPr>
              <a:t>𝑘</a:t>
            </a:r>
            <a:endParaRPr sz="260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02433" y="3832605"/>
            <a:ext cx="4743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5400" spc="150" baseline="-20833" dirty="0">
                <a:latin typeface="Cambria Math"/>
                <a:cs typeface="Cambria Math"/>
              </a:rPr>
              <a:t>𝑆</a:t>
            </a:r>
            <a:r>
              <a:rPr sz="2600" spc="100" dirty="0">
                <a:latin typeface="Cambria Math"/>
                <a:cs typeface="Cambria Math"/>
              </a:rPr>
              <a:t>"</a:t>
            </a:r>
            <a:endParaRPr sz="260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62904" y="3605910"/>
            <a:ext cx="10642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683895" algn="l"/>
              </a:tabLst>
            </a:pPr>
            <a:r>
              <a:rPr sz="3600" spc="-15" dirty="0">
                <a:latin typeface="Cambria Math"/>
                <a:cs typeface="Cambria Math"/>
              </a:rPr>
              <a:t>𝑍</a:t>
            </a:r>
            <a:r>
              <a:rPr sz="3900" spc="-22" baseline="-16025" dirty="0">
                <a:latin typeface="Cambria Math"/>
                <a:cs typeface="Cambria Math"/>
              </a:rPr>
              <a:t>𝑄	</a:t>
            </a:r>
            <a:r>
              <a:rPr sz="3600" dirty="0">
                <a:latin typeface="Cambria Math"/>
                <a:cs typeface="Cambria Math"/>
              </a:rPr>
              <a:t>=</a:t>
            </a:r>
            <a:endParaRPr sz="3600"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615683" y="3930015"/>
            <a:ext cx="1493520" cy="29209"/>
          </a:xfrm>
          <a:custGeom>
            <a:avLst/>
            <a:gdLst/>
            <a:ahLst/>
            <a:cxnLst/>
            <a:rect l="l" t="t" r="r" b="b"/>
            <a:pathLst>
              <a:path w="1493520" h="29210">
                <a:moveTo>
                  <a:pt x="1493520" y="0"/>
                </a:moveTo>
                <a:lnTo>
                  <a:pt x="0" y="0"/>
                </a:lnTo>
                <a:lnTo>
                  <a:pt x="0" y="28956"/>
                </a:lnTo>
                <a:lnTo>
                  <a:pt x="1493520" y="28956"/>
                </a:lnTo>
                <a:lnTo>
                  <a:pt x="14935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764781" y="3259963"/>
            <a:ext cx="1171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ambria Math"/>
                <a:cs typeface="Cambria Math"/>
              </a:rPr>
              <a:t>𝑐</a:t>
            </a:r>
            <a:r>
              <a:rPr sz="3600" spc="60" dirty="0">
                <a:latin typeface="Cambria Math"/>
                <a:cs typeface="Cambria Math"/>
              </a:rPr>
              <a:t> </a:t>
            </a:r>
            <a:r>
              <a:rPr sz="3600" spc="125" dirty="0">
                <a:latin typeface="Cambria Math"/>
                <a:cs typeface="Cambria Math"/>
              </a:rPr>
              <a:t>∙</a:t>
            </a:r>
            <a:r>
              <a:rPr sz="3600" spc="-35" dirty="0">
                <a:latin typeface="Cambria Math"/>
                <a:cs typeface="Cambria Math"/>
              </a:rPr>
              <a:t> </a:t>
            </a:r>
            <a:r>
              <a:rPr sz="3600" spc="-70" dirty="0">
                <a:latin typeface="Cambria Math"/>
                <a:cs typeface="Cambria Math"/>
              </a:rPr>
              <a:t>𝑈</a:t>
            </a:r>
            <a:r>
              <a:rPr sz="3900" spc="-104" baseline="-16025" dirty="0">
                <a:latin typeface="Cambria Math"/>
                <a:cs typeface="Cambria Math"/>
              </a:rPr>
              <a:t>𝑁</a:t>
            </a:r>
            <a:endParaRPr sz="3900" baseline="-16025">
              <a:latin typeface="Cambria Math"/>
              <a:cs typeface="Cambria Math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23431" y="4046982"/>
            <a:ext cx="545465" cy="440055"/>
          </a:xfrm>
          <a:custGeom>
            <a:avLst/>
            <a:gdLst/>
            <a:ahLst/>
            <a:cxnLst/>
            <a:rect l="l" t="t" r="r" b="b"/>
            <a:pathLst>
              <a:path w="545465" h="440054">
                <a:moveTo>
                  <a:pt x="319277" y="0"/>
                </a:moveTo>
                <a:lnTo>
                  <a:pt x="262382" y="0"/>
                </a:lnTo>
                <a:lnTo>
                  <a:pt x="152019" y="381000"/>
                </a:lnTo>
                <a:lnTo>
                  <a:pt x="73278" y="207772"/>
                </a:lnTo>
                <a:lnTo>
                  <a:pt x="0" y="241300"/>
                </a:lnTo>
                <a:lnTo>
                  <a:pt x="6985" y="258064"/>
                </a:lnTo>
                <a:lnTo>
                  <a:pt x="44703" y="241300"/>
                </a:lnTo>
                <a:lnTo>
                  <a:pt x="137160" y="439928"/>
                </a:lnTo>
                <a:lnTo>
                  <a:pt x="158750" y="439928"/>
                </a:lnTo>
                <a:lnTo>
                  <a:pt x="278892" y="29718"/>
                </a:lnTo>
                <a:lnTo>
                  <a:pt x="319277" y="29718"/>
                </a:lnTo>
                <a:lnTo>
                  <a:pt x="319277" y="29337"/>
                </a:lnTo>
                <a:lnTo>
                  <a:pt x="545465" y="29337"/>
                </a:lnTo>
                <a:lnTo>
                  <a:pt x="545465" y="381"/>
                </a:lnTo>
                <a:lnTo>
                  <a:pt x="319277" y="381"/>
                </a:lnTo>
                <a:lnTo>
                  <a:pt x="3192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634478" y="4220083"/>
            <a:ext cx="460375" cy="4260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600" spc="80" dirty="0">
                <a:latin typeface="Cambria Math"/>
                <a:cs typeface="Cambria Math"/>
              </a:rPr>
              <a:t>3</a:t>
            </a:r>
            <a:r>
              <a:rPr sz="2600" spc="110" dirty="0">
                <a:latin typeface="Cambria Math"/>
                <a:cs typeface="Cambria Math"/>
              </a:rPr>
              <a:t>𝐾</a:t>
            </a:r>
            <a:endParaRPr sz="26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79081" y="3979291"/>
            <a:ext cx="9804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ambria Math"/>
                <a:cs typeface="Cambria Math"/>
              </a:rPr>
              <a:t>3</a:t>
            </a:r>
            <a:r>
              <a:rPr sz="3600" spc="-50" dirty="0">
                <a:latin typeface="Cambria Math"/>
                <a:cs typeface="Cambria Math"/>
              </a:rPr>
              <a:t> </a:t>
            </a:r>
            <a:r>
              <a:rPr sz="3600" spc="125" dirty="0">
                <a:latin typeface="Cambria Math"/>
                <a:cs typeface="Cambria Math"/>
              </a:rPr>
              <a:t>∙</a:t>
            </a:r>
            <a:r>
              <a:rPr sz="3600" spc="-40" dirty="0">
                <a:latin typeface="Cambria Math"/>
                <a:cs typeface="Cambria Math"/>
              </a:rPr>
              <a:t> </a:t>
            </a:r>
            <a:r>
              <a:rPr sz="3600" spc="65" dirty="0">
                <a:latin typeface="Cambria Math"/>
                <a:cs typeface="Cambria Math"/>
              </a:rPr>
              <a:t>𝐼</a:t>
            </a:r>
            <a:r>
              <a:rPr sz="3900" spc="97" baseline="28846" dirty="0">
                <a:latin typeface="Cambria Math"/>
                <a:cs typeface="Cambria Math"/>
              </a:rPr>
              <a:t>"</a:t>
            </a:r>
            <a:endParaRPr sz="3900" baseline="28846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6257" y="5061584"/>
            <a:ext cx="9321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628015" algn="l"/>
              </a:tabLst>
            </a:pPr>
            <a:r>
              <a:rPr sz="2800" spc="-30" dirty="0">
                <a:latin typeface="Cambria Math"/>
                <a:cs typeface="Cambria Math"/>
              </a:rPr>
              <a:t>𝑍</a:t>
            </a:r>
            <a:r>
              <a:rPr sz="3075" spc="-44" baseline="-17615" dirty="0">
                <a:latin typeface="Cambria Math"/>
                <a:cs typeface="Cambria Math"/>
              </a:rPr>
              <a:t>𝑄	</a:t>
            </a:r>
            <a:r>
              <a:rPr sz="2800" spc="-5" dirty="0">
                <a:latin typeface="Cambria Math"/>
                <a:cs typeface="Cambria Math"/>
              </a:rPr>
              <a:t>=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478788" y="5315330"/>
            <a:ext cx="2708275" cy="22860"/>
          </a:xfrm>
          <a:custGeom>
            <a:avLst/>
            <a:gdLst/>
            <a:ahLst/>
            <a:cxnLst/>
            <a:rect l="l" t="t" r="r" b="b"/>
            <a:pathLst>
              <a:path w="2708275" h="22860">
                <a:moveTo>
                  <a:pt x="2708148" y="0"/>
                </a:moveTo>
                <a:lnTo>
                  <a:pt x="0" y="0"/>
                </a:lnTo>
                <a:lnTo>
                  <a:pt x="0" y="22860"/>
                </a:lnTo>
                <a:lnTo>
                  <a:pt x="2708148" y="22860"/>
                </a:lnTo>
                <a:lnTo>
                  <a:pt x="27081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108961" y="4894198"/>
            <a:ext cx="1795145" cy="328930"/>
          </a:xfrm>
          <a:custGeom>
            <a:avLst/>
            <a:gdLst/>
            <a:ahLst/>
            <a:cxnLst/>
            <a:rect l="l" t="t" r="r" b="b"/>
            <a:pathLst>
              <a:path w="1795145" h="328929">
                <a:moveTo>
                  <a:pt x="1689989" y="0"/>
                </a:moveTo>
                <a:lnTo>
                  <a:pt x="1685289" y="13334"/>
                </a:lnTo>
                <a:lnTo>
                  <a:pt x="1704339" y="21595"/>
                </a:lnTo>
                <a:lnTo>
                  <a:pt x="1720723" y="33035"/>
                </a:lnTo>
                <a:lnTo>
                  <a:pt x="1745488" y="65405"/>
                </a:lnTo>
                <a:lnTo>
                  <a:pt x="1759950" y="109108"/>
                </a:lnTo>
                <a:lnTo>
                  <a:pt x="1764791" y="162813"/>
                </a:lnTo>
                <a:lnTo>
                  <a:pt x="1763577" y="191789"/>
                </a:lnTo>
                <a:lnTo>
                  <a:pt x="1753862" y="241788"/>
                </a:lnTo>
                <a:lnTo>
                  <a:pt x="1734286" y="280838"/>
                </a:lnTo>
                <a:lnTo>
                  <a:pt x="1704516" y="307179"/>
                </a:lnTo>
                <a:lnTo>
                  <a:pt x="1685798" y="315468"/>
                </a:lnTo>
                <a:lnTo>
                  <a:pt x="1689989" y="328802"/>
                </a:lnTo>
                <a:lnTo>
                  <a:pt x="1734819" y="307816"/>
                </a:lnTo>
                <a:lnTo>
                  <a:pt x="1767839" y="271399"/>
                </a:lnTo>
                <a:lnTo>
                  <a:pt x="1788128" y="222599"/>
                </a:lnTo>
                <a:lnTo>
                  <a:pt x="1794890" y="164464"/>
                </a:lnTo>
                <a:lnTo>
                  <a:pt x="1793180" y="134346"/>
                </a:lnTo>
                <a:lnTo>
                  <a:pt x="1779567" y="80918"/>
                </a:lnTo>
                <a:lnTo>
                  <a:pt x="1752639" y="37415"/>
                </a:lnTo>
                <a:lnTo>
                  <a:pt x="1713777" y="8598"/>
                </a:lnTo>
                <a:lnTo>
                  <a:pt x="1689989" y="0"/>
                </a:lnTo>
                <a:close/>
              </a:path>
              <a:path w="1795145" h="328929">
                <a:moveTo>
                  <a:pt x="104901" y="0"/>
                </a:moveTo>
                <a:lnTo>
                  <a:pt x="60118" y="21066"/>
                </a:lnTo>
                <a:lnTo>
                  <a:pt x="27050" y="57657"/>
                </a:lnTo>
                <a:lnTo>
                  <a:pt x="6762" y="106489"/>
                </a:lnTo>
                <a:lnTo>
                  <a:pt x="0" y="164464"/>
                </a:lnTo>
                <a:lnTo>
                  <a:pt x="1690" y="194710"/>
                </a:lnTo>
                <a:lnTo>
                  <a:pt x="15216" y="248154"/>
                </a:lnTo>
                <a:lnTo>
                  <a:pt x="42054" y="291548"/>
                </a:lnTo>
                <a:lnTo>
                  <a:pt x="80968" y="320226"/>
                </a:lnTo>
                <a:lnTo>
                  <a:pt x="104901" y="328802"/>
                </a:lnTo>
                <a:lnTo>
                  <a:pt x="108965" y="315468"/>
                </a:lnTo>
                <a:lnTo>
                  <a:pt x="90247" y="307179"/>
                </a:lnTo>
                <a:lnTo>
                  <a:pt x="74088" y="295640"/>
                </a:lnTo>
                <a:lnTo>
                  <a:pt x="49402" y="262763"/>
                </a:lnTo>
                <a:lnTo>
                  <a:pt x="34829" y="218122"/>
                </a:lnTo>
                <a:lnTo>
                  <a:pt x="29971" y="162813"/>
                </a:lnTo>
                <a:lnTo>
                  <a:pt x="31186" y="134717"/>
                </a:lnTo>
                <a:lnTo>
                  <a:pt x="40901" y="86000"/>
                </a:lnTo>
                <a:lnTo>
                  <a:pt x="60503" y="47642"/>
                </a:lnTo>
                <a:lnTo>
                  <a:pt x="90515" y="21595"/>
                </a:lnTo>
                <a:lnTo>
                  <a:pt x="109474" y="13334"/>
                </a:lnTo>
                <a:lnTo>
                  <a:pt x="1049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440814" y="4793360"/>
            <a:ext cx="23698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784860" algn="l"/>
              </a:tabLst>
            </a:pPr>
            <a:r>
              <a:rPr sz="2800" dirty="0">
                <a:latin typeface="Cambria Math"/>
                <a:cs typeface="Cambria Math"/>
              </a:rPr>
              <a:t>1,1.	</a:t>
            </a:r>
            <a:r>
              <a:rPr sz="2800" spc="-10" dirty="0">
                <a:latin typeface="Cambria Math"/>
                <a:cs typeface="Cambria Math"/>
              </a:rPr>
              <a:t>110</a:t>
            </a:r>
            <a:r>
              <a:rPr sz="2800" spc="-30" dirty="0">
                <a:latin typeface="Cambria Math"/>
                <a:cs typeface="Cambria Math"/>
              </a:rPr>
              <a:t> </a:t>
            </a:r>
            <a:r>
              <a:rPr sz="2800" spc="-5" dirty="0">
                <a:latin typeface="Cambria Math"/>
                <a:cs typeface="Cambria Math"/>
              </a:rPr>
              <a:t>×</a:t>
            </a:r>
            <a:r>
              <a:rPr sz="2800" spc="-20" dirty="0">
                <a:latin typeface="Cambria Math"/>
                <a:cs typeface="Cambria Math"/>
              </a:rPr>
              <a:t> </a:t>
            </a:r>
            <a:r>
              <a:rPr sz="2800" spc="10" dirty="0">
                <a:latin typeface="Cambria Math"/>
                <a:cs typeface="Cambria Math"/>
              </a:rPr>
              <a:t>10</a:t>
            </a:r>
            <a:r>
              <a:rPr sz="3075" spc="15" baseline="27100" dirty="0">
                <a:latin typeface="Cambria Math"/>
                <a:cs typeface="Cambria Math"/>
              </a:rPr>
              <a:t>3</a:t>
            </a:r>
            <a:endParaRPr sz="3075" baseline="27100">
              <a:latin typeface="Cambria Math"/>
              <a:cs typeface="Cambria Mat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23538" y="4733925"/>
            <a:ext cx="17589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45" dirty="0">
                <a:latin typeface="Cambria Math"/>
                <a:cs typeface="Cambria Math"/>
              </a:rPr>
              <a:t>2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75791" y="5249671"/>
            <a:ext cx="2464435" cy="103187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400050">
              <a:lnSpc>
                <a:spcPct val="100000"/>
              </a:lnSpc>
              <a:spcBef>
                <a:spcPts val="700"/>
              </a:spcBef>
            </a:pPr>
            <a:r>
              <a:rPr sz="2800" spc="-10" dirty="0">
                <a:latin typeface="Cambria Math"/>
                <a:cs typeface="Cambria Math"/>
              </a:rPr>
              <a:t>2095,8</a:t>
            </a:r>
            <a:r>
              <a:rPr sz="2800" spc="-20" dirty="0">
                <a:latin typeface="Cambria Math"/>
                <a:cs typeface="Cambria Math"/>
              </a:rPr>
              <a:t> </a:t>
            </a:r>
            <a:r>
              <a:rPr sz="2800" spc="-5" dirty="0">
                <a:latin typeface="Cambria Math"/>
                <a:cs typeface="Cambria Math"/>
              </a:rPr>
              <a:t>×</a:t>
            </a:r>
            <a:r>
              <a:rPr sz="2800" spc="-15" dirty="0">
                <a:latin typeface="Cambria Math"/>
                <a:cs typeface="Cambria Math"/>
              </a:rPr>
              <a:t> </a:t>
            </a:r>
            <a:r>
              <a:rPr sz="2800" spc="10" dirty="0">
                <a:latin typeface="Cambria Math"/>
                <a:cs typeface="Cambria Math"/>
              </a:rPr>
              <a:t>10</a:t>
            </a:r>
            <a:r>
              <a:rPr sz="3075" spc="15" baseline="31165" dirty="0">
                <a:latin typeface="Cambria Math"/>
                <a:cs typeface="Cambria Math"/>
              </a:rPr>
              <a:t>6</a:t>
            </a:r>
            <a:endParaRPr sz="3075" baseline="31165">
              <a:latin typeface="Cambria Math"/>
              <a:cs typeface="Cambria Math"/>
            </a:endParaRPr>
          </a:p>
          <a:p>
            <a:pPr marL="63500">
              <a:lnSpc>
                <a:spcPct val="100000"/>
              </a:lnSpc>
              <a:spcBef>
                <a:spcPts val="605"/>
              </a:spcBef>
              <a:tabLst>
                <a:tab pos="640715" algn="l"/>
              </a:tabLst>
            </a:pPr>
            <a:r>
              <a:rPr sz="2800" spc="-30" dirty="0">
                <a:latin typeface="Cambria Math"/>
                <a:cs typeface="Cambria Math"/>
              </a:rPr>
              <a:t>𝑍</a:t>
            </a:r>
            <a:r>
              <a:rPr sz="3075" spc="-44" baseline="-17615" dirty="0">
                <a:latin typeface="Cambria Math"/>
                <a:cs typeface="Cambria Math"/>
              </a:rPr>
              <a:t>𝑄	</a:t>
            </a:r>
            <a:r>
              <a:rPr sz="2800" spc="-5" dirty="0">
                <a:latin typeface="Cambria Math"/>
                <a:cs typeface="Cambria Math"/>
              </a:rPr>
              <a:t>=</a:t>
            </a:r>
            <a:r>
              <a:rPr sz="2800" spc="114" dirty="0">
                <a:latin typeface="Cambria Math"/>
                <a:cs typeface="Cambria Math"/>
              </a:rPr>
              <a:t> </a:t>
            </a:r>
            <a:r>
              <a:rPr sz="2800" spc="-5" dirty="0">
                <a:latin typeface="Cambria Math"/>
                <a:cs typeface="Cambria Math"/>
              </a:rPr>
              <a:t>6,35Ω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04510" y="5035677"/>
            <a:ext cx="8432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800" spc="-30" dirty="0">
                <a:latin typeface="Cambria Math"/>
                <a:cs typeface="Cambria Math"/>
              </a:rPr>
              <a:t>𝑍</a:t>
            </a:r>
            <a:r>
              <a:rPr sz="3075" spc="-44" baseline="-16260" dirty="0">
                <a:latin typeface="Cambria Math"/>
                <a:cs typeface="Cambria Math"/>
              </a:rPr>
              <a:t>𝑄</a:t>
            </a:r>
            <a:r>
              <a:rPr sz="3075" spc="637" baseline="-16260" dirty="0">
                <a:latin typeface="Cambria Math"/>
                <a:cs typeface="Cambria Math"/>
              </a:rPr>
              <a:t> </a:t>
            </a:r>
            <a:r>
              <a:rPr sz="2800" spc="-5" dirty="0">
                <a:latin typeface="Cambria Math"/>
                <a:cs typeface="Cambria Math"/>
              </a:rPr>
              <a:t>=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007227" y="5289422"/>
            <a:ext cx="2539365" cy="22860"/>
          </a:xfrm>
          <a:custGeom>
            <a:avLst/>
            <a:gdLst/>
            <a:ahLst/>
            <a:cxnLst/>
            <a:rect l="l" t="t" r="r" b="b"/>
            <a:pathLst>
              <a:path w="2539365" h="22860">
                <a:moveTo>
                  <a:pt x="2538983" y="0"/>
                </a:moveTo>
                <a:lnTo>
                  <a:pt x="0" y="0"/>
                </a:lnTo>
                <a:lnTo>
                  <a:pt x="0" y="22859"/>
                </a:lnTo>
                <a:lnTo>
                  <a:pt x="2538983" y="22859"/>
                </a:lnTo>
                <a:lnTo>
                  <a:pt x="25389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970142" y="4767453"/>
            <a:ext cx="23482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ambria Math"/>
                <a:cs typeface="Cambria Math"/>
              </a:rPr>
              <a:t>1,1</a:t>
            </a:r>
            <a:r>
              <a:rPr sz="2800" spc="-15" dirty="0">
                <a:latin typeface="Cambria Math"/>
                <a:cs typeface="Cambria Math"/>
              </a:rPr>
              <a:t> </a:t>
            </a:r>
            <a:r>
              <a:rPr sz="2800" spc="95" dirty="0">
                <a:latin typeface="Cambria Math"/>
                <a:cs typeface="Cambria Math"/>
              </a:rPr>
              <a:t>∙</a:t>
            </a:r>
            <a:r>
              <a:rPr sz="2800" spc="-5" dirty="0">
                <a:latin typeface="Cambria Math"/>
                <a:cs typeface="Cambria Math"/>
              </a:rPr>
              <a:t> </a:t>
            </a:r>
            <a:r>
              <a:rPr sz="2800" spc="-10" dirty="0">
                <a:latin typeface="Cambria Math"/>
                <a:cs typeface="Cambria Math"/>
              </a:rPr>
              <a:t>110</a:t>
            </a:r>
            <a:r>
              <a:rPr sz="2800" spc="-15" dirty="0">
                <a:latin typeface="Cambria Math"/>
                <a:cs typeface="Cambria Math"/>
              </a:rPr>
              <a:t> </a:t>
            </a:r>
            <a:r>
              <a:rPr sz="2800" spc="-5" dirty="0">
                <a:latin typeface="Cambria Math"/>
                <a:cs typeface="Cambria Math"/>
              </a:rPr>
              <a:t>× </a:t>
            </a:r>
            <a:r>
              <a:rPr sz="2800" spc="10" dirty="0">
                <a:latin typeface="Cambria Math"/>
                <a:cs typeface="Cambria Math"/>
              </a:rPr>
              <a:t>10</a:t>
            </a:r>
            <a:r>
              <a:rPr sz="3075" spc="15" baseline="27100" dirty="0">
                <a:latin typeface="Cambria Math"/>
                <a:cs typeface="Cambria Math"/>
              </a:rPr>
              <a:t>3</a:t>
            </a:r>
            <a:endParaRPr sz="3075" baseline="27100">
              <a:latin typeface="Cambria Math"/>
              <a:cs typeface="Cambria Math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257163" y="5380863"/>
            <a:ext cx="424180" cy="342900"/>
          </a:xfrm>
          <a:custGeom>
            <a:avLst/>
            <a:gdLst/>
            <a:ahLst/>
            <a:cxnLst/>
            <a:rect l="l" t="t" r="r" b="b"/>
            <a:pathLst>
              <a:path w="424179" h="342900">
                <a:moveTo>
                  <a:pt x="423671" y="0"/>
                </a:moveTo>
                <a:lnTo>
                  <a:pt x="227075" y="0"/>
                </a:lnTo>
                <a:lnTo>
                  <a:pt x="227075" y="762"/>
                </a:lnTo>
                <a:lnTo>
                  <a:pt x="203708" y="762"/>
                </a:lnTo>
                <a:lnTo>
                  <a:pt x="118110" y="296672"/>
                </a:lnTo>
                <a:lnTo>
                  <a:pt x="56896" y="162178"/>
                </a:lnTo>
                <a:lnTo>
                  <a:pt x="0" y="188087"/>
                </a:lnTo>
                <a:lnTo>
                  <a:pt x="5334" y="201168"/>
                </a:lnTo>
                <a:lnTo>
                  <a:pt x="34671" y="188087"/>
                </a:lnTo>
                <a:lnTo>
                  <a:pt x="106425" y="342442"/>
                </a:lnTo>
                <a:lnTo>
                  <a:pt x="123316" y="342442"/>
                </a:lnTo>
                <a:lnTo>
                  <a:pt x="216535" y="23749"/>
                </a:lnTo>
                <a:lnTo>
                  <a:pt x="247904" y="23749"/>
                </a:lnTo>
                <a:lnTo>
                  <a:pt x="247904" y="22859"/>
                </a:lnTo>
                <a:lnTo>
                  <a:pt x="423671" y="22859"/>
                </a:lnTo>
                <a:lnTo>
                  <a:pt x="4236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447154" y="5326786"/>
            <a:ext cx="18802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ambria Math"/>
                <a:cs typeface="Cambria Math"/>
              </a:rPr>
              <a:t>3</a:t>
            </a:r>
            <a:r>
              <a:rPr sz="2800" spc="-20" dirty="0">
                <a:latin typeface="Cambria Math"/>
                <a:cs typeface="Cambria Math"/>
              </a:rPr>
              <a:t> </a:t>
            </a:r>
            <a:r>
              <a:rPr sz="2800" spc="95" dirty="0">
                <a:latin typeface="Cambria Math"/>
                <a:cs typeface="Cambria Math"/>
              </a:rPr>
              <a:t>∙</a:t>
            </a:r>
            <a:r>
              <a:rPr sz="2800" spc="-20" dirty="0">
                <a:latin typeface="Cambria Math"/>
                <a:cs typeface="Cambria Math"/>
              </a:rPr>
              <a:t> </a:t>
            </a:r>
            <a:r>
              <a:rPr sz="2800" spc="-5" dirty="0">
                <a:latin typeface="Cambria Math"/>
                <a:cs typeface="Cambria Math"/>
              </a:rPr>
              <a:t>11 ×</a:t>
            </a:r>
            <a:r>
              <a:rPr sz="2800" spc="-20" dirty="0">
                <a:latin typeface="Cambria Math"/>
                <a:cs typeface="Cambria Math"/>
              </a:rPr>
              <a:t> </a:t>
            </a:r>
            <a:r>
              <a:rPr sz="2800" spc="10" dirty="0">
                <a:latin typeface="Cambria Math"/>
                <a:cs typeface="Cambria Math"/>
              </a:rPr>
              <a:t>10</a:t>
            </a:r>
            <a:r>
              <a:rPr sz="3075" spc="15" baseline="23035" dirty="0">
                <a:latin typeface="Cambria Math"/>
                <a:cs typeface="Cambria Math"/>
              </a:rPr>
              <a:t>3</a:t>
            </a:r>
            <a:endParaRPr sz="3075" baseline="23035">
              <a:latin typeface="Cambria Math"/>
              <a:cs typeface="Cambria Math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851525" y="5899810"/>
            <a:ext cx="18478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800" spc="-30" dirty="0">
                <a:latin typeface="Cambria Math"/>
                <a:cs typeface="Cambria Math"/>
              </a:rPr>
              <a:t>𝑍</a:t>
            </a:r>
            <a:r>
              <a:rPr sz="3075" spc="-44" baseline="-16260" dirty="0">
                <a:latin typeface="Cambria Math"/>
                <a:cs typeface="Cambria Math"/>
              </a:rPr>
              <a:t>𝑄</a:t>
            </a:r>
            <a:r>
              <a:rPr sz="3075" spc="712" baseline="-16260" dirty="0">
                <a:latin typeface="Cambria Math"/>
                <a:cs typeface="Cambria Math"/>
              </a:rPr>
              <a:t> </a:t>
            </a:r>
            <a:r>
              <a:rPr sz="2800" spc="-5" dirty="0">
                <a:latin typeface="Cambria Math"/>
                <a:cs typeface="Cambria Math"/>
              </a:rPr>
              <a:t>=</a:t>
            </a:r>
            <a:r>
              <a:rPr sz="2800" spc="125" dirty="0">
                <a:latin typeface="Cambria Math"/>
                <a:cs typeface="Cambria Math"/>
              </a:rPr>
              <a:t> </a:t>
            </a:r>
            <a:r>
              <a:rPr sz="2800" spc="-5" dirty="0">
                <a:latin typeface="Cambria Math"/>
                <a:cs typeface="Cambria Math"/>
              </a:rPr>
              <a:t>6,35Ω</a:t>
            </a:r>
            <a:endParaRPr sz="28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1856" y="256054"/>
            <a:ext cx="8397240" cy="1323340"/>
            <a:chOff x="371856" y="256054"/>
            <a:chExt cx="839724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1856" y="320039"/>
              <a:ext cx="8397240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293370">
              <a:lnSpc>
                <a:spcPct val="100000"/>
              </a:lnSpc>
              <a:spcBef>
                <a:spcPts val="1580"/>
              </a:spcBef>
            </a:pPr>
            <a:r>
              <a:rPr sz="4400" spc="-10" dirty="0"/>
              <a:t>Modelamiento</a:t>
            </a:r>
            <a:r>
              <a:rPr sz="4400" spc="-45" dirty="0"/>
              <a:t> </a:t>
            </a:r>
            <a:r>
              <a:rPr sz="4400" dirty="0"/>
              <a:t>de</a:t>
            </a:r>
            <a:r>
              <a:rPr sz="4400" spc="-10" dirty="0"/>
              <a:t> </a:t>
            </a:r>
            <a:r>
              <a:rPr sz="4400" spc="-20" dirty="0"/>
              <a:t>transformador</a:t>
            </a:r>
            <a:endParaRPr sz="4400"/>
          </a:p>
        </p:txBody>
      </p:sp>
      <p:grpSp>
        <p:nvGrpSpPr>
          <p:cNvPr id="7" name="object 7"/>
          <p:cNvGrpSpPr/>
          <p:nvPr/>
        </p:nvGrpSpPr>
        <p:grpSpPr>
          <a:xfrm>
            <a:off x="513524" y="1566608"/>
            <a:ext cx="8148955" cy="4768850"/>
            <a:chOff x="513524" y="1566608"/>
            <a:chExt cx="8148955" cy="476885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9392" y="1708059"/>
              <a:ext cx="3064446" cy="45514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26542" y="1616202"/>
              <a:ext cx="3194685" cy="4706620"/>
            </a:xfrm>
            <a:custGeom>
              <a:avLst/>
              <a:gdLst/>
              <a:ahLst/>
              <a:cxnLst/>
              <a:rect l="l" t="t" r="r" b="b"/>
              <a:pathLst>
                <a:path w="3194685" h="4706620">
                  <a:moveTo>
                    <a:pt x="0" y="4706112"/>
                  </a:moveTo>
                  <a:lnTo>
                    <a:pt x="3194304" y="4706112"/>
                  </a:lnTo>
                  <a:lnTo>
                    <a:pt x="3194304" y="0"/>
                  </a:lnTo>
                  <a:lnTo>
                    <a:pt x="0" y="0"/>
                  </a:lnTo>
                  <a:lnTo>
                    <a:pt x="0" y="4706112"/>
                  </a:lnTo>
                  <a:close/>
                </a:path>
              </a:pathLst>
            </a:custGeom>
            <a:ln w="25908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22612" y="1725533"/>
              <a:ext cx="3172372" cy="344017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351526" y="1579626"/>
              <a:ext cx="3298190" cy="3698875"/>
            </a:xfrm>
            <a:custGeom>
              <a:avLst/>
              <a:gdLst/>
              <a:ahLst/>
              <a:cxnLst/>
              <a:rect l="l" t="t" r="r" b="b"/>
              <a:pathLst>
                <a:path w="3298190" h="3698875">
                  <a:moveTo>
                    <a:pt x="0" y="3698748"/>
                  </a:moveTo>
                  <a:lnTo>
                    <a:pt x="3297935" y="3698748"/>
                  </a:lnTo>
                  <a:lnTo>
                    <a:pt x="3297935" y="0"/>
                  </a:lnTo>
                  <a:lnTo>
                    <a:pt x="0" y="0"/>
                  </a:lnTo>
                  <a:lnTo>
                    <a:pt x="0" y="3698748"/>
                  </a:lnTo>
                  <a:close/>
                </a:path>
              </a:pathLst>
            </a:custGeom>
            <a:ln w="25907">
              <a:solidFill>
                <a:srgbClr val="E684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395865" y="6043280"/>
            <a:ext cx="117475" cy="2451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sz="1400" spc="40" dirty="0">
                <a:latin typeface="Arial MT"/>
                <a:cs typeface="Arial MT"/>
              </a:rPr>
              <a:t>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59744" y="5695742"/>
            <a:ext cx="384810" cy="4013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3675" spc="75" baseline="-24943" dirty="0">
                <a:latin typeface="Arial MT"/>
                <a:cs typeface="Arial MT"/>
              </a:rPr>
              <a:t>S</a:t>
            </a:r>
            <a:r>
              <a:rPr sz="1400" spc="50" dirty="0">
                <a:latin typeface="Arial MT"/>
                <a:cs typeface="Arial MT"/>
              </a:rPr>
              <a:t>2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52777" y="5257044"/>
            <a:ext cx="389255" cy="4013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3675" baseline="-24943" dirty="0">
                <a:latin typeface="Arial MT"/>
                <a:cs typeface="Arial MT"/>
              </a:rPr>
              <a:t>U</a:t>
            </a:r>
            <a:r>
              <a:rPr sz="1400" dirty="0">
                <a:latin typeface="Arial MT"/>
                <a:cs typeface="Arial MT"/>
              </a:rPr>
              <a:t>2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06551" y="5592066"/>
            <a:ext cx="1729739" cy="4013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  <a:tabLst>
                <a:tab pos="1586230" algn="l"/>
              </a:tabLst>
            </a:pPr>
            <a:r>
              <a:rPr sz="2450" spc="60" dirty="0">
                <a:latin typeface="Arial MT"/>
                <a:cs typeface="Arial MT"/>
              </a:rPr>
              <a:t>R</a:t>
            </a:r>
            <a:r>
              <a:rPr sz="2100" spc="89" baseline="-23809" dirty="0">
                <a:latin typeface="Arial MT"/>
                <a:cs typeface="Arial MT"/>
              </a:rPr>
              <a:t>T</a:t>
            </a:r>
            <a:r>
              <a:rPr sz="2100" spc="750" baseline="-23809" dirty="0">
                <a:latin typeface="Arial MT"/>
                <a:cs typeface="Arial MT"/>
              </a:rPr>
              <a:t> </a:t>
            </a:r>
            <a:r>
              <a:rPr sz="2450" spc="45" dirty="0">
                <a:latin typeface="Symbol"/>
                <a:cs typeface="Symbol"/>
              </a:rPr>
              <a:t></a:t>
            </a:r>
            <a:r>
              <a:rPr sz="2450" spc="-175" dirty="0">
                <a:latin typeface="Times New Roman"/>
                <a:cs typeface="Times New Roman"/>
              </a:rPr>
              <a:t> </a:t>
            </a:r>
            <a:r>
              <a:rPr sz="2450" spc="-125" dirty="0">
                <a:latin typeface="Arial MT"/>
                <a:cs typeface="Arial MT"/>
              </a:rPr>
              <a:t>P</a:t>
            </a:r>
            <a:r>
              <a:rPr sz="2100" spc="-187" baseline="-23809" dirty="0">
                <a:latin typeface="Arial MT"/>
                <a:cs typeface="Arial MT"/>
              </a:rPr>
              <a:t>k</a:t>
            </a:r>
            <a:r>
              <a:rPr sz="2100" spc="-315" baseline="-23809" dirty="0">
                <a:latin typeface="Arial MT"/>
                <a:cs typeface="Arial MT"/>
              </a:rPr>
              <a:t> </a:t>
            </a:r>
            <a:r>
              <a:rPr sz="2100" spc="142" baseline="-23809" dirty="0">
                <a:latin typeface="Arial MT"/>
                <a:cs typeface="Arial MT"/>
              </a:rPr>
              <a:t>rT</a:t>
            </a:r>
            <a:r>
              <a:rPr sz="2100" spc="-179" baseline="-23809" dirty="0">
                <a:latin typeface="Arial MT"/>
                <a:cs typeface="Arial MT"/>
              </a:rPr>
              <a:t> </a:t>
            </a:r>
            <a:r>
              <a:rPr sz="2450" spc="20" dirty="0">
                <a:latin typeface="Symbol"/>
                <a:cs typeface="Symbol"/>
              </a:rPr>
              <a:t></a:t>
            </a:r>
            <a:r>
              <a:rPr sz="3675" u="sng" spc="30" baseline="21541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	</a:t>
            </a:r>
            <a:r>
              <a:rPr sz="2100" u="sng" spc="60" baseline="37698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n</a:t>
            </a:r>
            <a:endParaRPr sz="2100" baseline="37698">
              <a:latin typeface="Arial MT"/>
              <a:cs typeface="Arial M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790181" y="5359146"/>
            <a:ext cx="1849120" cy="965200"/>
          </a:xfrm>
          <a:custGeom>
            <a:avLst/>
            <a:gdLst/>
            <a:ahLst/>
            <a:cxnLst/>
            <a:rect l="l" t="t" r="r" b="b"/>
            <a:pathLst>
              <a:path w="1849120" h="965200">
                <a:moveTo>
                  <a:pt x="0" y="964691"/>
                </a:moveTo>
                <a:lnTo>
                  <a:pt x="1848612" y="964691"/>
                </a:lnTo>
                <a:lnTo>
                  <a:pt x="1848612" y="0"/>
                </a:lnTo>
                <a:lnTo>
                  <a:pt x="0" y="0"/>
                </a:lnTo>
                <a:lnTo>
                  <a:pt x="0" y="964691"/>
                </a:lnTo>
                <a:close/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575809" y="5525820"/>
            <a:ext cx="143446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40" dirty="0">
                <a:latin typeface="Calibri"/>
                <a:cs typeface="Calibri"/>
              </a:rPr>
              <a:t>También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60960"/>
            <a:ext cx="8305800" cy="1701164"/>
            <a:chOff x="419103" y="60960"/>
            <a:chExt cx="8305800" cy="170116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6927" y="60960"/>
              <a:ext cx="8127492" cy="170078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4010"/>
              </a:lnSpc>
            </a:pPr>
            <a:r>
              <a:rPr sz="4000" b="1" spc="-25" dirty="0">
                <a:latin typeface="Calibri"/>
                <a:cs typeface="Calibri"/>
              </a:rPr>
              <a:t>IEC</a:t>
            </a:r>
            <a:r>
              <a:rPr sz="4000" b="1" spc="-10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60909:</a:t>
            </a:r>
            <a:r>
              <a:rPr sz="4000" b="1" dirty="0">
                <a:latin typeface="Calibri"/>
                <a:cs typeface="Calibri"/>
              </a:rPr>
              <a:t> </a:t>
            </a:r>
            <a:r>
              <a:rPr sz="4000" b="1" spc="-15" dirty="0">
                <a:latin typeface="Calibri"/>
                <a:cs typeface="Calibri"/>
              </a:rPr>
              <a:t>Corrección</a:t>
            </a:r>
            <a:r>
              <a:rPr sz="4000" b="1" spc="20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impedancias</a:t>
            </a:r>
            <a:endParaRPr sz="4000">
              <a:latin typeface="Calibri"/>
              <a:cs typeface="Calibri"/>
            </a:endParaRPr>
          </a:p>
          <a:p>
            <a:pPr algn="ctr">
              <a:lnSpc>
                <a:spcPts val="4560"/>
              </a:lnSpc>
            </a:pPr>
            <a:r>
              <a:rPr sz="4000" b="1" spc="-20" dirty="0">
                <a:latin typeface="Calibri"/>
                <a:cs typeface="Calibri"/>
              </a:rPr>
              <a:t>transformadores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0540" y="1518869"/>
            <a:ext cx="2875915" cy="12782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82370">
              <a:lnSpc>
                <a:spcPct val="100000"/>
              </a:lnSpc>
              <a:spcBef>
                <a:spcPts val="105"/>
              </a:spcBef>
            </a:pPr>
            <a:r>
              <a:rPr sz="3200" b="1" u="heavy" spc="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Z</a:t>
            </a:r>
            <a:r>
              <a:rPr sz="3150" b="1" spc="15" baseline="-21164" dirty="0">
                <a:solidFill>
                  <a:srgbClr val="C00000"/>
                </a:solidFill>
                <a:latin typeface="Calibri"/>
                <a:cs typeface="Calibri"/>
              </a:rPr>
              <a:t>TK</a:t>
            </a:r>
            <a:r>
              <a:rPr sz="3150" b="1" spc="322" baseline="-2116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C00000"/>
                </a:solidFill>
                <a:latin typeface="Calibri"/>
                <a:cs typeface="Calibri"/>
              </a:rPr>
              <a:t>=</a:t>
            </a:r>
            <a:r>
              <a:rPr sz="32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b="1" u="heavy" spc="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Z</a:t>
            </a:r>
            <a:r>
              <a:rPr sz="3150" b="1" spc="15" baseline="-21164" dirty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3150" b="1" spc="330" baseline="-2116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b="1" spc="5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3150" b="1" spc="7" baseline="-21164" dirty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endParaRPr sz="3150" baseline="-21164">
              <a:latin typeface="Calibri"/>
              <a:cs typeface="Calibri"/>
            </a:endParaRPr>
          </a:p>
          <a:p>
            <a:pPr marL="381000" indent="-343535">
              <a:lnSpc>
                <a:spcPct val="100000"/>
              </a:lnSpc>
              <a:spcBef>
                <a:spcPts val="2660"/>
              </a:spcBef>
              <a:buFont typeface="Arial MT"/>
              <a:buChar char="•"/>
              <a:tabLst>
                <a:tab pos="381000" algn="l"/>
                <a:tab pos="381635" algn="l"/>
              </a:tabLst>
            </a:pPr>
            <a:r>
              <a:rPr sz="2800" b="1" spc="-20" dirty="0">
                <a:latin typeface="Calibri"/>
                <a:cs typeface="Calibri"/>
              </a:rPr>
              <a:t>general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0" y="3107817"/>
            <a:ext cx="2708275" cy="113474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355600" marR="5080" indent="-343535">
              <a:lnSpc>
                <a:spcPct val="80000"/>
              </a:lnSpc>
              <a:spcBef>
                <a:spcPts val="76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latin typeface="Calibri"/>
                <a:cs typeface="Calibri"/>
              </a:rPr>
              <a:t>en condiciones 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conocidas de 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fun</a:t>
            </a:r>
            <a:r>
              <a:rPr sz="2800" b="1" spc="-5" dirty="0">
                <a:latin typeface="Calibri"/>
                <a:cs typeface="Calibri"/>
              </a:rPr>
              <a:t>cio</a:t>
            </a:r>
            <a:r>
              <a:rPr sz="2800" b="1" spc="-15" dirty="0">
                <a:latin typeface="Calibri"/>
                <a:cs typeface="Calibri"/>
              </a:rPr>
              <a:t>n</a:t>
            </a:r>
            <a:r>
              <a:rPr sz="2800" b="1" spc="-5" dirty="0">
                <a:latin typeface="Calibri"/>
                <a:cs typeface="Calibri"/>
              </a:rPr>
              <a:t>amie</a:t>
            </a:r>
            <a:r>
              <a:rPr sz="2800" b="1" spc="-30" dirty="0">
                <a:latin typeface="Calibri"/>
                <a:cs typeface="Calibri"/>
              </a:rPr>
              <a:t>nt</a:t>
            </a:r>
            <a:r>
              <a:rPr sz="2800" b="1" spc="-5" dirty="0">
                <a:latin typeface="Calibri"/>
                <a:cs typeface="Calibri"/>
              </a:rPr>
              <a:t>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5940" y="4889753"/>
            <a:ext cx="3580765" cy="132080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55600" marR="5080" indent="-343535">
              <a:lnSpc>
                <a:spcPct val="80000"/>
              </a:lnSpc>
              <a:spcBef>
                <a:spcPts val="695"/>
              </a:spcBef>
              <a:buFont typeface="Arial MT"/>
              <a:buChar char="•"/>
              <a:tabLst>
                <a:tab pos="355600" algn="l"/>
                <a:tab pos="356235" algn="l"/>
                <a:tab pos="1204595" algn="l"/>
              </a:tabLst>
            </a:pPr>
            <a:r>
              <a:rPr sz="2500" b="1" spc="-5" dirty="0">
                <a:latin typeface="Calibri"/>
                <a:cs typeface="Calibri"/>
              </a:rPr>
              <a:t>NO</a:t>
            </a:r>
            <a:r>
              <a:rPr sz="2500" b="1" spc="-10" dirty="0">
                <a:latin typeface="Calibri"/>
                <a:cs typeface="Calibri"/>
              </a:rPr>
              <a:t> </a:t>
            </a:r>
            <a:r>
              <a:rPr sz="2500" b="1" spc="-75" dirty="0">
                <a:latin typeface="Calibri"/>
                <a:cs typeface="Calibri"/>
              </a:rPr>
              <a:t>HAY</a:t>
            </a:r>
            <a:r>
              <a:rPr sz="2500" b="1" spc="-10" dirty="0">
                <a:latin typeface="Calibri"/>
                <a:cs typeface="Calibri"/>
              </a:rPr>
              <a:t> corrección</a:t>
            </a:r>
            <a:r>
              <a:rPr sz="2500" b="1" spc="15" dirty="0">
                <a:latin typeface="Calibri"/>
                <a:cs typeface="Calibri"/>
              </a:rPr>
              <a:t> </a:t>
            </a:r>
            <a:r>
              <a:rPr sz="2500" b="1" spc="-20" dirty="0">
                <a:latin typeface="Calibri"/>
                <a:cs typeface="Calibri"/>
              </a:rPr>
              <a:t>para </a:t>
            </a:r>
            <a:r>
              <a:rPr sz="2500" b="1" spc="-15" dirty="0">
                <a:latin typeface="Calibri"/>
                <a:cs typeface="Calibri"/>
              </a:rPr>
              <a:t> </a:t>
            </a:r>
            <a:r>
              <a:rPr sz="2500" b="1" spc="-5" dirty="0">
                <a:latin typeface="Calibri"/>
                <a:cs typeface="Calibri"/>
              </a:rPr>
              <a:t>impedancias </a:t>
            </a:r>
            <a:r>
              <a:rPr sz="2500" b="1" spc="-10" dirty="0">
                <a:latin typeface="Calibri"/>
                <a:cs typeface="Calibri"/>
              </a:rPr>
              <a:t>conectadas </a:t>
            </a:r>
            <a:r>
              <a:rPr sz="2500" b="1" spc="-555" dirty="0">
                <a:latin typeface="Calibri"/>
                <a:cs typeface="Calibri"/>
              </a:rPr>
              <a:t> </a:t>
            </a:r>
            <a:r>
              <a:rPr sz="2500" b="1" spc="-15" dirty="0">
                <a:latin typeface="Calibri"/>
                <a:cs typeface="Calibri"/>
              </a:rPr>
              <a:t>entre	</a:t>
            </a:r>
            <a:r>
              <a:rPr sz="2500" b="1" spc="-5" dirty="0">
                <a:latin typeface="Calibri"/>
                <a:cs typeface="Calibri"/>
              </a:rPr>
              <a:t>el</a:t>
            </a:r>
            <a:r>
              <a:rPr sz="2500" b="1" spc="-10" dirty="0">
                <a:latin typeface="Calibri"/>
                <a:cs typeface="Calibri"/>
              </a:rPr>
              <a:t> neutro</a:t>
            </a:r>
            <a:r>
              <a:rPr sz="2500" b="1" spc="-5" dirty="0">
                <a:latin typeface="Calibri"/>
                <a:cs typeface="Calibri"/>
              </a:rPr>
              <a:t> del </a:t>
            </a:r>
            <a:r>
              <a:rPr sz="2500" b="1" dirty="0">
                <a:latin typeface="Calibri"/>
                <a:cs typeface="Calibri"/>
              </a:rPr>
              <a:t> </a:t>
            </a:r>
            <a:r>
              <a:rPr sz="2500" b="1" spc="-15" dirty="0">
                <a:latin typeface="Calibri"/>
                <a:cs typeface="Calibri"/>
              </a:rPr>
              <a:t>transformador</a:t>
            </a:r>
            <a:r>
              <a:rPr sz="2500" b="1" dirty="0">
                <a:latin typeface="Calibri"/>
                <a:cs typeface="Calibri"/>
              </a:rPr>
              <a:t> </a:t>
            </a:r>
            <a:r>
              <a:rPr sz="2500" b="1" spc="-5" dirty="0">
                <a:latin typeface="Calibri"/>
                <a:cs typeface="Calibri"/>
              </a:rPr>
              <a:t>y </a:t>
            </a:r>
            <a:r>
              <a:rPr sz="2500" b="1" spc="-10" dirty="0">
                <a:latin typeface="Calibri"/>
                <a:cs typeface="Calibri"/>
              </a:rPr>
              <a:t>tierra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225618" y="2599351"/>
            <a:ext cx="1479550" cy="0"/>
          </a:xfrm>
          <a:custGeom>
            <a:avLst/>
            <a:gdLst/>
            <a:ahLst/>
            <a:cxnLst/>
            <a:rect l="l" t="t" r="r" b="b"/>
            <a:pathLst>
              <a:path w="1479550">
                <a:moveTo>
                  <a:pt x="0" y="0"/>
                </a:moveTo>
                <a:lnTo>
                  <a:pt x="1479434" y="0"/>
                </a:lnTo>
              </a:path>
            </a:pathLst>
          </a:custGeom>
          <a:ln w="14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523221" y="2829542"/>
            <a:ext cx="143510" cy="2717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600" spc="45" dirty="0">
                <a:latin typeface="Arial MT"/>
                <a:cs typeface="Arial MT"/>
              </a:rPr>
              <a:t>T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62165" y="2556628"/>
            <a:ext cx="143510" cy="2717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600" spc="45" dirty="0">
                <a:latin typeface="Arial MT"/>
                <a:cs typeface="Arial MT"/>
              </a:rPr>
              <a:t>T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91127" y="2188671"/>
            <a:ext cx="1359535" cy="85471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5400" marR="30480" indent="434340">
              <a:lnSpc>
                <a:spcPts val="3200"/>
              </a:lnSpc>
              <a:spcBef>
                <a:spcPts val="310"/>
              </a:spcBef>
            </a:pPr>
            <a:r>
              <a:rPr sz="4125" spc="127" baseline="14141" dirty="0">
                <a:latin typeface="Arial MT"/>
                <a:cs typeface="Arial MT"/>
              </a:rPr>
              <a:t>c</a:t>
            </a:r>
            <a:r>
              <a:rPr sz="1600" spc="85" dirty="0">
                <a:latin typeface="Arial MT"/>
                <a:cs typeface="Arial MT"/>
              </a:rPr>
              <a:t>max </a:t>
            </a:r>
            <a:r>
              <a:rPr sz="1600" spc="90" dirty="0">
                <a:latin typeface="Arial MT"/>
                <a:cs typeface="Arial MT"/>
              </a:rPr>
              <a:t> </a:t>
            </a:r>
            <a:r>
              <a:rPr sz="2750" spc="130" dirty="0">
                <a:latin typeface="Arial MT"/>
                <a:cs typeface="Arial MT"/>
              </a:rPr>
              <a:t>1</a:t>
            </a:r>
            <a:r>
              <a:rPr sz="2750" spc="70" dirty="0">
                <a:latin typeface="Symbol"/>
                <a:cs typeface="Symbol"/>
              </a:rPr>
              <a:t></a:t>
            </a:r>
            <a:r>
              <a:rPr sz="2750" spc="-270" dirty="0">
                <a:latin typeface="Times New Roman"/>
                <a:cs typeface="Times New Roman"/>
              </a:rPr>
              <a:t> </a:t>
            </a:r>
            <a:r>
              <a:rPr sz="2750" spc="-165" dirty="0">
                <a:latin typeface="Arial MT"/>
                <a:cs typeface="Arial MT"/>
              </a:rPr>
              <a:t>0</a:t>
            </a:r>
            <a:r>
              <a:rPr sz="2750" spc="-130" dirty="0">
                <a:latin typeface="Arial MT"/>
                <a:cs typeface="Arial MT"/>
              </a:rPr>
              <a:t>,</a:t>
            </a:r>
            <a:r>
              <a:rPr sz="2750" spc="70" dirty="0">
                <a:latin typeface="Arial MT"/>
                <a:cs typeface="Arial MT"/>
              </a:rPr>
              <a:t>6</a:t>
            </a:r>
            <a:r>
              <a:rPr sz="2750" spc="-445" dirty="0">
                <a:latin typeface="Arial MT"/>
                <a:cs typeface="Arial MT"/>
              </a:rPr>
              <a:t> </a:t>
            </a:r>
            <a:r>
              <a:rPr sz="2750" spc="30" dirty="0">
                <a:latin typeface="Symbol"/>
                <a:cs typeface="Symbol"/>
              </a:rPr>
              <a:t></a:t>
            </a:r>
            <a:r>
              <a:rPr sz="2750" spc="-260" dirty="0">
                <a:latin typeface="Times New Roman"/>
                <a:cs typeface="Times New Roman"/>
              </a:rPr>
              <a:t> </a:t>
            </a:r>
            <a:r>
              <a:rPr sz="2750" spc="65" dirty="0">
                <a:latin typeface="Arial MT"/>
                <a:cs typeface="Arial MT"/>
              </a:rPr>
              <a:t>x</a:t>
            </a:r>
            <a:endParaRPr sz="275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02764" y="2322120"/>
            <a:ext cx="1580515" cy="4483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  <a:tabLst>
                <a:tab pos="514984" algn="l"/>
              </a:tabLst>
            </a:pPr>
            <a:r>
              <a:rPr sz="2750" spc="90" dirty="0">
                <a:latin typeface="Arial MT"/>
                <a:cs typeface="Arial MT"/>
              </a:rPr>
              <a:t>K	</a:t>
            </a:r>
            <a:r>
              <a:rPr sz="2750" spc="70" dirty="0">
                <a:latin typeface="Symbol"/>
                <a:cs typeface="Symbol"/>
              </a:rPr>
              <a:t></a:t>
            </a:r>
            <a:r>
              <a:rPr sz="2750" spc="-135" dirty="0">
                <a:latin typeface="Times New Roman"/>
                <a:cs typeface="Times New Roman"/>
              </a:rPr>
              <a:t> </a:t>
            </a:r>
            <a:r>
              <a:rPr sz="2750" spc="-165" dirty="0">
                <a:latin typeface="Arial MT"/>
                <a:cs typeface="Arial MT"/>
              </a:rPr>
              <a:t>0</a:t>
            </a:r>
            <a:r>
              <a:rPr sz="2750" spc="-170" dirty="0">
                <a:latin typeface="Arial MT"/>
                <a:cs typeface="Arial MT"/>
              </a:rPr>
              <a:t>,9</a:t>
            </a:r>
            <a:r>
              <a:rPr sz="2750" spc="70" dirty="0">
                <a:latin typeface="Arial MT"/>
                <a:cs typeface="Arial MT"/>
              </a:rPr>
              <a:t>5</a:t>
            </a:r>
            <a:r>
              <a:rPr sz="2750" spc="-280" dirty="0">
                <a:latin typeface="Arial MT"/>
                <a:cs typeface="Arial MT"/>
              </a:rPr>
              <a:t> </a:t>
            </a:r>
            <a:r>
              <a:rPr sz="2750" spc="30" dirty="0">
                <a:latin typeface="Symbol"/>
                <a:cs typeface="Symbol"/>
              </a:rPr>
              <a:t></a:t>
            </a:r>
            <a:endParaRPr sz="2750">
              <a:latin typeface="Symbol"/>
              <a:cs typeface="Symbo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552950" y="2114550"/>
            <a:ext cx="3237230" cy="1015365"/>
          </a:xfrm>
          <a:custGeom>
            <a:avLst/>
            <a:gdLst/>
            <a:ahLst/>
            <a:cxnLst/>
            <a:rect l="l" t="t" r="r" b="b"/>
            <a:pathLst>
              <a:path w="3237229" h="1015364">
                <a:moveTo>
                  <a:pt x="0" y="1014984"/>
                </a:moveTo>
                <a:lnTo>
                  <a:pt x="3236976" y="1014984"/>
                </a:lnTo>
                <a:lnTo>
                  <a:pt x="3236976" y="0"/>
                </a:lnTo>
                <a:lnTo>
                  <a:pt x="0" y="0"/>
                </a:lnTo>
                <a:lnTo>
                  <a:pt x="0" y="1014984"/>
                </a:lnTo>
                <a:close/>
              </a:path>
            </a:pathLst>
          </a:custGeom>
          <a:ln w="38100">
            <a:solidFill>
              <a:srgbClr val="6F96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5347640" y="4084248"/>
            <a:ext cx="3145790" cy="439420"/>
            <a:chOff x="5347640" y="4084248"/>
            <a:chExt cx="3145790" cy="439420"/>
          </a:xfrm>
        </p:grpSpPr>
        <p:sp>
          <p:nvSpPr>
            <p:cNvPr id="17" name="object 17"/>
            <p:cNvSpPr/>
            <p:nvPr/>
          </p:nvSpPr>
          <p:spPr>
            <a:xfrm>
              <a:off x="5354308" y="4090916"/>
              <a:ext cx="390525" cy="0"/>
            </a:xfrm>
            <a:custGeom>
              <a:avLst/>
              <a:gdLst/>
              <a:ahLst/>
              <a:cxnLst/>
              <a:rect l="l" t="t" r="r" b="b"/>
              <a:pathLst>
                <a:path w="390525">
                  <a:moveTo>
                    <a:pt x="0" y="0"/>
                  </a:moveTo>
                  <a:lnTo>
                    <a:pt x="390481" y="0"/>
                  </a:lnTo>
                </a:path>
              </a:pathLst>
            </a:custGeom>
            <a:ln w="1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094503" y="4133733"/>
              <a:ext cx="123189" cy="386080"/>
            </a:xfrm>
            <a:custGeom>
              <a:avLst/>
              <a:gdLst/>
              <a:ahLst/>
              <a:cxnLst/>
              <a:rect l="l" t="t" r="r" b="b"/>
              <a:pathLst>
                <a:path w="123190" h="386079">
                  <a:moveTo>
                    <a:pt x="122691" y="0"/>
                  </a:moveTo>
                  <a:lnTo>
                    <a:pt x="0" y="386050"/>
                  </a:lnTo>
                </a:path>
              </a:pathLst>
            </a:custGeom>
            <a:ln w="67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946812" y="4090916"/>
              <a:ext cx="2540000" cy="0"/>
            </a:xfrm>
            <a:custGeom>
              <a:avLst/>
              <a:gdLst/>
              <a:ahLst/>
              <a:cxnLst/>
              <a:rect l="l" t="t" r="r" b="b"/>
              <a:pathLst>
                <a:path w="2540000">
                  <a:moveTo>
                    <a:pt x="0" y="0"/>
                  </a:moveTo>
                  <a:lnTo>
                    <a:pt x="2539500" y="0"/>
                  </a:lnTo>
                </a:path>
              </a:pathLst>
            </a:custGeom>
            <a:ln w="1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583362" y="4310860"/>
            <a:ext cx="1868805" cy="260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335915" algn="l"/>
                <a:tab pos="699135" algn="l"/>
                <a:tab pos="1729105" algn="l"/>
              </a:tabLst>
            </a:pPr>
            <a:r>
              <a:rPr sz="1550" spc="45" dirty="0">
                <a:latin typeface="Arial MT"/>
                <a:cs typeface="Arial MT"/>
              </a:rPr>
              <a:t>T	T	</a:t>
            </a:r>
            <a:r>
              <a:rPr sz="1550" spc="135" dirty="0">
                <a:latin typeface="Arial MT"/>
                <a:cs typeface="Arial MT"/>
              </a:rPr>
              <a:t>r</a:t>
            </a:r>
            <a:r>
              <a:rPr sz="1550" spc="45" dirty="0">
                <a:latin typeface="Arial MT"/>
                <a:cs typeface="Arial MT"/>
              </a:rPr>
              <a:t>T</a:t>
            </a:r>
            <a:r>
              <a:rPr sz="1550" dirty="0">
                <a:latin typeface="Arial MT"/>
                <a:cs typeface="Arial MT"/>
              </a:rPr>
              <a:t>	</a:t>
            </a:r>
            <a:r>
              <a:rPr sz="1550" spc="45" dirty="0">
                <a:latin typeface="Arial MT"/>
                <a:cs typeface="Arial MT"/>
              </a:rPr>
              <a:t>T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36385" y="4049458"/>
            <a:ext cx="139065" cy="260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50" spc="45" dirty="0">
                <a:latin typeface="Arial MT"/>
                <a:cs typeface="Arial MT"/>
              </a:rPr>
              <a:t>T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91491" y="3697651"/>
            <a:ext cx="642620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3975" spc="104" baseline="13626" dirty="0">
                <a:latin typeface="Arial MT"/>
                <a:cs typeface="Arial MT"/>
              </a:rPr>
              <a:t>c</a:t>
            </a:r>
            <a:r>
              <a:rPr sz="1550" spc="70" dirty="0">
                <a:latin typeface="Arial MT"/>
                <a:cs typeface="Arial MT"/>
              </a:rPr>
              <a:t>max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330940" y="3937332"/>
            <a:ext cx="410209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3975" spc="-44" baseline="-25157" dirty="0">
                <a:latin typeface="Arial MT"/>
                <a:cs typeface="Arial MT"/>
              </a:rPr>
              <a:t>U</a:t>
            </a:r>
            <a:r>
              <a:rPr sz="1550" spc="-30" dirty="0">
                <a:latin typeface="Arial MT"/>
                <a:cs typeface="Arial MT"/>
              </a:rPr>
              <a:t>b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99897" y="4086886"/>
            <a:ext cx="2572385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834390" algn="l"/>
                <a:tab pos="1301115" algn="l"/>
                <a:tab pos="1611630" algn="l"/>
              </a:tabLst>
            </a:pPr>
            <a:r>
              <a:rPr sz="2650" spc="95" dirty="0">
                <a:latin typeface="Arial MT"/>
                <a:cs typeface="Arial MT"/>
              </a:rPr>
              <a:t>1</a:t>
            </a:r>
            <a:r>
              <a:rPr sz="2650" spc="95" dirty="0">
                <a:latin typeface="Symbol"/>
                <a:cs typeface="Symbol"/>
              </a:rPr>
              <a:t></a:t>
            </a:r>
            <a:r>
              <a:rPr sz="2650" spc="-165" dirty="0">
                <a:latin typeface="Times New Roman"/>
                <a:cs typeface="Times New Roman"/>
              </a:rPr>
              <a:t> </a:t>
            </a:r>
            <a:r>
              <a:rPr sz="2650" spc="70" dirty="0">
                <a:latin typeface="Arial MT"/>
                <a:cs typeface="Arial MT"/>
              </a:rPr>
              <a:t>x	</a:t>
            </a:r>
            <a:r>
              <a:rPr sz="2650" spc="-60" dirty="0">
                <a:latin typeface="Arial MT"/>
                <a:cs typeface="Arial MT"/>
              </a:rPr>
              <a:t>(I</a:t>
            </a:r>
            <a:r>
              <a:rPr sz="2325" spc="-89" baseline="43010" dirty="0">
                <a:latin typeface="Arial MT"/>
                <a:cs typeface="Arial MT"/>
              </a:rPr>
              <a:t>b	</a:t>
            </a:r>
            <a:r>
              <a:rPr sz="2650" spc="40" dirty="0">
                <a:latin typeface="Arial MT"/>
                <a:cs typeface="Arial MT"/>
              </a:rPr>
              <a:t>I	</a:t>
            </a:r>
            <a:r>
              <a:rPr sz="2650" spc="70" dirty="0">
                <a:latin typeface="Arial MT"/>
                <a:cs typeface="Arial MT"/>
              </a:rPr>
              <a:t>)sin</a:t>
            </a:r>
            <a:r>
              <a:rPr sz="2650" spc="70" dirty="0">
                <a:latin typeface="Symbol"/>
                <a:cs typeface="Symbol"/>
              </a:rPr>
              <a:t></a:t>
            </a:r>
            <a:r>
              <a:rPr sz="2325" spc="104" baseline="43010" dirty="0">
                <a:latin typeface="Arial MT"/>
                <a:cs typeface="Arial MT"/>
              </a:rPr>
              <a:t>b</a:t>
            </a:r>
            <a:endParaRPr sz="2325" baseline="4301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63556" y="3825479"/>
            <a:ext cx="1370330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516255" algn="l"/>
              </a:tabLst>
            </a:pPr>
            <a:r>
              <a:rPr sz="2650" spc="90" dirty="0">
                <a:latin typeface="Arial MT"/>
                <a:cs typeface="Arial MT"/>
              </a:rPr>
              <a:t>K	</a:t>
            </a:r>
            <a:r>
              <a:rPr sz="2650" spc="75" dirty="0">
                <a:latin typeface="Symbol"/>
                <a:cs typeface="Symbol"/>
              </a:rPr>
              <a:t></a:t>
            </a:r>
            <a:r>
              <a:rPr sz="2650" spc="-55" dirty="0">
                <a:latin typeface="Times New Roman"/>
                <a:cs typeface="Times New Roman"/>
              </a:rPr>
              <a:t> </a:t>
            </a:r>
            <a:r>
              <a:rPr sz="3975" spc="-44" baseline="34591" dirty="0">
                <a:latin typeface="Arial MT"/>
                <a:cs typeface="Arial MT"/>
              </a:rPr>
              <a:t>U</a:t>
            </a:r>
            <a:r>
              <a:rPr sz="2325" spc="-44" baseline="35842" dirty="0">
                <a:latin typeface="Arial MT"/>
                <a:cs typeface="Arial MT"/>
              </a:rPr>
              <a:t>n</a:t>
            </a:r>
            <a:r>
              <a:rPr sz="2325" spc="517" baseline="35842" dirty="0">
                <a:latin typeface="Arial MT"/>
                <a:cs typeface="Arial MT"/>
              </a:rPr>
              <a:t> </a:t>
            </a:r>
            <a:r>
              <a:rPr sz="2650" spc="35" dirty="0">
                <a:latin typeface="Symbol"/>
                <a:cs typeface="Symbol"/>
              </a:rPr>
              <a:t>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540758" y="3626358"/>
            <a:ext cx="4049395" cy="974090"/>
          </a:xfrm>
          <a:custGeom>
            <a:avLst/>
            <a:gdLst/>
            <a:ahLst/>
            <a:cxnLst/>
            <a:rect l="l" t="t" r="r" b="b"/>
            <a:pathLst>
              <a:path w="4049395" h="974089">
                <a:moveTo>
                  <a:pt x="0" y="973836"/>
                </a:moveTo>
                <a:lnTo>
                  <a:pt x="4049267" y="973836"/>
                </a:lnTo>
                <a:lnTo>
                  <a:pt x="4049267" y="0"/>
                </a:lnTo>
                <a:lnTo>
                  <a:pt x="0" y="0"/>
                </a:lnTo>
                <a:lnTo>
                  <a:pt x="0" y="973836"/>
                </a:lnTo>
                <a:close/>
              </a:path>
            </a:pathLst>
          </a:custGeom>
          <a:ln w="38099">
            <a:solidFill>
              <a:srgbClr val="6F96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60960"/>
            <a:ext cx="8406765" cy="1701164"/>
            <a:chOff x="419103" y="60960"/>
            <a:chExt cx="8406765" cy="170116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5863" y="60960"/>
              <a:ext cx="8389620" cy="170078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010"/>
              </a:lnSpc>
              <a:tabLst>
                <a:tab pos="2414270" algn="l"/>
              </a:tabLst>
            </a:pPr>
            <a:r>
              <a:rPr sz="4000" b="1" spc="-25" dirty="0">
                <a:latin typeface="Calibri"/>
                <a:cs typeface="Calibri"/>
              </a:rPr>
              <a:t>IEC</a:t>
            </a:r>
            <a:r>
              <a:rPr sz="4000" b="1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60909:	</a:t>
            </a:r>
            <a:r>
              <a:rPr sz="4000" b="1" spc="-15" dirty="0">
                <a:latin typeface="Calibri"/>
                <a:cs typeface="Calibri"/>
              </a:rPr>
              <a:t>Impacto</a:t>
            </a:r>
            <a:r>
              <a:rPr sz="4000" b="1" spc="-10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de</a:t>
            </a:r>
            <a:r>
              <a:rPr sz="4000" b="1" spc="5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la</a:t>
            </a:r>
            <a:r>
              <a:rPr sz="4000" b="1" spc="-10" dirty="0">
                <a:latin typeface="Calibri"/>
                <a:cs typeface="Calibri"/>
              </a:rPr>
              <a:t> </a:t>
            </a:r>
            <a:r>
              <a:rPr sz="4000" b="1" spc="-15" dirty="0">
                <a:latin typeface="Calibri"/>
                <a:cs typeface="Calibri"/>
              </a:rPr>
              <a:t>corrección</a:t>
            </a:r>
            <a:endParaRPr sz="4000">
              <a:latin typeface="Calibri"/>
              <a:cs typeface="Calibri"/>
            </a:endParaRPr>
          </a:p>
          <a:p>
            <a:pPr marL="635" algn="ctr">
              <a:lnSpc>
                <a:spcPts val="4560"/>
              </a:lnSpc>
            </a:pPr>
            <a:r>
              <a:rPr sz="4000" b="1" spc="-5" dirty="0">
                <a:latin typeface="Calibri"/>
                <a:cs typeface="Calibri"/>
              </a:rPr>
              <a:t>impedancias </a:t>
            </a:r>
            <a:r>
              <a:rPr sz="4000" b="1" spc="-20" dirty="0">
                <a:latin typeface="Calibri"/>
                <a:cs typeface="Calibri"/>
              </a:rPr>
              <a:t>transformadores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019555" y="1484375"/>
            <a:ext cx="7105015" cy="3645535"/>
            <a:chOff x="1019555" y="1484375"/>
            <a:chExt cx="7105015" cy="3645535"/>
          </a:xfrm>
        </p:grpSpPr>
        <p:sp>
          <p:nvSpPr>
            <p:cNvPr id="8" name="object 8"/>
            <p:cNvSpPr/>
            <p:nvPr/>
          </p:nvSpPr>
          <p:spPr>
            <a:xfrm>
              <a:off x="1019555" y="1484375"/>
              <a:ext cx="7105015" cy="3645535"/>
            </a:xfrm>
            <a:custGeom>
              <a:avLst/>
              <a:gdLst/>
              <a:ahLst/>
              <a:cxnLst/>
              <a:rect l="l" t="t" r="r" b="b"/>
              <a:pathLst>
                <a:path w="7105015" h="3645535">
                  <a:moveTo>
                    <a:pt x="7104888" y="0"/>
                  </a:moveTo>
                  <a:lnTo>
                    <a:pt x="0" y="0"/>
                  </a:lnTo>
                  <a:lnTo>
                    <a:pt x="0" y="3645407"/>
                  </a:lnTo>
                  <a:lnTo>
                    <a:pt x="7104888" y="3645407"/>
                  </a:lnTo>
                  <a:lnTo>
                    <a:pt x="71048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13276" y="1880693"/>
              <a:ext cx="5472430" cy="1891664"/>
            </a:xfrm>
            <a:custGeom>
              <a:avLst/>
              <a:gdLst/>
              <a:ahLst/>
              <a:cxnLst/>
              <a:rect l="l" t="t" r="r" b="b"/>
              <a:pathLst>
                <a:path w="5472430" h="1891664">
                  <a:moveTo>
                    <a:pt x="0" y="1891134"/>
                  </a:moveTo>
                  <a:lnTo>
                    <a:pt x="979651" y="1891134"/>
                  </a:lnTo>
                </a:path>
                <a:path w="5472430" h="1891664">
                  <a:moveTo>
                    <a:pt x="2179140" y="1891134"/>
                  </a:moveTo>
                  <a:lnTo>
                    <a:pt x="5472367" y="1891134"/>
                  </a:lnTo>
                </a:path>
                <a:path w="5472430" h="1891664">
                  <a:moveTo>
                    <a:pt x="0" y="1418636"/>
                  </a:moveTo>
                  <a:lnTo>
                    <a:pt x="5472367" y="1418636"/>
                  </a:lnTo>
                </a:path>
                <a:path w="5472430" h="1891664">
                  <a:moveTo>
                    <a:pt x="0" y="944869"/>
                  </a:moveTo>
                  <a:lnTo>
                    <a:pt x="5472367" y="944869"/>
                  </a:lnTo>
                </a:path>
                <a:path w="5472430" h="1891664">
                  <a:moveTo>
                    <a:pt x="0" y="472244"/>
                  </a:moveTo>
                  <a:lnTo>
                    <a:pt x="5472367" y="472244"/>
                  </a:lnTo>
                </a:path>
                <a:path w="5472430" h="1891664">
                  <a:moveTo>
                    <a:pt x="0" y="0"/>
                  </a:moveTo>
                  <a:lnTo>
                    <a:pt x="547236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381837" y="1880693"/>
              <a:ext cx="4104004" cy="2364105"/>
            </a:xfrm>
            <a:custGeom>
              <a:avLst/>
              <a:gdLst/>
              <a:ahLst/>
              <a:cxnLst/>
              <a:rect l="l" t="t" r="r" b="b"/>
              <a:pathLst>
                <a:path w="4104004" h="2364104">
                  <a:moveTo>
                    <a:pt x="0" y="0"/>
                  </a:moveTo>
                  <a:lnTo>
                    <a:pt x="0" y="1601694"/>
                  </a:lnTo>
                </a:path>
                <a:path w="4104004" h="2364104">
                  <a:moveTo>
                    <a:pt x="0" y="2037377"/>
                  </a:moveTo>
                  <a:lnTo>
                    <a:pt x="0" y="2363683"/>
                  </a:lnTo>
                </a:path>
                <a:path w="4104004" h="2364104">
                  <a:moveTo>
                    <a:pt x="1368485" y="0"/>
                  </a:moveTo>
                  <a:lnTo>
                    <a:pt x="1368485" y="1601694"/>
                  </a:lnTo>
                </a:path>
                <a:path w="4104004" h="2364104">
                  <a:moveTo>
                    <a:pt x="1368485" y="2037377"/>
                  </a:moveTo>
                  <a:lnTo>
                    <a:pt x="1368485" y="2363683"/>
                  </a:lnTo>
                </a:path>
                <a:path w="4104004" h="2364104">
                  <a:moveTo>
                    <a:pt x="1368485" y="1601694"/>
                  </a:moveTo>
                  <a:lnTo>
                    <a:pt x="1368485" y="2037377"/>
                  </a:lnTo>
                </a:path>
                <a:path w="4104004" h="2364104">
                  <a:moveTo>
                    <a:pt x="2735574" y="0"/>
                  </a:moveTo>
                  <a:lnTo>
                    <a:pt x="2735574" y="1601694"/>
                  </a:lnTo>
                </a:path>
                <a:path w="4104004" h="2364104">
                  <a:moveTo>
                    <a:pt x="2735574" y="2037377"/>
                  </a:moveTo>
                  <a:lnTo>
                    <a:pt x="2735574" y="2363683"/>
                  </a:lnTo>
                </a:path>
                <a:path w="4104004" h="2364104">
                  <a:moveTo>
                    <a:pt x="2735574" y="1601694"/>
                  </a:moveTo>
                  <a:lnTo>
                    <a:pt x="2735574" y="2037377"/>
                  </a:lnTo>
                </a:path>
                <a:path w="4104004" h="2364104">
                  <a:moveTo>
                    <a:pt x="4103806" y="0"/>
                  </a:moveTo>
                  <a:lnTo>
                    <a:pt x="4103806" y="1601694"/>
                  </a:lnTo>
                </a:path>
                <a:path w="4104004" h="2364104">
                  <a:moveTo>
                    <a:pt x="4103806" y="2037377"/>
                  </a:moveTo>
                  <a:lnTo>
                    <a:pt x="4103806" y="2363683"/>
                  </a:lnTo>
                </a:path>
                <a:path w="4104004" h="2364104">
                  <a:moveTo>
                    <a:pt x="4103806" y="1601694"/>
                  </a:moveTo>
                  <a:lnTo>
                    <a:pt x="4103806" y="2037377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13276" y="1880693"/>
              <a:ext cx="5472430" cy="2364105"/>
            </a:xfrm>
            <a:custGeom>
              <a:avLst/>
              <a:gdLst/>
              <a:ahLst/>
              <a:cxnLst/>
              <a:rect l="l" t="t" r="r" b="b"/>
              <a:pathLst>
                <a:path w="5472430" h="2364104">
                  <a:moveTo>
                    <a:pt x="0" y="0"/>
                  </a:moveTo>
                  <a:lnTo>
                    <a:pt x="5472367" y="0"/>
                  </a:lnTo>
                  <a:lnTo>
                    <a:pt x="5472367" y="1601694"/>
                  </a:lnTo>
                </a:path>
                <a:path w="5472430" h="2364104">
                  <a:moveTo>
                    <a:pt x="5472367" y="2037377"/>
                  </a:moveTo>
                  <a:lnTo>
                    <a:pt x="5472367" y="2363683"/>
                  </a:lnTo>
                  <a:lnTo>
                    <a:pt x="0" y="2363683"/>
                  </a:lnTo>
                  <a:lnTo>
                    <a:pt x="0" y="0"/>
                  </a:lnTo>
                </a:path>
                <a:path w="5472430" h="2364104">
                  <a:moveTo>
                    <a:pt x="5472367" y="1601694"/>
                  </a:moveTo>
                  <a:lnTo>
                    <a:pt x="5472367" y="2037377"/>
                  </a:lnTo>
                </a:path>
              </a:pathLst>
            </a:custGeom>
            <a:ln w="12188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55377" y="1880693"/>
              <a:ext cx="5530850" cy="2364105"/>
            </a:xfrm>
            <a:custGeom>
              <a:avLst/>
              <a:gdLst/>
              <a:ahLst/>
              <a:cxnLst/>
              <a:rect l="l" t="t" r="r" b="b"/>
              <a:pathLst>
                <a:path w="5530850" h="2364104">
                  <a:moveTo>
                    <a:pt x="57898" y="0"/>
                  </a:moveTo>
                  <a:lnTo>
                    <a:pt x="57898" y="2363683"/>
                  </a:lnTo>
                </a:path>
                <a:path w="5530850" h="2364104">
                  <a:moveTo>
                    <a:pt x="15236" y="2363683"/>
                  </a:moveTo>
                  <a:lnTo>
                    <a:pt x="57898" y="2363683"/>
                  </a:lnTo>
                </a:path>
                <a:path w="5530850" h="2364104">
                  <a:moveTo>
                    <a:pt x="15236" y="1891134"/>
                  </a:moveTo>
                  <a:lnTo>
                    <a:pt x="57898" y="1891134"/>
                  </a:lnTo>
                </a:path>
                <a:path w="5530850" h="2364104">
                  <a:moveTo>
                    <a:pt x="15236" y="1418636"/>
                  </a:moveTo>
                  <a:lnTo>
                    <a:pt x="57898" y="1418636"/>
                  </a:lnTo>
                </a:path>
                <a:path w="5530850" h="2364104">
                  <a:moveTo>
                    <a:pt x="15236" y="944869"/>
                  </a:moveTo>
                  <a:lnTo>
                    <a:pt x="57898" y="944869"/>
                  </a:lnTo>
                </a:path>
                <a:path w="5530850" h="2364104">
                  <a:moveTo>
                    <a:pt x="15236" y="472244"/>
                  </a:moveTo>
                  <a:lnTo>
                    <a:pt x="57898" y="472244"/>
                  </a:lnTo>
                </a:path>
                <a:path w="5530850" h="2364104">
                  <a:moveTo>
                    <a:pt x="15236" y="0"/>
                  </a:moveTo>
                  <a:lnTo>
                    <a:pt x="57898" y="0"/>
                  </a:lnTo>
                </a:path>
                <a:path w="5530850" h="2364104">
                  <a:moveTo>
                    <a:pt x="0" y="2363683"/>
                  </a:moveTo>
                  <a:lnTo>
                    <a:pt x="115796" y="2363683"/>
                  </a:lnTo>
                </a:path>
                <a:path w="5530850" h="2364104">
                  <a:moveTo>
                    <a:pt x="0" y="1891134"/>
                  </a:moveTo>
                  <a:lnTo>
                    <a:pt x="115796" y="1891134"/>
                  </a:lnTo>
                </a:path>
                <a:path w="5530850" h="2364104">
                  <a:moveTo>
                    <a:pt x="0" y="1418636"/>
                  </a:moveTo>
                  <a:lnTo>
                    <a:pt x="115796" y="1418636"/>
                  </a:lnTo>
                </a:path>
                <a:path w="5530850" h="2364104">
                  <a:moveTo>
                    <a:pt x="0" y="944869"/>
                  </a:moveTo>
                  <a:lnTo>
                    <a:pt x="115796" y="944869"/>
                  </a:lnTo>
                </a:path>
                <a:path w="5530850" h="2364104">
                  <a:moveTo>
                    <a:pt x="0" y="472244"/>
                  </a:moveTo>
                  <a:lnTo>
                    <a:pt x="115796" y="472244"/>
                  </a:lnTo>
                </a:path>
                <a:path w="5530850" h="2364104">
                  <a:moveTo>
                    <a:pt x="0" y="0"/>
                  </a:moveTo>
                  <a:lnTo>
                    <a:pt x="115796" y="0"/>
                  </a:lnTo>
                </a:path>
                <a:path w="5530850" h="2364104">
                  <a:moveTo>
                    <a:pt x="57898" y="2363683"/>
                  </a:moveTo>
                  <a:lnTo>
                    <a:pt x="5530266" y="2363683"/>
                  </a:lnTo>
                </a:path>
              </a:pathLst>
            </a:custGeom>
            <a:ln w="24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001086" y="4265704"/>
              <a:ext cx="5497195" cy="0"/>
            </a:xfrm>
            <a:custGeom>
              <a:avLst/>
              <a:gdLst/>
              <a:ahLst/>
              <a:cxnLst/>
              <a:rect l="l" t="t" r="r" b="b"/>
              <a:pathLst>
                <a:path w="5497195">
                  <a:moveTo>
                    <a:pt x="0" y="0"/>
                  </a:moveTo>
                  <a:lnTo>
                    <a:pt x="24378" y="0"/>
                  </a:lnTo>
                </a:path>
                <a:path w="5497195">
                  <a:moveTo>
                    <a:pt x="274255" y="0"/>
                  </a:moveTo>
                  <a:lnTo>
                    <a:pt x="298634" y="0"/>
                  </a:lnTo>
                </a:path>
                <a:path w="5497195">
                  <a:moveTo>
                    <a:pt x="546937" y="0"/>
                  </a:moveTo>
                  <a:lnTo>
                    <a:pt x="571315" y="0"/>
                  </a:lnTo>
                </a:path>
                <a:path w="5497195">
                  <a:moveTo>
                    <a:pt x="821192" y="0"/>
                  </a:moveTo>
                  <a:lnTo>
                    <a:pt x="845571" y="0"/>
                  </a:lnTo>
                </a:path>
                <a:path w="5497195">
                  <a:moveTo>
                    <a:pt x="1093925" y="0"/>
                  </a:moveTo>
                  <a:lnTo>
                    <a:pt x="1118303" y="0"/>
                  </a:lnTo>
                </a:path>
                <a:path w="5497195">
                  <a:moveTo>
                    <a:pt x="1368561" y="0"/>
                  </a:moveTo>
                  <a:lnTo>
                    <a:pt x="1392940" y="0"/>
                  </a:lnTo>
                </a:path>
                <a:path w="5497195">
                  <a:moveTo>
                    <a:pt x="1641293" y="0"/>
                  </a:moveTo>
                  <a:lnTo>
                    <a:pt x="1665672" y="0"/>
                  </a:lnTo>
                </a:path>
                <a:path w="5497195">
                  <a:moveTo>
                    <a:pt x="1915549" y="0"/>
                  </a:moveTo>
                  <a:lnTo>
                    <a:pt x="1939928" y="0"/>
                  </a:lnTo>
                </a:path>
                <a:path w="5497195">
                  <a:moveTo>
                    <a:pt x="2188281" y="0"/>
                  </a:moveTo>
                  <a:lnTo>
                    <a:pt x="2212660" y="0"/>
                  </a:lnTo>
                </a:path>
                <a:path w="5497195">
                  <a:moveTo>
                    <a:pt x="2462537" y="0"/>
                  </a:moveTo>
                  <a:lnTo>
                    <a:pt x="2486915" y="0"/>
                  </a:lnTo>
                </a:path>
                <a:path w="5497195">
                  <a:moveTo>
                    <a:pt x="2735523" y="0"/>
                  </a:moveTo>
                  <a:lnTo>
                    <a:pt x="2759902" y="0"/>
                  </a:lnTo>
                </a:path>
                <a:path w="5497195">
                  <a:moveTo>
                    <a:pt x="3009779" y="0"/>
                  </a:moveTo>
                  <a:lnTo>
                    <a:pt x="3034157" y="0"/>
                  </a:lnTo>
                </a:path>
                <a:path w="5497195">
                  <a:moveTo>
                    <a:pt x="3284035" y="0"/>
                  </a:moveTo>
                  <a:lnTo>
                    <a:pt x="3308413" y="0"/>
                  </a:lnTo>
                </a:path>
                <a:path w="5497195">
                  <a:moveTo>
                    <a:pt x="3556767" y="0"/>
                  </a:moveTo>
                  <a:lnTo>
                    <a:pt x="3581145" y="0"/>
                  </a:lnTo>
                </a:path>
                <a:path w="5497195">
                  <a:moveTo>
                    <a:pt x="3831023" y="0"/>
                  </a:moveTo>
                  <a:lnTo>
                    <a:pt x="3855401" y="0"/>
                  </a:lnTo>
                </a:path>
                <a:path w="5497195">
                  <a:moveTo>
                    <a:pt x="4104136" y="0"/>
                  </a:moveTo>
                  <a:lnTo>
                    <a:pt x="4128514" y="0"/>
                  </a:lnTo>
                </a:path>
                <a:path w="5497195">
                  <a:moveTo>
                    <a:pt x="4378392" y="0"/>
                  </a:moveTo>
                  <a:lnTo>
                    <a:pt x="4402770" y="0"/>
                  </a:lnTo>
                </a:path>
                <a:path w="5497195">
                  <a:moveTo>
                    <a:pt x="4651124" y="0"/>
                  </a:moveTo>
                  <a:lnTo>
                    <a:pt x="4675502" y="0"/>
                  </a:lnTo>
                </a:path>
                <a:path w="5497195">
                  <a:moveTo>
                    <a:pt x="4925380" y="0"/>
                  </a:moveTo>
                  <a:lnTo>
                    <a:pt x="4949758" y="0"/>
                  </a:lnTo>
                </a:path>
                <a:path w="5497195">
                  <a:moveTo>
                    <a:pt x="5198112" y="0"/>
                  </a:moveTo>
                  <a:lnTo>
                    <a:pt x="5222490" y="0"/>
                  </a:lnTo>
                </a:path>
                <a:path w="5497195">
                  <a:moveTo>
                    <a:pt x="5472367" y="0"/>
                  </a:moveTo>
                  <a:lnTo>
                    <a:pt x="5496746" y="0"/>
                  </a:lnTo>
                </a:path>
              </a:pathLst>
            </a:custGeom>
            <a:ln w="426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13276" y="4186489"/>
              <a:ext cx="5472430" cy="116205"/>
            </a:xfrm>
            <a:custGeom>
              <a:avLst/>
              <a:gdLst/>
              <a:ahLst/>
              <a:cxnLst/>
              <a:rect l="l" t="t" r="r" b="b"/>
              <a:pathLst>
                <a:path w="5472430" h="116204">
                  <a:moveTo>
                    <a:pt x="0" y="115775"/>
                  </a:moveTo>
                  <a:lnTo>
                    <a:pt x="0" y="0"/>
                  </a:lnTo>
                </a:path>
                <a:path w="5472430" h="116204">
                  <a:moveTo>
                    <a:pt x="1368561" y="115775"/>
                  </a:moveTo>
                  <a:lnTo>
                    <a:pt x="1368561" y="0"/>
                  </a:lnTo>
                </a:path>
                <a:path w="5472430" h="116204">
                  <a:moveTo>
                    <a:pt x="2737047" y="115775"/>
                  </a:moveTo>
                  <a:lnTo>
                    <a:pt x="2737047" y="0"/>
                  </a:lnTo>
                </a:path>
                <a:path w="5472430" h="116204">
                  <a:moveTo>
                    <a:pt x="4104136" y="115775"/>
                  </a:moveTo>
                  <a:lnTo>
                    <a:pt x="4104136" y="0"/>
                  </a:lnTo>
                </a:path>
                <a:path w="5472430" h="116204">
                  <a:moveTo>
                    <a:pt x="5472367" y="115775"/>
                  </a:moveTo>
                  <a:lnTo>
                    <a:pt x="5472367" y="0"/>
                  </a:lnTo>
                </a:path>
              </a:pathLst>
            </a:custGeom>
            <a:ln w="24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287531" y="1987329"/>
              <a:ext cx="5198110" cy="1000125"/>
            </a:xfrm>
            <a:custGeom>
              <a:avLst/>
              <a:gdLst/>
              <a:ahLst/>
              <a:cxnLst/>
              <a:rect l="l" t="t" r="r" b="b"/>
              <a:pathLst>
                <a:path w="5198109" h="1000125">
                  <a:moveTo>
                    <a:pt x="0" y="0"/>
                  </a:moveTo>
                  <a:lnTo>
                    <a:pt x="1094305" y="228505"/>
                  </a:lnTo>
                  <a:lnTo>
                    <a:pt x="2462791" y="499664"/>
                  </a:lnTo>
                  <a:lnTo>
                    <a:pt x="3829880" y="755971"/>
                  </a:lnTo>
                  <a:lnTo>
                    <a:pt x="5198112" y="999710"/>
                  </a:lnTo>
                </a:path>
              </a:pathLst>
            </a:custGeom>
            <a:ln w="36561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287531" y="2433676"/>
              <a:ext cx="5198110" cy="954405"/>
            </a:xfrm>
            <a:custGeom>
              <a:avLst/>
              <a:gdLst/>
              <a:ahLst/>
              <a:cxnLst/>
              <a:rect l="l" t="t" r="r" b="b"/>
              <a:pathLst>
                <a:path w="5198109" h="954404">
                  <a:moveTo>
                    <a:pt x="0" y="0"/>
                  </a:moveTo>
                  <a:lnTo>
                    <a:pt x="1094305" y="218222"/>
                  </a:lnTo>
                  <a:lnTo>
                    <a:pt x="2462791" y="477195"/>
                  </a:lnTo>
                  <a:lnTo>
                    <a:pt x="3829880" y="722457"/>
                  </a:lnTo>
                  <a:lnTo>
                    <a:pt x="5198112" y="954263"/>
                  </a:lnTo>
                </a:path>
              </a:pathLst>
            </a:custGeom>
            <a:ln w="36561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508645" y="4105237"/>
            <a:ext cx="375920" cy="250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450" spc="5" dirty="0">
                <a:latin typeface="Arial MT"/>
                <a:cs typeface="Arial MT"/>
              </a:rPr>
              <a:t>0.</a:t>
            </a:r>
            <a:r>
              <a:rPr sz="1450" dirty="0">
                <a:latin typeface="Arial MT"/>
                <a:cs typeface="Arial MT"/>
              </a:rPr>
              <a:t>8</a:t>
            </a:r>
            <a:r>
              <a:rPr sz="1450" spc="10" dirty="0">
                <a:latin typeface="Arial MT"/>
                <a:cs typeface="Arial MT"/>
              </a:rPr>
              <a:t>0</a:t>
            </a:r>
            <a:endParaRPr sz="145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08645" y="3632688"/>
            <a:ext cx="375920" cy="250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450" spc="5" dirty="0">
                <a:latin typeface="Arial MT"/>
                <a:cs typeface="Arial MT"/>
              </a:rPr>
              <a:t>0.</a:t>
            </a:r>
            <a:r>
              <a:rPr sz="1450" dirty="0">
                <a:latin typeface="Arial MT"/>
                <a:cs typeface="Arial MT"/>
              </a:rPr>
              <a:t>8</a:t>
            </a:r>
            <a:r>
              <a:rPr sz="1450" spc="10" dirty="0">
                <a:latin typeface="Arial MT"/>
                <a:cs typeface="Arial MT"/>
              </a:rPr>
              <a:t>5</a:t>
            </a:r>
            <a:endParaRPr sz="145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8645" y="1741554"/>
            <a:ext cx="375920" cy="166941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450" spc="5" dirty="0">
                <a:latin typeface="Arial MT"/>
                <a:cs typeface="Arial MT"/>
              </a:rPr>
              <a:t>1.</a:t>
            </a:r>
            <a:r>
              <a:rPr sz="1450" dirty="0">
                <a:latin typeface="Arial MT"/>
                <a:cs typeface="Arial MT"/>
              </a:rPr>
              <a:t>0</a:t>
            </a:r>
            <a:r>
              <a:rPr sz="1450" spc="10" dirty="0">
                <a:latin typeface="Arial MT"/>
                <a:cs typeface="Arial MT"/>
              </a:rPr>
              <a:t>5</a:t>
            </a:r>
            <a:endParaRPr sz="14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450" spc="5" dirty="0">
                <a:latin typeface="Arial MT"/>
                <a:cs typeface="Arial MT"/>
              </a:rPr>
              <a:t>1.</a:t>
            </a:r>
            <a:r>
              <a:rPr sz="1450" dirty="0">
                <a:latin typeface="Arial MT"/>
                <a:cs typeface="Arial MT"/>
              </a:rPr>
              <a:t>0</a:t>
            </a:r>
            <a:r>
              <a:rPr sz="1450" spc="10" dirty="0">
                <a:latin typeface="Arial MT"/>
                <a:cs typeface="Arial MT"/>
              </a:rPr>
              <a:t>0</a:t>
            </a:r>
            <a:endParaRPr sz="14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r>
              <a:rPr sz="1450" spc="5" dirty="0">
                <a:latin typeface="Arial MT"/>
                <a:cs typeface="Arial MT"/>
              </a:rPr>
              <a:t>0.</a:t>
            </a:r>
            <a:r>
              <a:rPr sz="1450" dirty="0">
                <a:latin typeface="Arial MT"/>
                <a:cs typeface="Arial MT"/>
              </a:rPr>
              <a:t>9</a:t>
            </a:r>
            <a:r>
              <a:rPr sz="1450" spc="10" dirty="0">
                <a:latin typeface="Arial MT"/>
                <a:cs typeface="Arial MT"/>
              </a:rPr>
              <a:t>5</a:t>
            </a:r>
            <a:endParaRPr sz="14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r>
              <a:rPr sz="1450" spc="5" dirty="0">
                <a:latin typeface="Arial MT"/>
                <a:cs typeface="Arial MT"/>
              </a:rPr>
              <a:t>0.</a:t>
            </a:r>
            <a:r>
              <a:rPr sz="1450" dirty="0">
                <a:latin typeface="Arial MT"/>
                <a:cs typeface="Arial MT"/>
              </a:rPr>
              <a:t>9</a:t>
            </a:r>
            <a:r>
              <a:rPr sz="1450" spc="10" dirty="0">
                <a:latin typeface="Arial MT"/>
                <a:cs typeface="Arial MT"/>
              </a:rPr>
              <a:t>0</a:t>
            </a:r>
            <a:endParaRPr sz="145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61472" y="4374873"/>
            <a:ext cx="117475" cy="250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450" spc="10" dirty="0">
                <a:latin typeface="Arial MT"/>
                <a:cs typeface="Arial MT"/>
              </a:rPr>
              <a:t>0</a:t>
            </a:r>
            <a:endParaRPr sz="145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30033" y="4374873"/>
            <a:ext cx="117475" cy="250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450" spc="10" dirty="0">
                <a:latin typeface="Arial MT"/>
                <a:cs typeface="Arial MT"/>
              </a:rPr>
              <a:t>5</a:t>
            </a:r>
            <a:endParaRPr sz="145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13424" y="4374873"/>
            <a:ext cx="220345" cy="250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450" spc="5" dirty="0">
                <a:latin typeface="Arial MT"/>
                <a:cs typeface="Arial MT"/>
              </a:rPr>
              <a:t>15</a:t>
            </a:r>
            <a:endParaRPr sz="145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382036" y="4374873"/>
            <a:ext cx="220345" cy="250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450" spc="5" dirty="0">
                <a:latin typeface="Arial MT"/>
                <a:cs typeface="Arial MT"/>
              </a:rPr>
              <a:t>20</a:t>
            </a:r>
            <a:endParaRPr sz="145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24512" y="4289631"/>
            <a:ext cx="661670" cy="69405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R="1905" algn="ctr">
              <a:lnSpc>
                <a:spcPct val="100000"/>
              </a:lnSpc>
              <a:spcBef>
                <a:spcPts val="795"/>
              </a:spcBef>
            </a:pPr>
            <a:r>
              <a:rPr sz="1450" spc="5" dirty="0">
                <a:latin typeface="Arial MT"/>
                <a:cs typeface="Arial MT"/>
              </a:rPr>
              <a:t>10</a:t>
            </a:r>
            <a:endParaRPr sz="1450">
              <a:latin typeface="Arial MT"/>
              <a:cs typeface="Arial MT"/>
            </a:endParaRPr>
          </a:p>
          <a:p>
            <a:pPr marR="5080" algn="ctr">
              <a:lnSpc>
                <a:spcPct val="100000"/>
              </a:lnSpc>
              <a:spcBef>
                <a:spcPts val="785"/>
              </a:spcBef>
            </a:pPr>
            <a:r>
              <a:rPr sz="1700" b="1" spc="10" dirty="0">
                <a:latin typeface="Arial"/>
                <a:cs typeface="Arial"/>
              </a:rPr>
              <a:t>x</a:t>
            </a:r>
            <a:r>
              <a:rPr sz="1650" b="1" spc="15" baseline="-17676" dirty="0">
                <a:latin typeface="Arial"/>
                <a:cs typeface="Arial"/>
              </a:rPr>
              <a:t>T</a:t>
            </a:r>
            <a:r>
              <a:rPr sz="1650" b="1" spc="150" baseline="-17676" dirty="0">
                <a:latin typeface="Arial"/>
                <a:cs typeface="Arial"/>
              </a:rPr>
              <a:t> </a:t>
            </a:r>
            <a:r>
              <a:rPr sz="1700" b="1" spc="-15" dirty="0">
                <a:latin typeface="Arial"/>
                <a:cs typeface="Arial"/>
              </a:rPr>
              <a:t>[%]</a:t>
            </a:r>
            <a:endParaRPr sz="17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29434" y="2925523"/>
            <a:ext cx="296545" cy="2711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980"/>
              </a:lnSpc>
            </a:pPr>
            <a:r>
              <a:rPr sz="1700" b="1" spc="5" dirty="0">
                <a:latin typeface="Arial"/>
                <a:cs typeface="Arial"/>
              </a:rPr>
              <a:t>K</a:t>
            </a:r>
            <a:r>
              <a:rPr sz="1650" b="1" baseline="-17676" dirty="0">
                <a:latin typeface="Arial"/>
                <a:cs typeface="Arial"/>
              </a:rPr>
              <a:t>T</a:t>
            </a:r>
            <a:endParaRPr sz="1650" baseline="-17676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986577" y="3476038"/>
            <a:ext cx="1210945" cy="448945"/>
            <a:chOff x="2986577" y="3476038"/>
            <a:chExt cx="1210945" cy="448945"/>
          </a:xfrm>
        </p:grpSpPr>
        <p:sp>
          <p:nvSpPr>
            <p:cNvPr id="27" name="object 27"/>
            <p:cNvSpPr/>
            <p:nvPr/>
          </p:nvSpPr>
          <p:spPr>
            <a:xfrm>
              <a:off x="2992927" y="3482388"/>
              <a:ext cx="1198245" cy="436245"/>
            </a:xfrm>
            <a:custGeom>
              <a:avLst/>
              <a:gdLst/>
              <a:ahLst/>
              <a:cxnLst/>
              <a:rect l="l" t="t" r="r" b="b"/>
              <a:pathLst>
                <a:path w="1198245" h="436245">
                  <a:moveTo>
                    <a:pt x="0" y="435683"/>
                  </a:moveTo>
                  <a:lnTo>
                    <a:pt x="1197888" y="435683"/>
                  </a:lnTo>
                  <a:lnTo>
                    <a:pt x="1197888" y="0"/>
                  </a:lnTo>
                  <a:lnTo>
                    <a:pt x="0" y="0"/>
                  </a:lnTo>
                  <a:lnTo>
                    <a:pt x="0" y="435683"/>
                  </a:lnTo>
                  <a:close/>
                </a:path>
              </a:pathLst>
            </a:custGeom>
            <a:ln w="121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041684" y="3584454"/>
              <a:ext cx="229235" cy="0"/>
            </a:xfrm>
            <a:custGeom>
              <a:avLst/>
              <a:gdLst/>
              <a:ahLst/>
              <a:cxnLst/>
              <a:rect l="l" t="t" r="r" b="b"/>
              <a:pathLst>
                <a:path w="229235">
                  <a:moveTo>
                    <a:pt x="0" y="0"/>
                  </a:moveTo>
                  <a:lnTo>
                    <a:pt x="228927" y="0"/>
                  </a:lnTo>
                </a:path>
              </a:pathLst>
            </a:custGeom>
            <a:ln w="3656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041684" y="3802295"/>
              <a:ext cx="229235" cy="0"/>
            </a:xfrm>
            <a:custGeom>
              <a:avLst/>
              <a:gdLst/>
              <a:ahLst/>
              <a:cxnLst/>
              <a:rect l="l" t="t" r="r" b="b"/>
              <a:pathLst>
                <a:path w="229235">
                  <a:moveTo>
                    <a:pt x="0" y="0"/>
                  </a:moveTo>
                  <a:lnTo>
                    <a:pt x="228927" y="0"/>
                  </a:lnTo>
                </a:path>
              </a:pathLst>
            </a:custGeom>
            <a:ln w="3656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305655" y="3448361"/>
            <a:ext cx="848360" cy="46164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sz="1200" dirty="0">
                <a:latin typeface="Arial MT"/>
                <a:cs typeface="Arial MT"/>
              </a:rPr>
              <a:t>cmax</a:t>
            </a:r>
            <a:r>
              <a:rPr sz="1200" spc="-6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=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1.10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75"/>
              </a:spcBef>
            </a:pPr>
            <a:r>
              <a:rPr sz="1200" dirty="0">
                <a:latin typeface="Arial MT"/>
                <a:cs typeface="Arial MT"/>
              </a:rPr>
              <a:t>cmax</a:t>
            </a:r>
            <a:r>
              <a:rPr sz="1200" spc="-6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=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1.05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000505" y="1465325"/>
            <a:ext cx="7143115" cy="3683635"/>
          </a:xfrm>
          <a:custGeom>
            <a:avLst/>
            <a:gdLst/>
            <a:ahLst/>
            <a:cxnLst/>
            <a:rect l="l" t="t" r="r" b="b"/>
            <a:pathLst>
              <a:path w="7143115" h="3683635">
                <a:moveTo>
                  <a:pt x="0" y="3683507"/>
                </a:moveTo>
                <a:lnTo>
                  <a:pt x="7142988" y="3683507"/>
                </a:lnTo>
                <a:lnTo>
                  <a:pt x="7142988" y="0"/>
                </a:lnTo>
                <a:lnTo>
                  <a:pt x="0" y="0"/>
                </a:lnTo>
                <a:lnTo>
                  <a:pt x="0" y="3683507"/>
                </a:lnTo>
                <a:close/>
              </a:path>
            </a:pathLst>
          </a:custGeom>
          <a:ln w="38100">
            <a:solidFill>
              <a:srgbClr val="5F76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059891" y="5144261"/>
            <a:ext cx="7007859" cy="1370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431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El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factor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5" dirty="0">
                <a:latin typeface="Calibri"/>
                <a:cs typeface="Calibri"/>
              </a:rPr>
              <a:t> corrección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es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2400" b="1" spc="-7" baseline="-20833" dirty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2400" b="1" spc="262" baseline="-2083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&lt;1,0 </a:t>
            </a:r>
            <a:r>
              <a:rPr sz="2400" b="1" spc="-15" dirty="0">
                <a:latin typeface="Calibri"/>
                <a:cs typeface="Calibri"/>
              </a:rPr>
              <a:t>para</a:t>
            </a:r>
            <a:r>
              <a:rPr sz="2400" b="1" spc="-10" dirty="0">
                <a:latin typeface="Calibri"/>
                <a:cs typeface="Calibri"/>
              </a:rPr>
              <a:t> transformadores </a:t>
            </a:r>
            <a:r>
              <a:rPr sz="2400" b="1" spc="-52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con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x</a:t>
            </a:r>
            <a:r>
              <a:rPr sz="2400" b="1" spc="-7" baseline="-20833" dirty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2400" b="1" spc="247" baseline="-2083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&gt;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7,5%.</a:t>
            </a:r>
            <a:endParaRPr sz="2400">
              <a:latin typeface="Calibri"/>
              <a:cs typeface="Calibri"/>
            </a:endParaRPr>
          </a:p>
          <a:p>
            <a:pPr marL="337185" indent="-287020">
              <a:lnSpc>
                <a:spcPct val="100000"/>
              </a:lnSpc>
              <a:spcBef>
                <a:spcPts val="25"/>
              </a:spcBef>
              <a:buFont typeface="Arial MT"/>
              <a:buChar char="•"/>
              <a:tabLst>
                <a:tab pos="337185" algn="l"/>
                <a:tab pos="337820" algn="l"/>
              </a:tabLst>
            </a:pPr>
            <a:r>
              <a:rPr sz="2000" b="1" spc="-5" dirty="0">
                <a:latin typeface="Calibri"/>
                <a:cs typeface="Calibri"/>
              </a:rPr>
              <a:t>Reducción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 </a:t>
            </a:r>
            <a:r>
              <a:rPr sz="2000" b="1" spc="-5" dirty="0">
                <a:latin typeface="Calibri"/>
                <a:cs typeface="Calibri"/>
              </a:rPr>
              <a:t>la</a:t>
            </a:r>
            <a:r>
              <a:rPr sz="2000" b="1" dirty="0">
                <a:latin typeface="Calibri"/>
                <a:cs typeface="Calibri"/>
              </a:rPr>
              <a:t> impedancia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del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transformador</a:t>
            </a:r>
            <a:endParaRPr sz="2000">
              <a:latin typeface="Calibri"/>
              <a:cs typeface="Calibri"/>
            </a:endParaRPr>
          </a:p>
          <a:p>
            <a:pPr marL="337185" indent="-287020">
              <a:lnSpc>
                <a:spcPct val="100000"/>
              </a:lnSpc>
              <a:buFont typeface="Arial MT"/>
              <a:buChar char="•"/>
              <a:tabLst>
                <a:tab pos="337185" algn="l"/>
                <a:tab pos="337820" algn="l"/>
              </a:tabLst>
            </a:pPr>
            <a:r>
              <a:rPr sz="2000" b="1" spc="-5" dirty="0">
                <a:latin typeface="Calibri"/>
                <a:cs typeface="Calibri"/>
              </a:rPr>
              <a:t>Aumento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las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corrientes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cortocircuito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9761" y="461899"/>
            <a:ext cx="22828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latin typeface="Calibri"/>
                <a:cs typeface="Calibri"/>
              </a:rPr>
              <a:t>Ejemplo</a:t>
            </a:r>
            <a:r>
              <a:rPr sz="4400" b="0" spc="-80" dirty="0">
                <a:latin typeface="Calibri"/>
                <a:cs typeface="Calibri"/>
              </a:rPr>
              <a:t> </a:t>
            </a:r>
            <a:r>
              <a:rPr sz="4400" b="0" dirty="0">
                <a:latin typeface="Calibri"/>
                <a:cs typeface="Calibri"/>
              </a:rPr>
              <a:t>3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7840" y="1570685"/>
            <a:ext cx="7828280" cy="396494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50800" marR="43180">
              <a:lnSpc>
                <a:spcPct val="90000"/>
              </a:lnSpc>
              <a:spcBef>
                <a:spcPts val="425"/>
              </a:spcBef>
            </a:pPr>
            <a:r>
              <a:rPr sz="2700" spc="-5" dirty="0">
                <a:latin typeface="Calibri"/>
                <a:cs typeface="Calibri"/>
              </a:rPr>
              <a:t>Se tiene un </a:t>
            </a:r>
            <a:r>
              <a:rPr sz="2700" spc="-15" dirty="0">
                <a:latin typeface="Calibri"/>
                <a:cs typeface="Calibri"/>
              </a:rPr>
              <a:t>transformador </a:t>
            </a:r>
            <a:r>
              <a:rPr sz="2700" spc="-5" dirty="0">
                <a:latin typeface="Calibri"/>
                <a:cs typeface="Calibri"/>
              </a:rPr>
              <a:t>de potencia </a:t>
            </a:r>
            <a:r>
              <a:rPr sz="2700" spc="-10" dirty="0">
                <a:latin typeface="Calibri"/>
                <a:cs typeface="Calibri"/>
              </a:rPr>
              <a:t>cuyas 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características </a:t>
            </a:r>
            <a:r>
              <a:rPr sz="2700" spc="-5" dirty="0">
                <a:latin typeface="Calibri"/>
                <a:cs typeface="Calibri"/>
              </a:rPr>
              <a:t>nominales son: </a:t>
            </a:r>
            <a:r>
              <a:rPr sz="2700" dirty="0">
                <a:latin typeface="Calibri"/>
                <a:cs typeface="Calibri"/>
              </a:rPr>
              <a:t>150 </a:t>
            </a:r>
            <a:r>
              <a:rPr sz="2700" spc="-30" dirty="0">
                <a:latin typeface="Calibri"/>
                <a:cs typeface="Calibri"/>
              </a:rPr>
              <a:t>MVA, </a:t>
            </a:r>
            <a:r>
              <a:rPr sz="2700" dirty="0">
                <a:latin typeface="Calibri"/>
                <a:cs typeface="Calibri"/>
              </a:rPr>
              <a:t>220/60 </a:t>
            </a:r>
            <a:r>
              <a:rPr sz="2700" spc="-75" dirty="0">
                <a:latin typeface="Calibri"/>
                <a:cs typeface="Calibri"/>
              </a:rPr>
              <a:t>kV, 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uk(%)= </a:t>
            </a:r>
            <a:r>
              <a:rPr sz="2700" dirty="0">
                <a:latin typeface="Calibri"/>
                <a:cs typeface="Calibri"/>
              </a:rPr>
              <a:t>15, Y</a:t>
            </a:r>
            <a:r>
              <a:rPr sz="2700" baseline="-20061" dirty="0">
                <a:latin typeface="Calibri"/>
                <a:cs typeface="Calibri"/>
              </a:rPr>
              <a:t>N</a:t>
            </a:r>
            <a:r>
              <a:rPr sz="2700" dirty="0">
                <a:latin typeface="Calibri"/>
                <a:cs typeface="Calibri"/>
              </a:rPr>
              <a:t>y</a:t>
            </a:r>
            <a:r>
              <a:rPr sz="2700" baseline="-20061" dirty="0">
                <a:latin typeface="Calibri"/>
                <a:cs typeface="Calibri"/>
              </a:rPr>
              <a:t>n6</a:t>
            </a:r>
            <a:r>
              <a:rPr sz="2700" dirty="0">
                <a:latin typeface="Calibri"/>
                <a:cs typeface="Calibri"/>
              </a:rPr>
              <a:t>, </a:t>
            </a:r>
            <a:r>
              <a:rPr sz="2700" spc="-5" dirty="0">
                <a:latin typeface="Calibri"/>
                <a:cs typeface="Calibri"/>
              </a:rPr>
              <a:t>sus </a:t>
            </a:r>
            <a:r>
              <a:rPr sz="2700" spc="-10" dirty="0">
                <a:latin typeface="Calibri"/>
                <a:cs typeface="Calibri"/>
              </a:rPr>
              <a:t>pérdidas </a:t>
            </a:r>
            <a:r>
              <a:rPr sz="2700" dirty="0">
                <a:latin typeface="Calibri"/>
                <a:cs typeface="Calibri"/>
              </a:rPr>
              <a:t>en el </a:t>
            </a:r>
            <a:r>
              <a:rPr sz="2700" spc="-20" dirty="0">
                <a:latin typeface="Calibri"/>
                <a:cs typeface="Calibri"/>
              </a:rPr>
              <a:t>cobre </a:t>
            </a:r>
            <a:r>
              <a:rPr sz="2700" dirty="0">
                <a:latin typeface="Calibri"/>
                <a:cs typeface="Calibri"/>
              </a:rPr>
              <a:t>a </a:t>
            </a:r>
            <a:r>
              <a:rPr sz="2700" spc="-10" dirty="0">
                <a:latin typeface="Calibri"/>
                <a:cs typeface="Calibri"/>
              </a:rPr>
              <a:t>condiciones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nominales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es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de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1250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100" dirty="0">
                <a:latin typeface="Calibri"/>
                <a:cs typeface="Calibri"/>
              </a:rPr>
              <a:t>kW.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Se pide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determinar:</a:t>
            </a:r>
            <a:endParaRPr sz="2700">
              <a:latin typeface="Calibri"/>
              <a:cs typeface="Calibri"/>
            </a:endParaRPr>
          </a:p>
          <a:p>
            <a:pPr marL="565785" indent="-515620">
              <a:lnSpc>
                <a:spcPct val="100000"/>
              </a:lnSpc>
              <a:spcBef>
                <a:spcPts val="300"/>
              </a:spcBef>
              <a:buAutoNum type="alphaLcParenR"/>
              <a:tabLst>
                <a:tab pos="565785" algn="l"/>
                <a:tab pos="566420" algn="l"/>
              </a:tabLst>
            </a:pPr>
            <a:r>
              <a:rPr sz="2400" spc="-5" dirty="0">
                <a:latin typeface="Calibri"/>
                <a:cs typeface="Calibri"/>
              </a:rPr>
              <a:t>La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impedancia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CC</a:t>
            </a:r>
            <a:r>
              <a:rPr sz="2400" spc="-15" dirty="0">
                <a:latin typeface="Calibri"/>
                <a:cs typeface="Calibri"/>
              </a:rPr>
              <a:t> refererido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lado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spc="-90" dirty="0">
                <a:latin typeface="Calibri"/>
                <a:cs typeface="Calibri"/>
              </a:rPr>
              <a:t>LV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(Z</a:t>
            </a:r>
            <a:r>
              <a:rPr sz="2400" spc="-7" baseline="-20833" dirty="0">
                <a:latin typeface="Calibri"/>
                <a:cs typeface="Calibri"/>
              </a:rPr>
              <a:t>T</a:t>
            </a:r>
            <a:r>
              <a:rPr sz="2400" spc="-5" dirty="0">
                <a:latin typeface="Calibri"/>
                <a:cs typeface="Calibri"/>
              </a:rPr>
              <a:t>)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 Ω.</a:t>
            </a:r>
            <a:endParaRPr sz="2400">
              <a:latin typeface="Calibri"/>
              <a:cs typeface="Calibri"/>
            </a:endParaRPr>
          </a:p>
          <a:p>
            <a:pPr marL="565785" indent="-515620">
              <a:lnSpc>
                <a:spcPct val="100000"/>
              </a:lnSpc>
              <a:spcBef>
                <a:spcPts val="290"/>
              </a:spcBef>
              <a:buAutoNum type="alphaLcParenR"/>
              <a:tabLst>
                <a:tab pos="565785" algn="l"/>
                <a:tab pos="566420" algn="l"/>
              </a:tabLst>
            </a:pPr>
            <a:r>
              <a:rPr sz="2400" spc="-5" dirty="0">
                <a:latin typeface="Calibri"/>
                <a:cs typeface="Calibri"/>
              </a:rPr>
              <a:t>La</a:t>
            </a:r>
            <a:r>
              <a:rPr sz="2400" spc="-10" dirty="0">
                <a:latin typeface="Calibri"/>
                <a:cs typeface="Calibri"/>
              </a:rPr>
              <a:t> Resistencia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CC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refererido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lado</a:t>
            </a:r>
            <a:r>
              <a:rPr sz="2400" spc="-5" dirty="0">
                <a:latin typeface="Calibri"/>
                <a:cs typeface="Calibri"/>
              </a:rPr>
              <a:t> de </a:t>
            </a:r>
            <a:r>
              <a:rPr sz="2400" spc="-90" dirty="0">
                <a:latin typeface="Calibri"/>
                <a:cs typeface="Calibri"/>
              </a:rPr>
              <a:t>LV</a:t>
            </a:r>
            <a:r>
              <a:rPr sz="2400" spc="-10" dirty="0">
                <a:latin typeface="Calibri"/>
                <a:cs typeface="Calibri"/>
              </a:rPr>
              <a:t> (R</a:t>
            </a:r>
            <a:r>
              <a:rPr sz="2400" spc="-15" baseline="-20833" dirty="0">
                <a:latin typeface="Calibri"/>
                <a:cs typeface="Calibri"/>
              </a:rPr>
              <a:t>T</a:t>
            </a:r>
            <a:r>
              <a:rPr sz="2400" spc="-10" dirty="0">
                <a:latin typeface="Calibri"/>
                <a:cs typeface="Calibri"/>
              </a:rPr>
              <a:t>)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Ω.</a:t>
            </a:r>
            <a:endParaRPr sz="2400">
              <a:latin typeface="Calibri"/>
              <a:cs typeface="Calibri"/>
            </a:endParaRPr>
          </a:p>
          <a:p>
            <a:pPr marL="565785" indent="-515620">
              <a:lnSpc>
                <a:spcPct val="100000"/>
              </a:lnSpc>
              <a:spcBef>
                <a:spcPts val="290"/>
              </a:spcBef>
              <a:buAutoNum type="alphaLcParenR"/>
              <a:tabLst>
                <a:tab pos="565785" algn="l"/>
                <a:tab pos="566420" algn="l"/>
              </a:tabLst>
            </a:pPr>
            <a:r>
              <a:rPr sz="2400" spc="-5" dirty="0">
                <a:latin typeface="Calibri"/>
                <a:cs typeface="Calibri"/>
              </a:rPr>
              <a:t>La</a:t>
            </a:r>
            <a:r>
              <a:rPr sz="2400" spc="-10" dirty="0">
                <a:latin typeface="Calibri"/>
                <a:cs typeface="Calibri"/>
              </a:rPr>
              <a:t> Reactancia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CC</a:t>
            </a:r>
            <a:r>
              <a:rPr sz="2400" spc="-15" dirty="0">
                <a:latin typeface="Calibri"/>
                <a:cs typeface="Calibri"/>
              </a:rPr>
              <a:t> refererido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lado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90" dirty="0">
                <a:latin typeface="Calibri"/>
                <a:cs typeface="Calibri"/>
              </a:rPr>
              <a:t>LV</a:t>
            </a:r>
            <a:r>
              <a:rPr sz="2400" spc="-5" dirty="0">
                <a:latin typeface="Calibri"/>
                <a:cs typeface="Calibri"/>
              </a:rPr>
              <a:t> (X</a:t>
            </a:r>
            <a:r>
              <a:rPr sz="2400" spc="-7" baseline="-20833" dirty="0">
                <a:latin typeface="Calibri"/>
                <a:cs typeface="Calibri"/>
              </a:rPr>
              <a:t>T</a:t>
            </a:r>
            <a:r>
              <a:rPr sz="2400" spc="-5" dirty="0">
                <a:latin typeface="Calibri"/>
                <a:cs typeface="Calibri"/>
              </a:rPr>
              <a:t>)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 Ω.</a:t>
            </a:r>
            <a:endParaRPr sz="2400">
              <a:latin typeface="Calibri"/>
              <a:cs typeface="Calibri"/>
            </a:endParaRPr>
          </a:p>
          <a:p>
            <a:pPr marL="565785" indent="-515620">
              <a:lnSpc>
                <a:spcPct val="100000"/>
              </a:lnSpc>
              <a:spcBef>
                <a:spcPts val="285"/>
              </a:spcBef>
              <a:buAutoNum type="alphaLcParenR"/>
              <a:tabLst>
                <a:tab pos="565785" algn="l"/>
                <a:tab pos="566420" algn="l"/>
              </a:tabLst>
            </a:pPr>
            <a:r>
              <a:rPr sz="2400" spc="-5" dirty="0">
                <a:latin typeface="Calibri"/>
                <a:cs typeface="Calibri"/>
              </a:rPr>
              <a:t>La </a:t>
            </a:r>
            <a:r>
              <a:rPr sz="2400" spc="-10" dirty="0">
                <a:latin typeface="Calibri"/>
                <a:cs typeface="Calibri"/>
              </a:rPr>
              <a:t>Reactancia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CC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refererido</a:t>
            </a:r>
            <a:r>
              <a:rPr sz="2400" dirty="0">
                <a:latin typeface="Calibri"/>
                <a:cs typeface="Calibri"/>
              </a:rPr>
              <a:t> al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lado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spc="-90" dirty="0">
                <a:latin typeface="Calibri"/>
                <a:cs typeface="Calibri"/>
              </a:rPr>
              <a:t>LV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(X</a:t>
            </a:r>
            <a:r>
              <a:rPr sz="2400" baseline="-20833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 </a:t>
            </a:r>
            <a:r>
              <a:rPr sz="2400" spc="-10" dirty="0">
                <a:latin typeface="Calibri"/>
                <a:cs typeface="Calibri"/>
              </a:rPr>
              <a:t>(p.u.)</a:t>
            </a:r>
            <a:endParaRPr sz="2400">
              <a:latin typeface="Calibri"/>
              <a:cs typeface="Calibri"/>
            </a:endParaRPr>
          </a:p>
          <a:p>
            <a:pPr marL="565785" indent="-515620">
              <a:lnSpc>
                <a:spcPct val="100000"/>
              </a:lnSpc>
              <a:spcBef>
                <a:spcPts val="290"/>
              </a:spcBef>
              <a:buAutoNum type="alphaLcParenR"/>
              <a:tabLst>
                <a:tab pos="565785" algn="l"/>
                <a:tab pos="566420" algn="l"/>
              </a:tabLst>
            </a:pPr>
            <a:r>
              <a:rPr sz="2400" spc="-15" dirty="0">
                <a:latin typeface="Calibri"/>
                <a:cs typeface="Calibri"/>
              </a:rPr>
              <a:t>Factor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spc="-10" dirty="0">
                <a:latin typeface="Calibri"/>
                <a:cs typeface="Calibri"/>
              </a:rPr>
              <a:t>corrección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impedancia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cc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(K</a:t>
            </a:r>
            <a:r>
              <a:rPr sz="2400" spc="7" baseline="-20833" dirty="0">
                <a:latin typeface="Calibri"/>
                <a:cs typeface="Calibri"/>
              </a:rPr>
              <a:t>T</a:t>
            </a:r>
            <a:r>
              <a:rPr sz="2400" spc="5" dirty="0">
                <a:latin typeface="Calibri"/>
                <a:cs typeface="Calibri"/>
              </a:rPr>
              <a:t>).</a:t>
            </a:r>
            <a:endParaRPr sz="2400">
              <a:latin typeface="Calibri"/>
              <a:cs typeface="Calibri"/>
            </a:endParaRPr>
          </a:p>
          <a:p>
            <a:pPr marL="565785" indent="-515620">
              <a:lnSpc>
                <a:spcPct val="100000"/>
              </a:lnSpc>
              <a:spcBef>
                <a:spcPts val="290"/>
              </a:spcBef>
              <a:buAutoNum type="alphaLcParenR"/>
              <a:tabLst>
                <a:tab pos="565785" algn="l"/>
                <a:tab pos="566420" algn="l"/>
              </a:tabLst>
            </a:pPr>
            <a:r>
              <a:rPr sz="2400" spc="-5" dirty="0">
                <a:latin typeface="Calibri"/>
                <a:cs typeface="Calibri"/>
              </a:rPr>
              <a:t>La impedancia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CC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del </a:t>
            </a:r>
            <a:r>
              <a:rPr sz="2400" spc="-15" dirty="0">
                <a:latin typeface="Calibri"/>
                <a:cs typeface="Calibri"/>
              </a:rPr>
              <a:t>transformador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(Z</a:t>
            </a:r>
            <a:r>
              <a:rPr sz="2400" spc="7" baseline="-20833" dirty="0">
                <a:latin typeface="Calibri"/>
                <a:cs typeface="Calibri"/>
              </a:rPr>
              <a:t>TK</a:t>
            </a:r>
            <a:r>
              <a:rPr sz="2400" spc="5" dirty="0">
                <a:latin typeface="Calibri"/>
                <a:cs typeface="Calibri"/>
              </a:rPr>
              <a:t>)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 Ω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94353" y="461899"/>
            <a:ext cx="19577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Calibri"/>
                <a:cs typeface="Calibri"/>
              </a:rPr>
              <a:t>Solución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87067" y="2072639"/>
            <a:ext cx="419100" cy="21590"/>
          </a:xfrm>
          <a:custGeom>
            <a:avLst/>
            <a:gdLst/>
            <a:ahLst/>
            <a:cxnLst/>
            <a:rect l="l" t="t" r="r" b="b"/>
            <a:pathLst>
              <a:path w="419100" h="21589">
                <a:moveTo>
                  <a:pt x="419100" y="0"/>
                </a:moveTo>
                <a:lnTo>
                  <a:pt x="0" y="0"/>
                </a:lnTo>
                <a:lnTo>
                  <a:pt x="0" y="21336"/>
                </a:lnTo>
                <a:lnTo>
                  <a:pt x="419100" y="21336"/>
                </a:lnTo>
                <a:lnTo>
                  <a:pt x="4191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44726" y="1731391"/>
            <a:ext cx="3028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40" dirty="0">
                <a:latin typeface="Cambria Math"/>
                <a:cs typeface="Cambria Math"/>
              </a:rPr>
              <a:t>15</a:t>
            </a:r>
            <a:endParaRPr sz="1900">
              <a:latin typeface="Cambria Math"/>
              <a:cs typeface="Cambria Math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346960" y="1762378"/>
            <a:ext cx="1202690" cy="332105"/>
          </a:xfrm>
          <a:custGeom>
            <a:avLst/>
            <a:gdLst/>
            <a:ahLst/>
            <a:cxnLst/>
            <a:rect l="l" t="t" r="r" b="b"/>
            <a:pathLst>
              <a:path w="1202689" h="332105">
                <a:moveTo>
                  <a:pt x="100584" y="9652"/>
                </a:moveTo>
                <a:lnTo>
                  <a:pt x="97536" y="0"/>
                </a:lnTo>
                <a:lnTo>
                  <a:pt x="80264" y="6769"/>
                </a:lnTo>
                <a:lnTo>
                  <a:pt x="65074" y="17360"/>
                </a:lnTo>
                <a:lnTo>
                  <a:pt x="41021" y="50038"/>
                </a:lnTo>
                <a:lnTo>
                  <a:pt x="26149" y="94018"/>
                </a:lnTo>
                <a:lnTo>
                  <a:pt x="21209" y="145542"/>
                </a:lnTo>
                <a:lnTo>
                  <a:pt x="22440" y="172097"/>
                </a:lnTo>
                <a:lnTo>
                  <a:pt x="32346" y="219824"/>
                </a:lnTo>
                <a:lnTo>
                  <a:pt x="51993" y="259194"/>
                </a:lnTo>
                <a:lnTo>
                  <a:pt x="97536" y="290957"/>
                </a:lnTo>
                <a:lnTo>
                  <a:pt x="100584" y="281305"/>
                </a:lnTo>
                <a:lnTo>
                  <a:pt x="87172" y="274383"/>
                </a:lnTo>
                <a:lnTo>
                  <a:pt x="75514" y="264287"/>
                </a:lnTo>
                <a:lnTo>
                  <a:pt x="50990" y="215633"/>
                </a:lnTo>
                <a:lnTo>
                  <a:pt x="43700" y="171056"/>
                </a:lnTo>
                <a:lnTo>
                  <a:pt x="42799" y="145415"/>
                </a:lnTo>
                <a:lnTo>
                  <a:pt x="43700" y="120040"/>
                </a:lnTo>
                <a:lnTo>
                  <a:pt x="50990" y="75463"/>
                </a:lnTo>
                <a:lnTo>
                  <a:pt x="65595" y="39966"/>
                </a:lnTo>
                <a:lnTo>
                  <a:pt x="87172" y="16586"/>
                </a:lnTo>
                <a:lnTo>
                  <a:pt x="100584" y="9652"/>
                </a:lnTo>
                <a:close/>
              </a:path>
              <a:path w="1202689" h="332105">
                <a:moveTo>
                  <a:pt x="1053211" y="145415"/>
                </a:moveTo>
                <a:lnTo>
                  <a:pt x="1048258" y="94018"/>
                </a:lnTo>
                <a:lnTo>
                  <a:pt x="1033399" y="50038"/>
                </a:lnTo>
                <a:lnTo>
                  <a:pt x="1009269" y="17360"/>
                </a:lnTo>
                <a:lnTo>
                  <a:pt x="976744" y="0"/>
                </a:lnTo>
                <a:lnTo>
                  <a:pt x="973836" y="9652"/>
                </a:lnTo>
                <a:lnTo>
                  <a:pt x="987234" y="16586"/>
                </a:lnTo>
                <a:lnTo>
                  <a:pt x="998880" y="26695"/>
                </a:lnTo>
                <a:lnTo>
                  <a:pt x="1023315" y="75463"/>
                </a:lnTo>
                <a:lnTo>
                  <a:pt x="1030693" y="120040"/>
                </a:lnTo>
                <a:lnTo>
                  <a:pt x="1031621" y="145542"/>
                </a:lnTo>
                <a:lnTo>
                  <a:pt x="1030693" y="171056"/>
                </a:lnTo>
                <a:lnTo>
                  <a:pt x="1023315" y="215633"/>
                </a:lnTo>
                <a:lnTo>
                  <a:pt x="1008761" y="251053"/>
                </a:lnTo>
                <a:lnTo>
                  <a:pt x="973836" y="281305"/>
                </a:lnTo>
                <a:lnTo>
                  <a:pt x="976744" y="290957"/>
                </a:lnTo>
                <a:lnTo>
                  <a:pt x="1022362" y="259194"/>
                </a:lnTo>
                <a:lnTo>
                  <a:pt x="1042060" y="219824"/>
                </a:lnTo>
                <a:lnTo>
                  <a:pt x="1051966" y="172097"/>
                </a:lnTo>
                <a:lnTo>
                  <a:pt x="1053211" y="145415"/>
                </a:lnTo>
                <a:close/>
              </a:path>
              <a:path w="1202689" h="332105">
                <a:moveTo>
                  <a:pt x="1202436" y="310261"/>
                </a:moveTo>
                <a:lnTo>
                  <a:pt x="0" y="310261"/>
                </a:lnTo>
                <a:lnTo>
                  <a:pt x="0" y="331597"/>
                </a:lnTo>
                <a:lnTo>
                  <a:pt x="1202436" y="331597"/>
                </a:lnTo>
                <a:lnTo>
                  <a:pt x="1202436" y="3102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417317" y="1721561"/>
            <a:ext cx="9232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900" spc="35" dirty="0">
                <a:latin typeface="Cambria Math"/>
                <a:cs typeface="Cambria Math"/>
              </a:rPr>
              <a:t>60×10</a:t>
            </a:r>
            <a:r>
              <a:rPr sz="2325" spc="52" baseline="25089" dirty="0">
                <a:latin typeface="Cambria Math"/>
                <a:cs typeface="Cambria Math"/>
              </a:rPr>
              <a:t>3</a:t>
            </a:r>
            <a:endParaRPr sz="2325" baseline="25089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09315" y="1604213"/>
            <a:ext cx="14351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spc="70" dirty="0">
                <a:latin typeface="Cambria Math"/>
                <a:cs typeface="Cambria Math"/>
              </a:rPr>
              <a:t>2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74622" y="2091054"/>
            <a:ext cx="165671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74065" algn="l"/>
              </a:tabLst>
            </a:pPr>
            <a:r>
              <a:rPr sz="1900" spc="40" dirty="0">
                <a:latin typeface="Cambria Math"/>
                <a:cs typeface="Cambria Math"/>
              </a:rPr>
              <a:t>10</a:t>
            </a:r>
            <a:r>
              <a:rPr sz="1900" spc="45" dirty="0">
                <a:latin typeface="Cambria Math"/>
                <a:cs typeface="Cambria Math"/>
              </a:rPr>
              <a:t>0</a:t>
            </a:r>
            <a:r>
              <a:rPr sz="1900" dirty="0">
                <a:latin typeface="Cambria Math"/>
                <a:cs typeface="Cambria Math"/>
              </a:rPr>
              <a:t>	</a:t>
            </a:r>
            <a:r>
              <a:rPr sz="1900" spc="40" dirty="0">
                <a:latin typeface="Cambria Math"/>
                <a:cs typeface="Cambria Math"/>
              </a:rPr>
              <a:t>15</a:t>
            </a:r>
            <a:r>
              <a:rPr sz="1900" spc="65" dirty="0">
                <a:latin typeface="Cambria Math"/>
                <a:cs typeface="Cambria Math"/>
              </a:rPr>
              <a:t>0</a:t>
            </a:r>
            <a:r>
              <a:rPr sz="1900" spc="-5" dirty="0">
                <a:latin typeface="Cambria Math"/>
                <a:cs typeface="Cambria Math"/>
              </a:rPr>
              <a:t>×</a:t>
            </a:r>
            <a:r>
              <a:rPr sz="1900" spc="40" dirty="0">
                <a:latin typeface="Cambria Math"/>
                <a:cs typeface="Cambria Math"/>
              </a:rPr>
              <a:t>10</a:t>
            </a:r>
            <a:endParaRPr sz="190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05683" y="2062098"/>
            <a:ext cx="14351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spc="65" dirty="0">
                <a:latin typeface="Cambria Math"/>
                <a:cs typeface="Cambria Math"/>
              </a:rPr>
              <a:t>6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7840" y="1674088"/>
            <a:ext cx="1899285" cy="1141095"/>
          </a:xfrm>
          <a:prstGeom prst="rect">
            <a:avLst/>
          </a:prstGeom>
        </p:spPr>
        <p:txBody>
          <a:bodyPr vert="horz" wrap="square" lIns="0" tIns="173990" rIns="0" bIns="0" rtlCol="0">
            <a:spAutoFit/>
          </a:bodyPr>
          <a:lstStyle/>
          <a:p>
            <a:pPr marL="393700" indent="-343535">
              <a:lnSpc>
                <a:spcPct val="100000"/>
              </a:lnSpc>
              <a:spcBef>
                <a:spcPts val="1370"/>
              </a:spcBef>
              <a:buFont typeface="Arial MT"/>
              <a:buChar char="•"/>
              <a:tabLst>
                <a:tab pos="393700" algn="l"/>
                <a:tab pos="394335" algn="l"/>
                <a:tab pos="1681480" algn="l"/>
              </a:tabLst>
            </a:pPr>
            <a:r>
              <a:rPr sz="2600" spc="30" dirty="0">
                <a:latin typeface="Cambria Math"/>
                <a:cs typeface="Cambria Math"/>
              </a:rPr>
              <a:t>𝑍</a:t>
            </a:r>
            <a:r>
              <a:rPr sz="2850" spc="44" baseline="-16081" dirty="0">
                <a:latin typeface="Cambria Math"/>
                <a:cs typeface="Cambria Math"/>
              </a:rPr>
              <a:t>𝑇</a:t>
            </a:r>
            <a:r>
              <a:rPr sz="2850" spc="667" baseline="-16081" dirty="0">
                <a:latin typeface="Cambria Math"/>
                <a:cs typeface="Cambria Math"/>
              </a:rPr>
              <a:t> </a:t>
            </a:r>
            <a:r>
              <a:rPr sz="2600" dirty="0">
                <a:latin typeface="Cambria Math"/>
                <a:cs typeface="Cambria Math"/>
              </a:rPr>
              <a:t>=	</a:t>
            </a:r>
            <a:r>
              <a:rPr sz="2600" spc="90" dirty="0">
                <a:latin typeface="Cambria Math"/>
                <a:cs typeface="Cambria Math"/>
              </a:rPr>
              <a:t>∙</a:t>
            </a:r>
            <a:endParaRPr sz="2600">
              <a:latin typeface="Cambria Math"/>
              <a:cs typeface="Cambria Math"/>
            </a:endParaRPr>
          </a:p>
          <a:p>
            <a:pPr marL="393700" indent="-343535">
              <a:lnSpc>
                <a:spcPct val="100000"/>
              </a:lnSpc>
              <a:spcBef>
                <a:spcPts val="1270"/>
              </a:spcBef>
              <a:buFont typeface="Arial MT"/>
              <a:buChar char="•"/>
              <a:tabLst>
                <a:tab pos="393700" algn="l"/>
                <a:tab pos="394335" algn="l"/>
              </a:tabLst>
            </a:pPr>
            <a:r>
              <a:rPr sz="2600" spc="30" dirty="0">
                <a:latin typeface="Cambria Math"/>
                <a:cs typeface="Cambria Math"/>
              </a:rPr>
              <a:t>𝑍</a:t>
            </a:r>
            <a:r>
              <a:rPr sz="2850" spc="44" baseline="-16081" dirty="0">
                <a:latin typeface="Cambria Math"/>
                <a:cs typeface="Cambria Math"/>
              </a:rPr>
              <a:t>𝑇</a:t>
            </a:r>
            <a:r>
              <a:rPr sz="2850" spc="600" baseline="-16081" dirty="0">
                <a:latin typeface="Cambria Math"/>
                <a:cs typeface="Cambria Math"/>
              </a:rPr>
              <a:t> </a:t>
            </a:r>
            <a:r>
              <a:rPr sz="2600" dirty="0">
                <a:latin typeface="Cambria Math"/>
                <a:cs typeface="Cambria Math"/>
              </a:rPr>
              <a:t>=</a:t>
            </a:r>
            <a:r>
              <a:rPr sz="2600" spc="110" dirty="0">
                <a:latin typeface="Cambria Math"/>
                <a:cs typeface="Cambria Math"/>
              </a:rPr>
              <a:t> </a:t>
            </a:r>
            <a:r>
              <a:rPr sz="2600" dirty="0">
                <a:latin typeface="Cambria Math"/>
                <a:cs typeface="Cambria Math"/>
              </a:rPr>
              <a:t>3,6Ω</a:t>
            </a:r>
            <a:endParaRPr sz="260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3744" y="3226688"/>
            <a:ext cx="193167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900" spc="52" baseline="11752" dirty="0">
                <a:latin typeface="Cambria Math"/>
                <a:cs typeface="Cambria Math"/>
              </a:rPr>
              <a:t>𝑅</a:t>
            </a:r>
            <a:r>
              <a:rPr sz="1900" spc="35" dirty="0">
                <a:latin typeface="Cambria Math"/>
                <a:cs typeface="Cambria Math"/>
              </a:rPr>
              <a:t>𝑇</a:t>
            </a:r>
            <a:r>
              <a:rPr sz="1900" spc="445" dirty="0">
                <a:latin typeface="Cambria Math"/>
                <a:cs typeface="Cambria Math"/>
              </a:rPr>
              <a:t> </a:t>
            </a:r>
            <a:r>
              <a:rPr sz="3900" baseline="11752" dirty="0">
                <a:latin typeface="Cambria Math"/>
                <a:cs typeface="Cambria Math"/>
              </a:rPr>
              <a:t>=</a:t>
            </a:r>
            <a:r>
              <a:rPr sz="3900" spc="187" baseline="11752" dirty="0">
                <a:latin typeface="Cambria Math"/>
                <a:cs typeface="Cambria Math"/>
              </a:rPr>
              <a:t> </a:t>
            </a:r>
            <a:r>
              <a:rPr sz="3900" spc="-52" baseline="11752" dirty="0">
                <a:latin typeface="Cambria Math"/>
                <a:cs typeface="Cambria Math"/>
              </a:rPr>
              <a:t>𝑃</a:t>
            </a:r>
            <a:r>
              <a:rPr sz="1900" spc="-35" dirty="0">
                <a:latin typeface="Cambria Math"/>
                <a:cs typeface="Cambria Math"/>
              </a:rPr>
              <a:t>𝐶𝑈−𝑁</a:t>
            </a:r>
            <a:r>
              <a:rPr sz="1900" spc="290" dirty="0">
                <a:latin typeface="Cambria Math"/>
                <a:cs typeface="Cambria Math"/>
              </a:rPr>
              <a:t> </a:t>
            </a:r>
            <a:r>
              <a:rPr sz="3900" spc="135" baseline="11752" dirty="0">
                <a:latin typeface="Cambria Math"/>
                <a:cs typeface="Cambria Math"/>
              </a:rPr>
              <a:t>∙</a:t>
            </a:r>
            <a:endParaRPr sz="3900" baseline="11752">
              <a:latin typeface="Cambria Math"/>
              <a:cs typeface="Cambria Math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819400" y="3086734"/>
            <a:ext cx="1324610" cy="332105"/>
          </a:xfrm>
          <a:custGeom>
            <a:avLst/>
            <a:gdLst/>
            <a:ahLst/>
            <a:cxnLst/>
            <a:rect l="l" t="t" r="r" b="b"/>
            <a:pathLst>
              <a:path w="1324610" h="332104">
                <a:moveTo>
                  <a:pt x="163068" y="9652"/>
                </a:moveTo>
                <a:lnTo>
                  <a:pt x="160020" y="0"/>
                </a:lnTo>
                <a:lnTo>
                  <a:pt x="142748" y="6769"/>
                </a:lnTo>
                <a:lnTo>
                  <a:pt x="127571" y="17360"/>
                </a:lnTo>
                <a:lnTo>
                  <a:pt x="103505" y="50038"/>
                </a:lnTo>
                <a:lnTo>
                  <a:pt x="88646" y="94018"/>
                </a:lnTo>
                <a:lnTo>
                  <a:pt x="83693" y="145542"/>
                </a:lnTo>
                <a:lnTo>
                  <a:pt x="84924" y="172097"/>
                </a:lnTo>
                <a:lnTo>
                  <a:pt x="94830" y="219824"/>
                </a:lnTo>
                <a:lnTo>
                  <a:pt x="114477" y="259194"/>
                </a:lnTo>
                <a:lnTo>
                  <a:pt x="160020" y="290957"/>
                </a:lnTo>
                <a:lnTo>
                  <a:pt x="163068" y="281305"/>
                </a:lnTo>
                <a:lnTo>
                  <a:pt x="149656" y="274383"/>
                </a:lnTo>
                <a:lnTo>
                  <a:pt x="137998" y="264287"/>
                </a:lnTo>
                <a:lnTo>
                  <a:pt x="113474" y="215633"/>
                </a:lnTo>
                <a:lnTo>
                  <a:pt x="106184" y="171056"/>
                </a:lnTo>
                <a:lnTo>
                  <a:pt x="105283" y="145415"/>
                </a:lnTo>
                <a:lnTo>
                  <a:pt x="106184" y="120040"/>
                </a:lnTo>
                <a:lnTo>
                  <a:pt x="113474" y="75463"/>
                </a:lnTo>
                <a:lnTo>
                  <a:pt x="128079" y="39966"/>
                </a:lnTo>
                <a:lnTo>
                  <a:pt x="149656" y="16586"/>
                </a:lnTo>
                <a:lnTo>
                  <a:pt x="163068" y="9652"/>
                </a:lnTo>
                <a:close/>
              </a:path>
              <a:path w="1324610" h="332104">
                <a:moveTo>
                  <a:pt x="1115695" y="145415"/>
                </a:moveTo>
                <a:lnTo>
                  <a:pt x="1110742" y="94018"/>
                </a:lnTo>
                <a:lnTo>
                  <a:pt x="1095883" y="50038"/>
                </a:lnTo>
                <a:lnTo>
                  <a:pt x="1071753" y="17360"/>
                </a:lnTo>
                <a:lnTo>
                  <a:pt x="1039241" y="0"/>
                </a:lnTo>
                <a:lnTo>
                  <a:pt x="1036320" y="9652"/>
                </a:lnTo>
                <a:lnTo>
                  <a:pt x="1049718" y="16586"/>
                </a:lnTo>
                <a:lnTo>
                  <a:pt x="1061364" y="26695"/>
                </a:lnTo>
                <a:lnTo>
                  <a:pt x="1085799" y="75463"/>
                </a:lnTo>
                <a:lnTo>
                  <a:pt x="1093177" y="120040"/>
                </a:lnTo>
                <a:lnTo>
                  <a:pt x="1094105" y="145542"/>
                </a:lnTo>
                <a:lnTo>
                  <a:pt x="1093177" y="171056"/>
                </a:lnTo>
                <a:lnTo>
                  <a:pt x="1085799" y="215633"/>
                </a:lnTo>
                <a:lnTo>
                  <a:pt x="1071245" y="251053"/>
                </a:lnTo>
                <a:lnTo>
                  <a:pt x="1036320" y="281305"/>
                </a:lnTo>
                <a:lnTo>
                  <a:pt x="1039241" y="290957"/>
                </a:lnTo>
                <a:lnTo>
                  <a:pt x="1084846" y="259194"/>
                </a:lnTo>
                <a:lnTo>
                  <a:pt x="1104544" y="219824"/>
                </a:lnTo>
                <a:lnTo>
                  <a:pt x="1114450" y="172097"/>
                </a:lnTo>
                <a:lnTo>
                  <a:pt x="1115695" y="145415"/>
                </a:lnTo>
                <a:close/>
              </a:path>
              <a:path w="1324610" h="332104">
                <a:moveTo>
                  <a:pt x="1324356" y="310261"/>
                </a:moveTo>
                <a:lnTo>
                  <a:pt x="0" y="310261"/>
                </a:lnTo>
                <a:lnTo>
                  <a:pt x="0" y="331597"/>
                </a:lnTo>
                <a:lnTo>
                  <a:pt x="1324356" y="331597"/>
                </a:lnTo>
                <a:lnTo>
                  <a:pt x="1324356" y="3102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952623" y="3046298"/>
            <a:ext cx="9232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900" spc="35" dirty="0">
                <a:latin typeface="Cambria Math"/>
                <a:cs typeface="Cambria Math"/>
              </a:rPr>
              <a:t>60×10</a:t>
            </a:r>
            <a:r>
              <a:rPr sz="2325" spc="52" baseline="25089" dirty="0">
                <a:latin typeface="Cambria Math"/>
                <a:cs typeface="Cambria Math"/>
              </a:rPr>
              <a:t>3</a:t>
            </a:r>
            <a:endParaRPr sz="2325" baseline="25089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44239" y="2929254"/>
            <a:ext cx="14351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spc="65" dirty="0">
                <a:latin typeface="Cambria Math"/>
                <a:cs typeface="Cambria Math"/>
              </a:rPr>
              <a:t>2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840608" y="3487673"/>
            <a:ext cx="1155065" cy="223520"/>
          </a:xfrm>
          <a:custGeom>
            <a:avLst/>
            <a:gdLst/>
            <a:ahLst/>
            <a:cxnLst/>
            <a:rect l="l" t="t" r="r" b="b"/>
            <a:pathLst>
              <a:path w="1155064" h="223520">
                <a:moveTo>
                  <a:pt x="1083691" y="0"/>
                </a:moveTo>
                <a:lnTo>
                  <a:pt x="1080516" y="9143"/>
                </a:lnTo>
                <a:lnTo>
                  <a:pt x="1093422" y="14714"/>
                </a:lnTo>
                <a:lnTo>
                  <a:pt x="1104519" y="22463"/>
                </a:lnTo>
                <a:lnTo>
                  <a:pt x="1127097" y="58429"/>
                </a:lnTo>
                <a:lnTo>
                  <a:pt x="1134491" y="110489"/>
                </a:lnTo>
                <a:lnTo>
                  <a:pt x="1133659" y="130159"/>
                </a:lnTo>
                <a:lnTo>
                  <a:pt x="1121283" y="178307"/>
                </a:lnTo>
                <a:lnTo>
                  <a:pt x="1093636" y="208401"/>
                </a:lnTo>
                <a:lnTo>
                  <a:pt x="1080896" y="213994"/>
                </a:lnTo>
                <a:lnTo>
                  <a:pt x="1083691" y="223012"/>
                </a:lnTo>
                <a:lnTo>
                  <a:pt x="1126357" y="197794"/>
                </a:lnTo>
                <a:lnTo>
                  <a:pt x="1150239" y="150987"/>
                </a:lnTo>
                <a:lnTo>
                  <a:pt x="1154811" y="111633"/>
                </a:lnTo>
                <a:lnTo>
                  <a:pt x="1153666" y="91176"/>
                </a:lnTo>
                <a:lnTo>
                  <a:pt x="1136395" y="39115"/>
                </a:lnTo>
                <a:lnTo>
                  <a:pt x="1099855" y="5861"/>
                </a:lnTo>
                <a:lnTo>
                  <a:pt x="1083691" y="0"/>
                </a:lnTo>
                <a:close/>
              </a:path>
              <a:path w="1155064" h="223520">
                <a:moveTo>
                  <a:pt x="71120" y="0"/>
                </a:moveTo>
                <a:lnTo>
                  <a:pt x="28578" y="25396"/>
                </a:lnTo>
                <a:lnTo>
                  <a:pt x="4587" y="72278"/>
                </a:lnTo>
                <a:lnTo>
                  <a:pt x="0" y="111633"/>
                </a:lnTo>
                <a:lnTo>
                  <a:pt x="1143" y="132089"/>
                </a:lnTo>
                <a:lnTo>
                  <a:pt x="18288" y="184150"/>
                </a:lnTo>
                <a:lnTo>
                  <a:pt x="54881" y="217225"/>
                </a:lnTo>
                <a:lnTo>
                  <a:pt x="71120" y="223012"/>
                </a:lnTo>
                <a:lnTo>
                  <a:pt x="73914" y="213994"/>
                </a:lnTo>
                <a:lnTo>
                  <a:pt x="61174" y="208401"/>
                </a:lnTo>
                <a:lnTo>
                  <a:pt x="50196" y="200580"/>
                </a:lnTo>
                <a:lnTo>
                  <a:pt x="27767" y="164068"/>
                </a:lnTo>
                <a:lnTo>
                  <a:pt x="20320" y="110489"/>
                </a:lnTo>
                <a:lnTo>
                  <a:pt x="21151" y="91438"/>
                </a:lnTo>
                <a:lnTo>
                  <a:pt x="33528" y="44450"/>
                </a:lnTo>
                <a:lnTo>
                  <a:pt x="61388" y="14714"/>
                </a:lnTo>
                <a:lnTo>
                  <a:pt x="74295" y="9143"/>
                </a:lnTo>
                <a:lnTo>
                  <a:pt x="711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882519" y="3415665"/>
            <a:ext cx="12915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900" spc="40" dirty="0">
                <a:latin typeface="Cambria Math"/>
                <a:cs typeface="Cambria Math"/>
              </a:rPr>
              <a:t>150×10</a:t>
            </a:r>
            <a:r>
              <a:rPr sz="2325" spc="60" baseline="19713" dirty="0">
                <a:latin typeface="Cambria Math"/>
                <a:cs typeface="Cambria Math"/>
              </a:rPr>
              <a:t>6 </a:t>
            </a:r>
            <a:r>
              <a:rPr sz="2325" spc="112" baseline="19713" dirty="0">
                <a:latin typeface="Cambria Math"/>
                <a:cs typeface="Cambria Math"/>
              </a:rPr>
              <a:t> </a:t>
            </a:r>
            <a:r>
              <a:rPr sz="2325" spc="97" baseline="19713" dirty="0">
                <a:latin typeface="Cambria Math"/>
                <a:cs typeface="Cambria Math"/>
              </a:rPr>
              <a:t>2</a:t>
            </a:r>
            <a:endParaRPr sz="2325" baseline="19713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95552" y="3914013"/>
            <a:ext cx="1733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55" dirty="0">
                <a:latin typeface="Cambria Math"/>
                <a:cs typeface="Cambria Math"/>
              </a:rPr>
              <a:t>𝑇</a:t>
            </a:r>
            <a:endParaRPr sz="1900">
              <a:latin typeface="Cambria Math"/>
              <a:cs typeface="Cambria Mat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0540" y="2959074"/>
            <a:ext cx="2265045" cy="1696085"/>
          </a:xfrm>
          <a:prstGeom prst="rect">
            <a:avLst/>
          </a:prstGeom>
        </p:spPr>
        <p:txBody>
          <a:bodyPr vert="horz" wrap="square" lIns="0" tIns="2133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80"/>
              </a:spcBef>
            </a:pPr>
            <a:r>
              <a:rPr sz="2600" dirty="0">
                <a:latin typeface="Arial MT"/>
                <a:cs typeface="Arial MT"/>
              </a:rPr>
              <a:t>•</a:t>
            </a:r>
            <a:endParaRPr sz="2600">
              <a:latin typeface="Arial MT"/>
              <a:cs typeface="Arial MT"/>
            </a:endParaRPr>
          </a:p>
          <a:p>
            <a:pPr marL="381000" indent="-343535">
              <a:lnSpc>
                <a:spcPct val="100000"/>
              </a:lnSpc>
              <a:spcBef>
                <a:spcPts val="1585"/>
              </a:spcBef>
              <a:buFont typeface="Arial MT"/>
              <a:buChar char="•"/>
              <a:tabLst>
                <a:tab pos="381000" algn="l"/>
                <a:tab pos="381635" algn="l"/>
                <a:tab pos="857885" algn="l"/>
              </a:tabLst>
            </a:pPr>
            <a:r>
              <a:rPr sz="2600" dirty="0">
                <a:latin typeface="Cambria Math"/>
                <a:cs typeface="Cambria Math"/>
              </a:rPr>
              <a:t>𝑅	=</a:t>
            </a:r>
            <a:r>
              <a:rPr sz="2600" spc="100" dirty="0">
                <a:latin typeface="Cambria Math"/>
                <a:cs typeface="Cambria Math"/>
              </a:rPr>
              <a:t> </a:t>
            </a:r>
            <a:r>
              <a:rPr sz="2600" dirty="0">
                <a:latin typeface="Cambria Math"/>
                <a:cs typeface="Cambria Math"/>
              </a:rPr>
              <a:t>0,2Ω</a:t>
            </a:r>
            <a:endParaRPr sz="2600">
              <a:latin typeface="Cambria Math"/>
              <a:cs typeface="Cambria Math"/>
            </a:endParaRPr>
          </a:p>
          <a:p>
            <a:pPr marL="381000" indent="-343535">
              <a:lnSpc>
                <a:spcPct val="100000"/>
              </a:lnSpc>
              <a:spcBef>
                <a:spcPts val="625"/>
              </a:spcBef>
              <a:buFont typeface="Arial MT"/>
              <a:buChar char="•"/>
              <a:tabLst>
                <a:tab pos="381000" algn="l"/>
                <a:tab pos="381635" algn="l"/>
              </a:tabLst>
            </a:pPr>
            <a:r>
              <a:rPr sz="2600" dirty="0">
                <a:latin typeface="Cambria Math"/>
                <a:cs typeface="Cambria Math"/>
              </a:rPr>
              <a:t>𝑋</a:t>
            </a:r>
            <a:r>
              <a:rPr sz="2850" baseline="-16081" dirty="0">
                <a:latin typeface="Cambria Math"/>
                <a:cs typeface="Cambria Math"/>
              </a:rPr>
              <a:t>𝑇</a:t>
            </a:r>
            <a:r>
              <a:rPr sz="2850" spc="637" baseline="-16081" dirty="0">
                <a:latin typeface="Cambria Math"/>
                <a:cs typeface="Cambria Math"/>
              </a:rPr>
              <a:t> </a:t>
            </a:r>
            <a:r>
              <a:rPr sz="2600" dirty="0">
                <a:latin typeface="Cambria Math"/>
                <a:cs typeface="Cambria Math"/>
              </a:rPr>
              <a:t>=</a:t>
            </a:r>
            <a:r>
              <a:rPr sz="2600" spc="100" dirty="0">
                <a:latin typeface="Cambria Math"/>
                <a:cs typeface="Cambria Math"/>
              </a:rPr>
              <a:t> </a:t>
            </a:r>
            <a:r>
              <a:rPr sz="2600" dirty="0">
                <a:latin typeface="Cambria Math"/>
                <a:cs typeface="Cambria Math"/>
              </a:rPr>
              <a:t>3,594Ω</a:t>
            </a:r>
            <a:endParaRPr sz="2600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5940" y="4941570"/>
            <a:ext cx="14160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latin typeface="Arial MT"/>
                <a:cs typeface="Arial MT"/>
              </a:rPr>
              <a:t>•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53744" y="5025390"/>
            <a:ext cx="138430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900" spc="89" baseline="13888" dirty="0">
                <a:latin typeface="Cambria Math"/>
                <a:cs typeface="Cambria Math"/>
              </a:rPr>
              <a:t>𝑥</a:t>
            </a:r>
            <a:r>
              <a:rPr sz="1900" spc="60" dirty="0">
                <a:latin typeface="Cambria Math"/>
                <a:cs typeface="Cambria Math"/>
              </a:rPr>
              <a:t>𝑇(𝑝.𝑢.)</a:t>
            </a:r>
            <a:r>
              <a:rPr sz="1900" spc="340" dirty="0">
                <a:latin typeface="Cambria Math"/>
                <a:cs typeface="Cambria Math"/>
              </a:rPr>
              <a:t> </a:t>
            </a:r>
            <a:r>
              <a:rPr sz="3900" baseline="13888" dirty="0">
                <a:latin typeface="Cambria Math"/>
                <a:cs typeface="Cambria Math"/>
              </a:rPr>
              <a:t>=</a:t>
            </a:r>
            <a:endParaRPr sz="3900" baseline="13888">
              <a:latin typeface="Cambria Math"/>
              <a:cs typeface="Cambria Math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289048" y="5178552"/>
            <a:ext cx="1330960" cy="21590"/>
          </a:xfrm>
          <a:custGeom>
            <a:avLst/>
            <a:gdLst/>
            <a:ahLst/>
            <a:cxnLst/>
            <a:rect l="l" t="t" r="r" b="b"/>
            <a:pathLst>
              <a:path w="1330960" h="21589">
                <a:moveTo>
                  <a:pt x="1330452" y="0"/>
                </a:moveTo>
                <a:lnTo>
                  <a:pt x="0" y="0"/>
                </a:lnTo>
                <a:lnTo>
                  <a:pt x="0" y="21336"/>
                </a:lnTo>
                <a:lnTo>
                  <a:pt x="1330452" y="21336"/>
                </a:lnTo>
                <a:lnTo>
                  <a:pt x="1330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598673" y="4860797"/>
            <a:ext cx="7048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850" spc="135" baseline="11695" dirty="0">
                <a:latin typeface="Cambria Math"/>
                <a:cs typeface="Cambria Math"/>
              </a:rPr>
              <a:t>𝑋</a:t>
            </a:r>
            <a:r>
              <a:rPr sz="1550" spc="90" dirty="0">
                <a:latin typeface="Cambria Math"/>
                <a:cs typeface="Cambria Math"/>
              </a:rPr>
              <a:t>𝑇(Ω)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308860" y="5253735"/>
            <a:ext cx="1290320" cy="614045"/>
          </a:xfrm>
          <a:custGeom>
            <a:avLst/>
            <a:gdLst/>
            <a:ahLst/>
            <a:cxnLst/>
            <a:rect l="l" t="t" r="r" b="b"/>
            <a:pathLst>
              <a:path w="1290320" h="614045">
                <a:moveTo>
                  <a:pt x="110617" y="8890"/>
                </a:moveTo>
                <a:lnTo>
                  <a:pt x="61722" y="51625"/>
                </a:lnTo>
                <a:lnTo>
                  <a:pt x="28321" y="123444"/>
                </a:lnTo>
                <a:lnTo>
                  <a:pt x="15900" y="165696"/>
                </a:lnTo>
                <a:lnTo>
                  <a:pt x="7061" y="210312"/>
                </a:lnTo>
                <a:lnTo>
                  <a:pt x="1752" y="257327"/>
                </a:lnTo>
                <a:lnTo>
                  <a:pt x="0" y="306832"/>
                </a:lnTo>
                <a:lnTo>
                  <a:pt x="1752" y="355473"/>
                </a:lnTo>
                <a:lnTo>
                  <a:pt x="7061" y="402196"/>
                </a:lnTo>
                <a:lnTo>
                  <a:pt x="15900" y="446900"/>
                </a:lnTo>
                <a:lnTo>
                  <a:pt x="28321" y="489559"/>
                </a:lnTo>
                <a:lnTo>
                  <a:pt x="43764" y="528574"/>
                </a:lnTo>
                <a:lnTo>
                  <a:pt x="61722" y="562330"/>
                </a:lnTo>
                <a:lnTo>
                  <a:pt x="105029" y="614006"/>
                </a:lnTo>
                <a:lnTo>
                  <a:pt x="110617" y="605307"/>
                </a:lnTo>
                <a:lnTo>
                  <a:pt x="90944" y="581723"/>
                </a:lnTo>
                <a:lnTo>
                  <a:pt x="73647" y="553377"/>
                </a:lnTo>
                <a:lnTo>
                  <a:pt x="46228" y="482447"/>
                </a:lnTo>
                <a:lnTo>
                  <a:pt x="36385" y="441312"/>
                </a:lnTo>
                <a:lnTo>
                  <a:pt x="29362" y="398335"/>
                </a:lnTo>
                <a:lnTo>
                  <a:pt x="25146" y="353504"/>
                </a:lnTo>
                <a:lnTo>
                  <a:pt x="23749" y="306705"/>
                </a:lnTo>
                <a:lnTo>
                  <a:pt x="25146" y="259232"/>
                </a:lnTo>
                <a:lnTo>
                  <a:pt x="29375" y="213956"/>
                </a:lnTo>
                <a:lnTo>
                  <a:pt x="36436" y="170980"/>
                </a:lnTo>
                <a:lnTo>
                  <a:pt x="46355" y="130302"/>
                </a:lnTo>
                <a:lnTo>
                  <a:pt x="58851" y="93091"/>
                </a:lnTo>
                <a:lnTo>
                  <a:pt x="90957" y="32397"/>
                </a:lnTo>
                <a:lnTo>
                  <a:pt x="110617" y="8890"/>
                </a:lnTo>
                <a:close/>
              </a:path>
              <a:path w="1290320" h="614045">
                <a:moveTo>
                  <a:pt x="201549" y="53721"/>
                </a:moveTo>
                <a:lnTo>
                  <a:pt x="199136" y="45720"/>
                </a:lnTo>
                <a:lnTo>
                  <a:pt x="184937" y="51295"/>
                </a:lnTo>
                <a:lnTo>
                  <a:pt x="172466" y="60007"/>
                </a:lnTo>
                <a:lnTo>
                  <a:pt x="145478" y="104203"/>
                </a:lnTo>
                <a:lnTo>
                  <a:pt x="137287" y="143446"/>
                </a:lnTo>
                <a:lnTo>
                  <a:pt x="136271" y="165481"/>
                </a:lnTo>
                <a:lnTo>
                  <a:pt x="137287" y="187337"/>
                </a:lnTo>
                <a:lnTo>
                  <a:pt x="145478" y="226631"/>
                </a:lnTo>
                <a:lnTo>
                  <a:pt x="172466" y="270827"/>
                </a:lnTo>
                <a:lnTo>
                  <a:pt x="199136" y="285115"/>
                </a:lnTo>
                <a:lnTo>
                  <a:pt x="201549" y="277114"/>
                </a:lnTo>
                <a:lnTo>
                  <a:pt x="190538" y="271437"/>
                </a:lnTo>
                <a:lnTo>
                  <a:pt x="180975" y="263131"/>
                </a:lnTo>
                <a:lnTo>
                  <a:pt x="160845" y="223113"/>
                </a:lnTo>
                <a:lnTo>
                  <a:pt x="154051" y="165354"/>
                </a:lnTo>
                <a:lnTo>
                  <a:pt x="154800" y="144462"/>
                </a:lnTo>
                <a:lnTo>
                  <a:pt x="166116" y="92075"/>
                </a:lnTo>
                <a:lnTo>
                  <a:pt x="190538" y="59410"/>
                </a:lnTo>
                <a:lnTo>
                  <a:pt x="201549" y="53721"/>
                </a:lnTo>
                <a:close/>
              </a:path>
              <a:path w="1290320" h="614045">
                <a:moveTo>
                  <a:pt x="1028700" y="165354"/>
                </a:moveTo>
                <a:lnTo>
                  <a:pt x="1024597" y="123063"/>
                </a:lnTo>
                <a:lnTo>
                  <a:pt x="1012317" y="86868"/>
                </a:lnTo>
                <a:lnTo>
                  <a:pt x="980020" y="51295"/>
                </a:lnTo>
                <a:lnTo>
                  <a:pt x="965835" y="45720"/>
                </a:lnTo>
                <a:lnTo>
                  <a:pt x="963422" y="53721"/>
                </a:lnTo>
                <a:lnTo>
                  <a:pt x="974344" y="59410"/>
                </a:lnTo>
                <a:lnTo>
                  <a:pt x="983894" y="67716"/>
                </a:lnTo>
                <a:lnTo>
                  <a:pt x="1004112" y="107746"/>
                </a:lnTo>
                <a:lnTo>
                  <a:pt x="1010907" y="165481"/>
                </a:lnTo>
                <a:lnTo>
                  <a:pt x="1010158" y="186486"/>
                </a:lnTo>
                <a:lnTo>
                  <a:pt x="998855" y="238760"/>
                </a:lnTo>
                <a:lnTo>
                  <a:pt x="974344" y="271437"/>
                </a:lnTo>
                <a:lnTo>
                  <a:pt x="963422" y="277114"/>
                </a:lnTo>
                <a:lnTo>
                  <a:pt x="965835" y="285115"/>
                </a:lnTo>
                <a:lnTo>
                  <a:pt x="1003261" y="258978"/>
                </a:lnTo>
                <a:lnTo>
                  <a:pt x="1024597" y="207759"/>
                </a:lnTo>
                <a:lnTo>
                  <a:pt x="1027671" y="187337"/>
                </a:lnTo>
                <a:lnTo>
                  <a:pt x="1028700" y="165354"/>
                </a:lnTo>
                <a:close/>
              </a:path>
              <a:path w="1290320" h="614045">
                <a:moveTo>
                  <a:pt x="1171956" y="298196"/>
                </a:moveTo>
                <a:lnTo>
                  <a:pt x="118872" y="298196"/>
                </a:lnTo>
                <a:lnTo>
                  <a:pt x="118872" y="313436"/>
                </a:lnTo>
                <a:lnTo>
                  <a:pt x="1171956" y="313436"/>
                </a:lnTo>
                <a:lnTo>
                  <a:pt x="1171956" y="298196"/>
                </a:lnTo>
                <a:close/>
              </a:path>
              <a:path w="1290320" h="614045">
                <a:moveTo>
                  <a:pt x="1290320" y="306705"/>
                </a:moveTo>
                <a:lnTo>
                  <a:pt x="1288554" y="257327"/>
                </a:lnTo>
                <a:lnTo>
                  <a:pt x="1283246" y="210312"/>
                </a:lnTo>
                <a:lnTo>
                  <a:pt x="1274406" y="165696"/>
                </a:lnTo>
                <a:lnTo>
                  <a:pt x="1261999" y="123444"/>
                </a:lnTo>
                <a:lnTo>
                  <a:pt x="1246543" y="85013"/>
                </a:lnTo>
                <a:lnTo>
                  <a:pt x="1208163" y="23291"/>
                </a:lnTo>
                <a:lnTo>
                  <a:pt x="1185291" y="0"/>
                </a:lnTo>
                <a:lnTo>
                  <a:pt x="1179703" y="8890"/>
                </a:lnTo>
                <a:lnTo>
                  <a:pt x="1199273" y="32397"/>
                </a:lnTo>
                <a:lnTo>
                  <a:pt x="1216494" y="60452"/>
                </a:lnTo>
                <a:lnTo>
                  <a:pt x="1243965" y="130302"/>
                </a:lnTo>
                <a:lnTo>
                  <a:pt x="1253871" y="170980"/>
                </a:lnTo>
                <a:lnTo>
                  <a:pt x="1260932" y="213956"/>
                </a:lnTo>
                <a:lnTo>
                  <a:pt x="1265161" y="259232"/>
                </a:lnTo>
                <a:lnTo>
                  <a:pt x="1266571" y="306832"/>
                </a:lnTo>
                <a:lnTo>
                  <a:pt x="1265161" y="353504"/>
                </a:lnTo>
                <a:lnTo>
                  <a:pt x="1260944" y="398335"/>
                </a:lnTo>
                <a:lnTo>
                  <a:pt x="1253921" y="441312"/>
                </a:lnTo>
                <a:lnTo>
                  <a:pt x="1244092" y="482447"/>
                </a:lnTo>
                <a:lnTo>
                  <a:pt x="1231557" y="520280"/>
                </a:lnTo>
                <a:lnTo>
                  <a:pt x="1199362" y="581723"/>
                </a:lnTo>
                <a:lnTo>
                  <a:pt x="1179703" y="605307"/>
                </a:lnTo>
                <a:lnTo>
                  <a:pt x="1185291" y="614006"/>
                </a:lnTo>
                <a:lnTo>
                  <a:pt x="1228598" y="562317"/>
                </a:lnTo>
                <a:lnTo>
                  <a:pt x="1246543" y="528574"/>
                </a:lnTo>
                <a:lnTo>
                  <a:pt x="1261999" y="489559"/>
                </a:lnTo>
                <a:lnTo>
                  <a:pt x="1274406" y="446900"/>
                </a:lnTo>
                <a:lnTo>
                  <a:pt x="1283246" y="402196"/>
                </a:lnTo>
                <a:lnTo>
                  <a:pt x="1288554" y="355473"/>
                </a:lnTo>
                <a:lnTo>
                  <a:pt x="1290320" y="306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478277" y="5324094"/>
            <a:ext cx="818515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325" spc="202" baseline="16129" dirty="0">
                <a:latin typeface="Cambria Math"/>
                <a:cs typeface="Cambria Math"/>
              </a:rPr>
              <a:t>𝑈</a:t>
            </a:r>
            <a:r>
              <a:rPr sz="1550" spc="135" dirty="0">
                <a:latin typeface="Cambria Math"/>
                <a:cs typeface="Cambria Math"/>
              </a:rPr>
              <a:t>𝑁−𝐿𝑉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343783" y="5133594"/>
            <a:ext cx="14351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spc="65" dirty="0">
                <a:latin typeface="Cambria Math"/>
                <a:cs typeface="Cambria Math"/>
              </a:rPr>
              <a:t>2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68219" y="5538927"/>
            <a:ext cx="366395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550" spc="160" dirty="0">
                <a:latin typeface="Cambria Math"/>
                <a:cs typeface="Cambria Math"/>
              </a:rPr>
              <a:t>𝑆</a:t>
            </a:r>
            <a:r>
              <a:rPr sz="2325" spc="240" baseline="-16129" dirty="0">
                <a:latin typeface="Cambria Math"/>
                <a:cs typeface="Cambria Math"/>
              </a:rPr>
              <a:t>𝑁</a:t>
            </a:r>
            <a:endParaRPr sz="2325" baseline="-16129">
              <a:latin typeface="Cambria Math"/>
              <a:cs typeface="Cambria Math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56657" y="1848738"/>
            <a:ext cx="794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100" dirty="0">
                <a:latin typeface="Cambria Math"/>
                <a:cs typeface="Cambria Math"/>
              </a:rPr>
              <a:t>𝑇</a:t>
            </a:r>
            <a:r>
              <a:rPr sz="1900" dirty="0">
                <a:latin typeface="Cambria Math"/>
                <a:cs typeface="Cambria Math"/>
              </a:rPr>
              <a:t>(</a:t>
            </a:r>
            <a:r>
              <a:rPr sz="1900" spc="254" dirty="0">
                <a:latin typeface="Cambria Math"/>
                <a:cs typeface="Cambria Math"/>
              </a:rPr>
              <a:t>𝑝</a:t>
            </a:r>
            <a:r>
              <a:rPr sz="1900" dirty="0">
                <a:latin typeface="Cambria Math"/>
                <a:cs typeface="Cambria Math"/>
              </a:rPr>
              <a:t>.</a:t>
            </a:r>
            <a:r>
              <a:rPr sz="1900" spc="285" dirty="0">
                <a:latin typeface="Cambria Math"/>
                <a:cs typeface="Cambria Math"/>
              </a:rPr>
              <a:t>𝑢</a:t>
            </a:r>
            <a:r>
              <a:rPr sz="1900" spc="-10" dirty="0">
                <a:latin typeface="Cambria Math"/>
                <a:cs typeface="Cambria Math"/>
              </a:rPr>
              <a:t>.</a:t>
            </a:r>
            <a:r>
              <a:rPr sz="1900" spc="-5" dirty="0">
                <a:latin typeface="Cambria Math"/>
                <a:cs typeface="Cambria Math"/>
              </a:rPr>
              <a:t>)</a:t>
            </a:r>
            <a:endParaRPr sz="1900">
              <a:latin typeface="Cambria Math"/>
              <a:cs typeface="Cambria Math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27828" y="1675002"/>
            <a:ext cx="293243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  <a:tab pos="1416050" algn="l"/>
              </a:tabLst>
            </a:pPr>
            <a:r>
              <a:rPr sz="2600" dirty="0">
                <a:latin typeface="Cambria Math"/>
                <a:cs typeface="Cambria Math"/>
              </a:rPr>
              <a:t>𝑥	=</a:t>
            </a:r>
            <a:r>
              <a:rPr sz="2600" spc="70" dirty="0">
                <a:latin typeface="Cambria Math"/>
                <a:cs typeface="Cambria Math"/>
              </a:rPr>
              <a:t> </a:t>
            </a:r>
            <a:r>
              <a:rPr sz="2600" spc="-5" dirty="0">
                <a:latin typeface="Cambria Math"/>
                <a:cs typeface="Cambria Math"/>
              </a:rPr>
              <a:t>0,14975</a:t>
            </a:r>
            <a:endParaRPr sz="2600">
              <a:latin typeface="Cambria Math"/>
              <a:cs typeface="Cambria Math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748350" y="2747889"/>
            <a:ext cx="1479550" cy="0"/>
          </a:xfrm>
          <a:custGeom>
            <a:avLst/>
            <a:gdLst/>
            <a:ahLst/>
            <a:cxnLst/>
            <a:rect l="l" t="t" r="r" b="b"/>
            <a:pathLst>
              <a:path w="1479550">
                <a:moveTo>
                  <a:pt x="0" y="0"/>
                </a:moveTo>
                <a:lnTo>
                  <a:pt x="1479434" y="0"/>
                </a:lnTo>
              </a:path>
            </a:pathLst>
          </a:custGeom>
          <a:ln w="141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8045953" y="2978467"/>
            <a:ext cx="143510" cy="2717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1600" spc="45" dirty="0">
                <a:latin typeface="Arial MT"/>
                <a:cs typeface="Arial MT"/>
              </a:rPr>
              <a:t>T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84897" y="2705119"/>
            <a:ext cx="143510" cy="2717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1600" spc="45" dirty="0">
                <a:latin typeface="Arial MT"/>
                <a:cs typeface="Arial MT"/>
              </a:rPr>
              <a:t>T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713859" y="2336576"/>
            <a:ext cx="1359535" cy="8559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5400" marR="30480" indent="434340">
              <a:lnSpc>
                <a:spcPts val="3200"/>
              </a:lnSpc>
              <a:spcBef>
                <a:spcPts val="315"/>
              </a:spcBef>
            </a:pPr>
            <a:r>
              <a:rPr sz="4125" spc="127" baseline="14141" dirty="0">
                <a:latin typeface="Arial MT"/>
                <a:cs typeface="Arial MT"/>
              </a:rPr>
              <a:t>c</a:t>
            </a:r>
            <a:r>
              <a:rPr sz="1600" spc="85" dirty="0">
                <a:latin typeface="Arial MT"/>
                <a:cs typeface="Arial MT"/>
              </a:rPr>
              <a:t>max </a:t>
            </a:r>
            <a:r>
              <a:rPr sz="1600" spc="90" dirty="0">
                <a:latin typeface="Arial MT"/>
                <a:cs typeface="Arial MT"/>
              </a:rPr>
              <a:t> </a:t>
            </a:r>
            <a:r>
              <a:rPr sz="2750" spc="130" dirty="0">
                <a:latin typeface="Arial MT"/>
                <a:cs typeface="Arial MT"/>
              </a:rPr>
              <a:t>1</a:t>
            </a:r>
            <a:r>
              <a:rPr sz="2750" spc="70" dirty="0">
                <a:latin typeface="Symbol"/>
                <a:cs typeface="Symbol"/>
              </a:rPr>
              <a:t></a:t>
            </a:r>
            <a:r>
              <a:rPr sz="2750" spc="-270" dirty="0">
                <a:latin typeface="Times New Roman"/>
                <a:cs typeface="Times New Roman"/>
              </a:rPr>
              <a:t> </a:t>
            </a:r>
            <a:r>
              <a:rPr sz="2750" spc="-165" dirty="0">
                <a:latin typeface="Arial MT"/>
                <a:cs typeface="Arial MT"/>
              </a:rPr>
              <a:t>0</a:t>
            </a:r>
            <a:r>
              <a:rPr sz="2750" spc="-130" dirty="0">
                <a:latin typeface="Arial MT"/>
                <a:cs typeface="Arial MT"/>
              </a:rPr>
              <a:t>,</a:t>
            </a:r>
            <a:r>
              <a:rPr sz="2750" spc="70" dirty="0">
                <a:latin typeface="Arial MT"/>
                <a:cs typeface="Arial MT"/>
              </a:rPr>
              <a:t>6</a:t>
            </a:r>
            <a:r>
              <a:rPr sz="2750" spc="-445" dirty="0">
                <a:latin typeface="Arial MT"/>
                <a:cs typeface="Arial MT"/>
              </a:rPr>
              <a:t> </a:t>
            </a:r>
            <a:r>
              <a:rPr sz="2750" spc="30" dirty="0">
                <a:latin typeface="Symbol"/>
                <a:cs typeface="Symbol"/>
              </a:rPr>
              <a:t></a:t>
            </a:r>
            <a:r>
              <a:rPr sz="2750" spc="-260" dirty="0">
                <a:latin typeface="Times New Roman"/>
                <a:cs typeface="Times New Roman"/>
              </a:rPr>
              <a:t> </a:t>
            </a:r>
            <a:r>
              <a:rPr sz="2750" spc="65" dirty="0">
                <a:latin typeface="Arial MT"/>
                <a:cs typeface="Arial MT"/>
              </a:rPr>
              <a:t>x</a:t>
            </a:r>
            <a:endParaRPr sz="275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125496" y="2470237"/>
            <a:ext cx="1580515" cy="448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514984" algn="l"/>
              </a:tabLst>
            </a:pPr>
            <a:r>
              <a:rPr sz="2750" spc="90" dirty="0">
                <a:latin typeface="Arial MT"/>
                <a:cs typeface="Arial MT"/>
              </a:rPr>
              <a:t>K	</a:t>
            </a:r>
            <a:r>
              <a:rPr sz="2750" spc="70" dirty="0">
                <a:latin typeface="Symbol"/>
                <a:cs typeface="Symbol"/>
              </a:rPr>
              <a:t></a:t>
            </a:r>
            <a:r>
              <a:rPr sz="2750" spc="-135" dirty="0">
                <a:latin typeface="Times New Roman"/>
                <a:cs typeface="Times New Roman"/>
              </a:rPr>
              <a:t> </a:t>
            </a:r>
            <a:r>
              <a:rPr sz="2750" spc="-165" dirty="0">
                <a:latin typeface="Arial MT"/>
                <a:cs typeface="Arial MT"/>
              </a:rPr>
              <a:t>0</a:t>
            </a:r>
            <a:r>
              <a:rPr sz="2750" spc="-170" dirty="0">
                <a:latin typeface="Arial MT"/>
                <a:cs typeface="Arial MT"/>
              </a:rPr>
              <a:t>,9</a:t>
            </a:r>
            <a:r>
              <a:rPr sz="2750" spc="70" dirty="0">
                <a:latin typeface="Arial MT"/>
                <a:cs typeface="Arial MT"/>
              </a:rPr>
              <a:t>5</a:t>
            </a:r>
            <a:r>
              <a:rPr sz="2750" spc="-280" dirty="0">
                <a:latin typeface="Arial MT"/>
                <a:cs typeface="Arial MT"/>
              </a:rPr>
              <a:t> </a:t>
            </a:r>
            <a:r>
              <a:rPr sz="2750" spc="30" dirty="0">
                <a:latin typeface="Symbol"/>
                <a:cs typeface="Symbol"/>
              </a:rPr>
              <a:t></a:t>
            </a:r>
            <a:endParaRPr sz="2750">
              <a:latin typeface="Symbol"/>
              <a:cs typeface="Symbo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075682" y="2262377"/>
            <a:ext cx="3237230" cy="1016635"/>
          </a:xfrm>
          <a:custGeom>
            <a:avLst/>
            <a:gdLst/>
            <a:ahLst/>
            <a:cxnLst/>
            <a:rect l="l" t="t" r="r" b="b"/>
            <a:pathLst>
              <a:path w="3237229" h="1016635">
                <a:moveTo>
                  <a:pt x="0" y="1016508"/>
                </a:moveTo>
                <a:lnTo>
                  <a:pt x="3236975" y="1016508"/>
                </a:lnTo>
                <a:lnTo>
                  <a:pt x="3236975" y="0"/>
                </a:lnTo>
                <a:lnTo>
                  <a:pt x="0" y="0"/>
                </a:lnTo>
                <a:lnTo>
                  <a:pt x="0" y="1016508"/>
                </a:lnTo>
                <a:close/>
              </a:path>
            </a:pathLst>
          </a:custGeom>
          <a:ln w="38100">
            <a:solidFill>
              <a:srgbClr val="6F96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106414" y="3754628"/>
            <a:ext cx="1973580" cy="17145"/>
          </a:xfrm>
          <a:custGeom>
            <a:avLst/>
            <a:gdLst/>
            <a:ahLst/>
            <a:cxnLst/>
            <a:rect l="l" t="t" r="r" b="b"/>
            <a:pathLst>
              <a:path w="1973579" h="17145">
                <a:moveTo>
                  <a:pt x="1973580" y="0"/>
                </a:moveTo>
                <a:lnTo>
                  <a:pt x="0" y="0"/>
                </a:lnTo>
                <a:lnTo>
                  <a:pt x="0" y="16764"/>
                </a:lnTo>
                <a:lnTo>
                  <a:pt x="1973580" y="16764"/>
                </a:lnTo>
                <a:lnTo>
                  <a:pt x="19735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779898" y="3319620"/>
            <a:ext cx="3336925" cy="75184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2145665">
              <a:lnSpc>
                <a:spcPct val="100000"/>
              </a:lnSpc>
              <a:spcBef>
                <a:spcPts val="555"/>
              </a:spcBef>
            </a:pPr>
            <a:r>
              <a:rPr sz="2000" spc="5" dirty="0">
                <a:latin typeface="Cambria Math"/>
                <a:cs typeface="Cambria Math"/>
              </a:rPr>
              <a:t>1,1</a:t>
            </a:r>
            <a:endParaRPr sz="2000">
              <a:latin typeface="Cambria Math"/>
              <a:cs typeface="Cambria Math"/>
            </a:endParaRPr>
          </a:p>
          <a:p>
            <a:pPr marL="38100">
              <a:lnSpc>
                <a:spcPct val="100000"/>
              </a:lnSpc>
              <a:spcBef>
                <a:spcPts val="459"/>
              </a:spcBef>
            </a:pPr>
            <a:r>
              <a:rPr sz="3000" spc="-37" baseline="37500" dirty="0">
                <a:latin typeface="Cambria Math"/>
                <a:cs typeface="Cambria Math"/>
              </a:rPr>
              <a:t>𝐾</a:t>
            </a:r>
            <a:r>
              <a:rPr sz="2175" spc="-37" baseline="36398" dirty="0">
                <a:latin typeface="Cambria Math"/>
                <a:cs typeface="Cambria Math"/>
              </a:rPr>
              <a:t>𝑇</a:t>
            </a:r>
            <a:r>
              <a:rPr sz="2175" spc="502" baseline="36398" dirty="0">
                <a:latin typeface="Cambria Math"/>
                <a:cs typeface="Cambria Math"/>
              </a:rPr>
              <a:t> </a:t>
            </a:r>
            <a:r>
              <a:rPr sz="3000" baseline="37500" dirty="0">
                <a:latin typeface="Cambria Math"/>
                <a:cs typeface="Cambria Math"/>
              </a:rPr>
              <a:t>=</a:t>
            </a:r>
            <a:r>
              <a:rPr sz="3000" spc="157" baseline="37500" dirty="0">
                <a:latin typeface="Cambria Math"/>
                <a:cs typeface="Cambria Math"/>
              </a:rPr>
              <a:t> </a:t>
            </a:r>
            <a:r>
              <a:rPr sz="3000" baseline="37500" dirty="0">
                <a:latin typeface="Cambria Math"/>
                <a:cs typeface="Cambria Math"/>
              </a:rPr>
              <a:t>0,95 </a:t>
            </a:r>
            <a:r>
              <a:rPr sz="3000" spc="104" baseline="37500" dirty="0">
                <a:latin typeface="Cambria Math"/>
                <a:cs typeface="Cambria Math"/>
              </a:rPr>
              <a:t>∙</a:t>
            </a:r>
            <a:r>
              <a:rPr sz="3000" spc="-15" baseline="3750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1</a:t>
            </a:r>
            <a:r>
              <a:rPr sz="2000" spc="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+ 0,6</a:t>
            </a:r>
            <a:r>
              <a:rPr sz="2000" spc="-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×</a:t>
            </a:r>
            <a:r>
              <a:rPr sz="2000" spc="-2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0,14975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7081266" y="4753864"/>
            <a:ext cx="1511935" cy="236220"/>
          </a:xfrm>
          <a:custGeom>
            <a:avLst/>
            <a:gdLst/>
            <a:ahLst/>
            <a:cxnLst/>
            <a:rect l="l" t="t" r="r" b="b"/>
            <a:pathLst>
              <a:path w="1511934" h="236220">
                <a:moveTo>
                  <a:pt x="1436497" y="0"/>
                </a:moveTo>
                <a:lnTo>
                  <a:pt x="1433194" y="9525"/>
                </a:lnTo>
                <a:lnTo>
                  <a:pt x="1446835" y="15430"/>
                </a:lnTo>
                <a:lnTo>
                  <a:pt x="1458594" y="23622"/>
                </a:lnTo>
                <a:lnTo>
                  <a:pt x="1482449" y="61652"/>
                </a:lnTo>
                <a:lnTo>
                  <a:pt x="1490217" y="116712"/>
                </a:lnTo>
                <a:lnTo>
                  <a:pt x="1489356" y="137477"/>
                </a:lnTo>
                <a:lnTo>
                  <a:pt x="1476248" y="188341"/>
                </a:lnTo>
                <a:lnTo>
                  <a:pt x="1447030" y="220184"/>
                </a:lnTo>
                <a:lnTo>
                  <a:pt x="1433576" y="226187"/>
                </a:lnTo>
                <a:lnTo>
                  <a:pt x="1436497" y="235712"/>
                </a:lnTo>
                <a:lnTo>
                  <a:pt x="1481609" y="208994"/>
                </a:lnTo>
                <a:lnTo>
                  <a:pt x="1506886" y="159591"/>
                </a:lnTo>
                <a:lnTo>
                  <a:pt x="1511680" y="117856"/>
                </a:lnTo>
                <a:lnTo>
                  <a:pt x="1510466" y="96281"/>
                </a:lnTo>
                <a:lnTo>
                  <a:pt x="1500751" y="57991"/>
                </a:lnTo>
                <a:lnTo>
                  <a:pt x="1468612" y="15065"/>
                </a:lnTo>
                <a:lnTo>
                  <a:pt x="1453620" y="6145"/>
                </a:lnTo>
                <a:lnTo>
                  <a:pt x="1436497" y="0"/>
                </a:lnTo>
                <a:close/>
              </a:path>
              <a:path w="1511934" h="236220">
                <a:moveTo>
                  <a:pt x="75183" y="0"/>
                </a:moveTo>
                <a:lnTo>
                  <a:pt x="30214" y="26771"/>
                </a:lnTo>
                <a:lnTo>
                  <a:pt x="4857" y="76327"/>
                </a:lnTo>
                <a:lnTo>
                  <a:pt x="0" y="117856"/>
                </a:lnTo>
                <a:lnTo>
                  <a:pt x="1214" y="139574"/>
                </a:lnTo>
                <a:lnTo>
                  <a:pt x="10929" y="177917"/>
                </a:lnTo>
                <a:lnTo>
                  <a:pt x="43021" y="220662"/>
                </a:lnTo>
                <a:lnTo>
                  <a:pt x="75183" y="235712"/>
                </a:lnTo>
                <a:lnTo>
                  <a:pt x="78231" y="226187"/>
                </a:lnTo>
                <a:lnTo>
                  <a:pt x="64775" y="220184"/>
                </a:lnTo>
                <a:lnTo>
                  <a:pt x="53165" y="211883"/>
                </a:lnTo>
                <a:lnTo>
                  <a:pt x="29338" y="173291"/>
                </a:lnTo>
                <a:lnTo>
                  <a:pt x="21462" y="116712"/>
                </a:lnTo>
                <a:lnTo>
                  <a:pt x="22342" y="96565"/>
                </a:lnTo>
                <a:lnTo>
                  <a:pt x="35432" y="46862"/>
                </a:lnTo>
                <a:lnTo>
                  <a:pt x="64936" y="15430"/>
                </a:lnTo>
                <a:lnTo>
                  <a:pt x="78485" y="9525"/>
                </a:lnTo>
                <a:lnTo>
                  <a:pt x="751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774819" y="4030320"/>
            <a:ext cx="4056379" cy="978535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450"/>
              </a:spcBef>
            </a:pPr>
            <a:r>
              <a:rPr sz="2000" spc="-25" dirty="0">
                <a:latin typeface="Cambria Math"/>
                <a:cs typeface="Cambria Math"/>
              </a:rPr>
              <a:t>𝐾</a:t>
            </a:r>
            <a:r>
              <a:rPr sz="2175" spc="-37" baseline="-15325" dirty="0">
                <a:latin typeface="Cambria Math"/>
                <a:cs typeface="Cambria Math"/>
              </a:rPr>
              <a:t>𝑇</a:t>
            </a:r>
            <a:r>
              <a:rPr sz="2175" spc="44" baseline="-1532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=</a:t>
            </a:r>
            <a:r>
              <a:rPr sz="2000" spc="8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0,9588475</a:t>
            </a:r>
            <a:endParaRPr sz="2000">
              <a:latin typeface="Cambria Math"/>
              <a:cs typeface="Cambria Math"/>
            </a:endParaRPr>
          </a:p>
          <a:p>
            <a:pPr marL="59690">
              <a:lnSpc>
                <a:spcPct val="100000"/>
              </a:lnSpc>
              <a:spcBef>
                <a:spcPts val="1350"/>
              </a:spcBef>
              <a:tabLst>
                <a:tab pos="2390140" algn="l"/>
              </a:tabLst>
            </a:pPr>
            <a:r>
              <a:rPr sz="2000" spc="30" dirty="0">
                <a:latin typeface="Cambria Math"/>
                <a:cs typeface="Cambria Math"/>
              </a:rPr>
              <a:t>𝑍</a:t>
            </a:r>
            <a:r>
              <a:rPr sz="2175" spc="44" baseline="-15325" dirty="0">
                <a:latin typeface="Cambria Math"/>
                <a:cs typeface="Cambria Math"/>
              </a:rPr>
              <a:t>𝑇𝐾</a:t>
            </a:r>
            <a:r>
              <a:rPr sz="2175" spc="555" baseline="-1532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=</a:t>
            </a:r>
            <a:r>
              <a:rPr sz="2000" spc="11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0,9588475</a:t>
            </a:r>
            <a:r>
              <a:rPr sz="2000" spc="2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×	0,2</a:t>
            </a:r>
            <a:r>
              <a:rPr sz="2000" spc="-1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+</a:t>
            </a:r>
            <a:r>
              <a:rPr sz="2000" spc="-1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𝑗3,594</a:t>
            </a:r>
            <a:r>
              <a:rPr sz="2000" spc="37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Ω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8739" y="0"/>
            <a:ext cx="1619250" cy="2184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spc="-25" dirty="0">
                <a:latin typeface="Cambria Math"/>
                <a:cs typeface="Cambria Math"/>
              </a:rPr>
              <a:t>Escriba </a:t>
            </a:r>
            <a:r>
              <a:rPr sz="1250" spc="-30" dirty="0">
                <a:latin typeface="Cambria Math"/>
                <a:cs typeface="Cambria Math"/>
              </a:rPr>
              <a:t>aquí</a:t>
            </a:r>
            <a:r>
              <a:rPr sz="1250" spc="-20" dirty="0">
                <a:latin typeface="Cambria Math"/>
                <a:cs typeface="Cambria Math"/>
              </a:rPr>
              <a:t> </a:t>
            </a:r>
            <a:r>
              <a:rPr sz="1250" spc="-25" dirty="0">
                <a:latin typeface="Cambria Math"/>
                <a:cs typeface="Cambria Math"/>
              </a:rPr>
              <a:t>la</a:t>
            </a:r>
            <a:r>
              <a:rPr sz="1250" spc="-20" dirty="0">
                <a:latin typeface="Cambria Math"/>
                <a:cs typeface="Cambria Math"/>
              </a:rPr>
              <a:t> </a:t>
            </a:r>
            <a:r>
              <a:rPr sz="1250" spc="-25" dirty="0">
                <a:latin typeface="Cambria Math"/>
                <a:cs typeface="Cambria Math"/>
              </a:rPr>
              <a:t>ecuación.</a:t>
            </a:r>
            <a:endParaRPr sz="1250">
              <a:latin typeface="Cambria Math"/>
              <a:cs typeface="Cambria Math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747639" y="5286628"/>
            <a:ext cx="2648585" cy="282575"/>
          </a:xfrm>
          <a:custGeom>
            <a:avLst/>
            <a:gdLst/>
            <a:ahLst/>
            <a:cxnLst/>
            <a:rect l="l" t="t" r="r" b="b"/>
            <a:pathLst>
              <a:path w="2648584" h="282575">
                <a:moveTo>
                  <a:pt x="2558415" y="0"/>
                </a:moveTo>
                <a:lnTo>
                  <a:pt x="2554478" y="11557"/>
                </a:lnTo>
                <a:lnTo>
                  <a:pt x="2570785" y="18631"/>
                </a:lnTo>
                <a:lnTo>
                  <a:pt x="2584830" y="28432"/>
                </a:lnTo>
                <a:lnTo>
                  <a:pt x="2613354" y="73925"/>
                </a:lnTo>
                <a:lnTo>
                  <a:pt x="2621649" y="115732"/>
                </a:lnTo>
                <a:lnTo>
                  <a:pt x="2622677" y="139827"/>
                </a:lnTo>
                <a:lnTo>
                  <a:pt x="2621631" y="164707"/>
                </a:lnTo>
                <a:lnTo>
                  <a:pt x="2613300" y="207656"/>
                </a:lnTo>
                <a:lnTo>
                  <a:pt x="2584878" y="253857"/>
                </a:lnTo>
                <a:lnTo>
                  <a:pt x="2554859" y="270891"/>
                </a:lnTo>
                <a:lnTo>
                  <a:pt x="2558415" y="282321"/>
                </a:lnTo>
                <a:lnTo>
                  <a:pt x="2596911" y="264302"/>
                </a:lnTo>
                <a:lnTo>
                  <a:pt x="2625216" y="233045"/>
                </a:lnTo>
                <a:lnTo>
                  <a:pt x="2642647" y="191135"/>
                </a:lnTo>
                <a:lnTo>
                  <a:pt x="2648458" y="141224"/>
                </a:lnTo>
                <a:lnTo>
                  <a:pt x="2647005" y="115359"/>
                </a:lnTo>
                <a:lnTo>
                  <a:pt x="2635384" y="69536"/>
                </a:lnTo>
                <a:lnTo>
                  <a:pt x="2612261" y="32146"/>
                </a:lnTo>
                <a:lnTo>
                  <a:pt x="2578871" y="7381"/>
                </a:lnTo>
                <a:lnTo>
                  <a:pt x="2558415" y="0"/>
                </a:lnTo>
                <a:close/>
              </a:path>
              <a:path w="2648584" h="282575">
                <a:moveTo>
                  <a:pt x="90043" y="0"/>
                </a:moveTo>
                <a:lnTo>
                  <a:pt x="51641" y="18097"/>
                </a:lnTo>
                <a:lnTo>
                  <a:pt x="23240" y="49530"/>
                </a:lnTo>
                <a:lnTo>
                  <a:pt x="5810" y="91471"/>
                </a:lnTo>
                <a:lnTo>
                  <a:pt x="0" y="141224"/>
                </a:lnTo>
                <a:lnTo>
                  <a:pt x="1452" y="167179"/>
                </a:lnTo>
                <a:lnTo>
                  <a:pt x="13073" y="213090"/>
                </a:lnTo>
                <a:lnTo>
                  <a:pt x="36125" y="250334"/>
                </a:lnTo>
                <a:lnTo>
                  <a:pt x="69514" y="274960"/>
                </a:lnTo>
                <a:lnTo>
                  <a:pt x="90043" y="282321"/>
                </a:lnTo>
                <a:lnTo>
                  <a:pt x="93599" y="270891"/>
                </a:lnTo>
                <a:lnTo>
                  <a:pt x="77531" y="263773"/>
                </a:lnTo>
                <a:lnTo>
                  <a:pt x="63642" y="253857"/>
                </a:lnTo>
                <a:lnTo>
                  <a:pt x="35210" y="207656"/>
                </a:lnTo>
                <a:lnTo>
                  <a:pt x="26828" y="164707"/>
                </a:lnTo>
                <a:lnTo>
                  <a:pt x="25781" y="139827"/>
                </a:lnTo>
                <a:lnTo>
                  <a:pt x="26828" y="115732"/>
                </a:lnTo>
                <a:lnTo>
                  <a:pt x="35210" y="73925"/>
                </a:lnTo>
                <a:lnTo>
                  <a:pt x="63754" y="28432"/>
                </a:lnTo>
                <a:lnTo>
                  <a:pt x="94107" y="11557"/>
                </a:lnTo>
                <a:lnTo>
                  <a:pt x="900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4763642" y="5036923"/>
            <a:ext cx="3919220" cy="1078230"/>
          </a:xfrm>
          <a:prstGeom prst="rect">
            <a:avLst/>
          </a:prstGeom>
        </p:spPr>
        <p:txBody>
          <a:bodyPr vert="horz" wrap="square" lIns="0" tIns="17335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365"/>
              </a:spcBef>
              <a:tabLst>
                <a:tab pos="1083945" algn="l"/>
                <a:tab pos="3660140" algn="l"/>
              </a:tabLst>
            </a:pPr>
            <a:r>
              <a:rPr sz="2400" spc="25" dirty="0">
                <a:latin typeface="Cambria Math"/>
                <a:cs typeface="Cambria Math"/>
              </a:rPr>
              <a:t>𝑍</a:t>
            </a:r>
            <a:r>
              <a:rPr sz="2625" spc="37" baseline="-15873" dirty="0">
                <a:latin typeface="Cambria Math"/>
                <a:cs typeface="Cambria Math"/>
              </a:rPr>
              <a:t>𝑇𝐾  </a:t>
            </a:r>
            <a:r>
              <a:rPr sz="2400" dirty="0">
                <a:latin typeface="Cambria Math"/>
                <a:cs typeface="Cambria Math"/>
              </a:rPr>
              <a:t>=	</a:t>
            </a:r>
            <a:r>
              <a:rPr sz="2400" spc="-5" dirty="0">
                <a:latin typeface="Cambria Math"/>
                <a:cs typeface="Cambria Math"/>
              </a:rPr>
              <a:t>0,19177</a:t>
            </a:r>
            <a:r>
              <a:rPr sz="2400" dirty="0">
                <a:latin typeface="Cambria Math"/>
                <a:cs typeface="Cambria Math"/>
              </a:rPr>
              <a:t> +</a:t>
            </a:r>
            <a:r>
              <a:rPr sz="2400" spc="-5" dirty="0">
                <a:latin typeface="Cambria Math"/>
                <a:cs typeface="Cambria Math"/>
              </a:rPr>
              <a:t> 𝑗3,4461	</a:t>
            </a:r>
            <a:r>
              <a:rPr sz="2400" dirty="0">
                <a:latin typeface="Cambria Math"/>
                <a:cs typeface="Cambria Math"/>
              </a:rPr>
              <a:t>Ω</a:t>
            </a:r>
            <a:endParaRPr sz="2400">
              <a:latin typeface="Cambria Math"/>
              <a:cs typeface="Cambria Math"/>
            </a:endParaRPr>
          </a:p>
          <a:p>
            <a:pPr marL="71120">
              <a:lnSpc>
                <a:spcPct val="100000"/>
              </a:lnSpc>
              <a:spcBef>
                <a:spcPts val="1260"/>
              </a:spcBef>
            </a:pPr>
            <a:r>
              <a:rPr sz="2400" spc="25" dirty="0">
                <a:latin typeface="Cambria Math"/>
                <a:cs typeface="Cambria Math"/>
              </a:rPr>
              <a:t>𝑍</a:t>
            </a:r>
            <a:r>
              <a:rPr sz="2625" spc="37" baseline="-15873" dirty="0">
                <a:latin typeface="Cambria Math"/>
                <a:cs typeface="Cambria Math"/>
              </a:rPr>
              <a:t>𝑇𝐾</a:t>
            </a:r>
            <a:r>
              <a:rPr sz="2625" spc="630" baseline="-15873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=</a:t>
            </a:r>
            <a:r>
              <a:rPr sz="2400" spc="120" dirty="0">
                <a:latin typeface="Cambria Math"/>
                <a:cs typeface="Cambria Math"/>
              </a:rPr>
              <a:t> </a:t>
            </a:r>
            <a:r>
              <a:rPr sz="2400" spc="-10" dirty="0">
                <a:latin typeface="Cambria Math"/>
                <a:cs typeface="Cambria Math"/>
              </a:rPr>
              <a:t>3,31∠86,81°Ω</a:t>
            </a:r>
            <a:endParaRPr sz="24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1583" y="320039"/>
              <a:ext cx="8179308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403225">
              <a:lnSpc>
                <a:spcPct val="100000"/>
              </a:lnSpc>
              <a:spcBef>
                <a:spcPts val="1580"/>
              </a:spcBef>
            </a:pPr>
            <a:r>
              <a:rPr sz="4400" spc="-10" dirty="0"/>
              <a:t>Modelamiento</a:t>
            </a:r>
            <a:r>
              <a:rPr sz="4400" spc="-40" dirty="0"/>
              <a:t> </a:t>
            </a:r>
            <a:r>
              <a:rPr sz="4400" dirty="0"/>
              <a:t>de</a:t>
            </a:r>
            <a:r>
              <a:rPr sz="4400" spc="-10" dirty="0"/>
              <a:t> </a:t>
            </a:r>
            <a:r>
              <a:rPr sz="4400" spc="-5" dirty="0"/>
              <a:t>líneas</a:t>
            </a:r>
            <a:r>
              <a:rPr sz="4400" spc="-25" dirty="0"/>
              <a:t> </a:t>
            </a:r>
            <a:r>
              <a:rPr sz="4400" dirty="0"/>
              <a:t>y</a:t>
            </a:r>
            <a:r>
              <a:rPr sz="4400" spc="-10" dirty="0"/>
              <a:t> </a:t>
            </a:r>
            <a:r>
              <a:rPr sz="4400" spc="-15" dirty="0"/>
              <a:t>redes</a:t>
            </a:r>
            <a:endParaRPr sz="4400"/>
          </a:p>
        </p:txBody>
      </p:sp>
      <p:grpSp>
        <p:nvGrpSpPr>
          <p:cNvPr id="7" name="object 7"/>
          <p:cNvGrpSpPr/>
          <p:nvPr/>
        </p:nvGrpSpPr>
        <p:grpSpPr>
          <a:xfrm>
            <a:off x="441959" y="1603247"/>
            <a:ext cx="8293734" cy="4578350"/>
            <a:chOff x="441959" y="1603247"/>
            <a:chExt cx="8293734" cy="457835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045" y="1658277"/>
              <a:ext cx="2811411" cy="441811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54913" y="1616201"/>
              <a:ext cx="2987040" cy="4552315"/>
            </a:xfrm>
            <a:custGeom>
              <a:avLst/>
              <a:gdLst/>
              <a:ahLst/>
              <a:cxnLst/>
              <a:rect l="l" t="t" r="r" b="b"/>
              <a:pathLst>
                <a:path w="2987040" h="4552315">
                  <a:moveTo>
                    <a:pt x="0" y="4552188"/>
                  </a:moveTo>
                  <a:lnTo>
                    <a:pt x="2987040" y="4552188"/>
                  </a:lnTo>
                  <a:lnTo>
                    <a:pt x="2987040" y="0"/>
                  </a:lnTo>
                  <a:lnTo>
                    <a:pt x="0" y="0"/>
                  </a:lnTo>
                  <a:lnTo>
                    <a:pt x="0" y="4552188"/>
                  </a:lnTo>
                  <a:close/>
                </a:path>
              </a:pathLst>
            </a:custGeom>
            <a:ln w="25908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18619" y="2230135"/>
              <a:ext cx="5020447" cy="330440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551681" y="2192273"/>
              <a:ext cx="5171440" cy="3409315"/>
            </a:xfrm>
            <a:custGeom>
              <a:avLst/>
              <a:gdLst/>
              <a:ahLst/>
              <a:cxnLst/>
              <a:rect l="l" t="t" r="r" b="b"/>
              <a:pathLst>
                <a:path w="5171440" h="3409315">
                  <a:moveTo>
                    <a:pt x="0" y="3409188"/>
                  </a:moveTo>
                  <a:lnTo>
                    <a:pt x="5170932" y="3409188"/>
                  </a:lnTo>
                  <a:lnTo>
                    <a:pt x="5170932" y="0"/>
                  </a:lnTo>
                  <a:lnTo>
                    <a:pt x="0" y="0"/>
                  </a:lnTo>
                  <a:lnTo>
                    <a:pt x="0" y="3409188"/>
                  </a:lnTo>
                  <a:close/>
                </a:path>
              </a:pathLst>
            </a:custGeom>
            <a:ln w="25908">
              <a:solidFill>
                <a:srgbClr val="628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2748" y="320039"/>
              <a:ext cx="6315456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0"/>
              </a:spcBef>
            </a:pPr>
            <a:r>
              <a:rPr sz="4400" spc="-5" dirty="0"/>
              <a:t>Modelo</a:t>
            </a:r>
            <a:r>
              <a:rPr sz="4400" spc="-30" dirty="0"/>
              <a:t> </a:t>
            </a:r>
            <a:r>
              <a:rPr sz="4400" dirty="0"/>
              <a:t>de</a:t>
            </a:r>
            <a:r>
              <a:rPr sz="4400" spc="-5" dirty="0"/>
              <a:t> </a:t>
            </a:r>
            <a:r>
              <a:rPr sz="4400" spc="-20" dirty="0"/>
              <a:t>reactor</a:t>
            </a:r>
            <a:r>
              <a:rPr sz="4400" spc="-5" dirty="0"/>
              <a:t> </a:t>
            </a:r>
            <a:r>
              <a:rPr sz="4400" spc="-10" dirty="0"/>
              <a:t>serie</a:t>
            </a:r>
            <a:endParaRPr sz="4400"/>
          </a:p>
        </p:txBody>
      </p:sp>
      <p:grpSp>
        <p:nvGrpSpPr>
          <p:cNvPr id="7" name="object 7"/>
          <p:cNvGrpSpPr/>
          <p:nvPr/>
        </p:nvGrpSpPr>
        <p:grpSpPr>
          <a:xfrm>
            <a:off x="1143000" y="1574291"/>
            <a:ext cx="7429500" cy="4578350"/>
            <a:chOff x="1143000" y="1574291"/>
            <a:chExt cx="7429500" cy="457835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3000" y="1612669"/>
              <a:ext cx="2667000" cy="438080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50836" y="1629321"/>
              <a:ext cx="3649974" cy="445555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775453" y="1587245"/>
              <a:ext cx="3784600" cy="4552315"/>
            </a:xfrm>
            <a:custGeom>
              <a:avLst/>
              <a:gdLst/>
              <a:ahLst/>
              <a:cxnLst/>
              <a:rect l="l" t="t" r="r" b="b"/>
              <a:pathLst>
                <a:path w="3784600" h="4552315">
                  <a:moveTo>
                    <a:pt x="0" y="4552188"/>
                  </a:moveTo>
                  <a:lnTo>
                    <a:pt x="3784092" y="4552188"/>
                  </a:lnTo>
                  <a:lnTo>
                    <a:pt x="3784092" y="0"/>
                  </a:lnTo>
                  <a:lnTo>
                    <a:pt x="0" y="0"/>
                  </a:lnTo>
                  <a:lnTo>
                    <a:pt x="0" y="4552188"/>
                  </a:lnTo>
                  <a:close/>
                </a:path>
              </a:pathLst>
            </a:custGeom>
            <a:ln w="25908">
              <a:solidFill>
                <a:srgbClr val="E684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6888" y="256054"/>
            <a:ext cx="8648700" cy="1219200"/>
            <a:chOff x="246888" y="256054"/>
            <a:chExt cx="8648700" cy="1219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888" y="411479"/>
              <a:ext cx="8648700" cy="104546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26860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2115"/>
              </a:spcBef>
            </a:pPr>
            <a:r>
              <a:rPr sz="3600" spc="-5" dirty="0"/>
              <a:t>Modelo</a:t>
            </a:r>
            <a:r>
              <a:rPr sz="3600" spc="5" dirty="0"/>
              <a:t> </a:t>
            </a:r>
            <a:r>
              <a:rPr sz="3600" spc="-5" dirty="0"/>
              <a:t>máquina</a:t>
            </a:r>
            <a:r>
              <a:rPr sz="3600" spc="-10" dirty="0"/>
              <a:t> sincrónica</a:t>
            </a:r>
            <a:r>
              <a:rPr sz="3600" dirty="0"/>
              <a:t> (R</a:t>
            </a:r>
            <a:r>
              <a:rPr sz="3600" baseline="-20833" dirty="0"/>
              <a:t>G</a:t>
            </a:r>
            <a:r>
              <a:rPr sz="3600" spc="390" baseline="-20833" dirty="0"/>
              <a:t> </a:t>
            </a:r>
            <a:r>
              <a:rPr sz="3600" dirty="0"/>
              <a:t>según</a:t>
            </a:r>
            <a:r>
              <a:rPr sz="3600" spc="5" dirty="0"/>
              <a:t> </a:t>
            </a:r>
            <a:r>
              <a:rPr sz="3600" spc="-20" dirty="0"/>
              <a:t>IEC)</a:t>
            </a:r>
            <a:endParaRPr sz="3600"/>
          </a:p>
        </p:txBody>
      </p:sp>
      <p:grpSp>
        <p:nvGrpSpPr>
          <p:cNvPr id="7" name="object 7"/>
          <p:cNvGrpSpPr/>
          <p:nvPr/>
        </p:nvGrpSpPr>
        <p:grpSpPr>
          <a:xfrm>
            <a:off x="458723" y="1603247"/>
            <a:ext cx="2854960" cy="4875530"/>
            <a:chOff x="458723" y="1603247"/>
            <a:chExt cx="2854960" cy="487553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5372" y="1687470"/>
              <a:ext cx="2365374" cy="464851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71677" y="1616201"/>
              <a:ext cx="2828925" cy="4849495"/>
            </a:xfrm>
            <a:custGeom>
              <a:avLst/>
              <a:gdLst/>
              <a:ahLst/>
              <a:cxnLst/>
              <a:rect l="l" t="t" r="r" b="b"/>
              <a:pathLst>
                <a:path w="2828925" h="4849495">
                  <a:moveTo>
                    <a:pt x="0" y="4849368"/>
                  </a:moveTo>
                  <a:lnTo>
                    <a:pt x="2828544" y="4849368"/>
                  </a:lnTo>
                  <a:lnTo>
                    <a:pt x="2828544" y="0"/>
                  </a:lnTo>
                  <a:lnTo>
                    <a:pt x="0" y="0"/>
                  </a:lnTo>
                  <a:lnTo>
                    <a:pt x="0" y="4849368"/>
                  </a:lnTo>
                  <a:close/>
                </a:path>
              </a:pathLst>
            </a:custGeom>
            <a:ln w="25908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3393947" y="1603247"/>
            <a:ext cx="5329555" cy="4875530"/>
            <a:chOff x="3393947" y="1603247"/>
            <a:chExt cx="5329555" cy="487553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29391" y="1711123"/>
              <a:ext cx="5163097" cy="457755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406901" y="1616201"/>
              <a:ext cx="5303520" cy="4849495"/>
            </a:xfrm>
            <a:custGeom>
              <a:avLst/>
              <a:gdLst/>
              <a:ahLst/>
              <a:cxnLst/>
              <a:rect l="l" t="t" r="r" b="b"/>
              <a:pathLst>
                <a:path w="5303520" h="4849495">
                  <a:moveTo>
                    <a:pt x="0" y="4849368"/>
                  </a:moveTo>
                  <a:lnTo>
                    <a:pt x="5303520" y="4849368"/>
                  </a:lnTo>
                  <a:lnTo>
                    <a:pt x="5303520" y="0"/>
                  </a:lnTo>
                  <a:lnTo>
                    <a:pt x="0" y="0"/>
                  </a:lnTo>
                  <a:lnTo>
                    <a:pt x="0" y="4849368"/>
                  </a:lnTo>
                  <a:close/>
                </a:path>
              </a:pathLst>
            </a:custGeom>
            <a:ln w="25908">
              <a:solidFill>
                <a:srgbClr val="E684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6888" y="256054"/>
            <a:ext cx="8648700" cy="1219200"/>
            <a:chOff x="246888" y="256054"/>
            <a:chExt cx="8648700" cy="1219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888" y="411479"/>
              <a:ext cx="8648700" cy="104546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26860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2115"/>
              </a:spcBef>
            </a:pPr>
            <a:r>
              <a:rPr sz="3600" spc="-5" dirty="0"/>
              <a:t>Modelo</a:t>
            </a:r>
            <a:r>
              <a:rPr sz="3600" spc="5" dirty="0"/>
              <a:t> </a:t>
            </a:r>
            <a:r>
              <a:rPr sz="3600" spc="-5" dirty="0"/>
              <a:t>máquina</a:t>
            </a:r>
            <a:r>
              <a:rPr sz="3600" spc="-10" dirty="0"/>
              <a:t> sincrónica</a:t>
            </a:r>
            <a:r>
              <a:rPr sz="3600" dirty="0"/>
              <a:t> (R</a:t>
            </a:r>
            <a:r>
              <a:rPr sz="3600" baseline="-20833" dirty="0"/>
              <a:t>G</a:t>
            </a:r>
            <a:r>
              <a:rPr sz="3600" spc="390" baseline="-20833" dirty="0"/>
              <a:t> </a:t>
            </a:r>
            <a:r>
              <a:rPr sz="3600" dirty="0"/>
              <a:t>según</a:t>
            </a:r>
            <a:r>
              <a:rPr sz="3600" spc="5" dirty="0"/>
              <a:t> </a:t>
            </a:r>
            <a:r>
              <a:rPr sz="3600" spc="-20" dirty="0"/>
              <a:t>IEC)</a:t>
            </a:r>
            <a:endParaRPr sz="3600"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6864" y="1840120"/>
            <a:ext cx="3865517" cy="402840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82328" y="2546698"/>
            <a:ext cx="3939057" cy="2547972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60960"/>
            <a:ext cx="8305800" cy="1762125"/>
            <a:chOff x="419103" y="60960"/>
            <a:chExt cx="8305800" cy="17621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6927" y="60960"/>
              <a:ext cx="8127492" cy="17617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4250"/>
              </a:lnSpc>
            </a:pPr>
            <a:r>
              <a:rPr sz="4000" b="1" spc="-25" dirty="0">
                <a:latin typeface="Calibri"/>
                <a:cs typeface="Calibri"/>
              </a:rPr>
              <a:t>IEC</a:t>
            </a:r>
            <a:r>
              <a:rPr sz="4000" b="1" spc="-10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60909:</a:t>
            </a:r>
            <a:r>
              <a:rPr sz="4000" b="1" dirty="0">
                <a:latin typeface="Calibri"/>
                <a:cs typeface="Calibri"/>
              </a:rPr>
              <a:t> </a:t>
            </a:r>
            <a:r>
              <a:rPr sz="4000" b="1" spc="-15" dirty="0">
                <a:latin typeface="Calibri"/>
                <a:cs typeface="Calibri"/>
              </a:rPr>
              <a:t>Corrección</a:t>
            </a:r>
            <a:r>
              <a:rPr sz="4000" b="1" spc="20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impedancias</a:t>
            </a:r>
            <a:endParaRPr sz="4000">
              <a:latin typeface="Calibri"/>
              <a:cs typeface="Calibri"/>
            </a:endParaRPr>
          </a:p>
          <a:p>
            <a:pPr marL="3810" algn="ctr">
              <a:lnSpc>
                <a:spcPts val="4750"/>
              </a:lnSpc>
            </a:pPr>
            <a:r>
              <a:rPr sz="4000" b="1" spc="-5" dirty="0">
                <a:latin typeface="Calibri"/>
                <a:cs typeface="Calibri"/>
              </a:rPr>
              <a:t>máquinas </a:t>
            </a:r>
            <a:r>
              <a:rPr sz="4000" b="1" spc="-10" dirty="0">
                <a:latin typeface="Calibri"/>
                <a:cs typeface="Calibri"/>
              </a:rPr>
              <a:t>sincrónicas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49078" y="1674876"/>
            <a:ext cx="7550150" cy="1780539"/>
            <a:chOff x="1149078" y="1674876"/>
            <a:chExt cx="7550150" cy="1780539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95927" y="1700784"/>
              <a:ext cx="4677156" cy="172821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982974" y="1687830"/>
              <a:ext cx="4703445" cy="1754505"/>
            </a:xfrm>
            <a:custGeom>
              <a:avLst/>
              <a:gdLst/>
              <a:ahLst/>
              <a:cxnLst/>
              <a:rect l="l" t="t" r="r" b="b"/>
              <a:pathLst>
                <a:path w="4703445" h="1754504">
                  <a:moveTo>
                    <a:pt x="0" y="1754124"/>
                  </a:moveTo>
                  <a:lnTo>
                    <a:pt x="4703064" y="1754124"/>
                  </a:lnTo>
                  <a:lnTo>
                    <a:pt x="4703064" y="0"/>
                  </a:lnTo>
                  <a:lnTo>
                    <a:pt x="0" y="0"/>
                  </a:lnTo>
                  <a:lnTo>
                    <a:pt x="0" y="1754124"/>
                  </a:lnTo>
                  <a:close/>
                </a:path>
              </a:pathLst>
            </a:custGeom>
            <a:ln w="25908">
              <a:solidFill>
                <a:srgbClr val="E684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9078" y="2115332"/>
              <a:ext cx="2308895" cy="65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53668" y="2036064"/>
              <a:ext cx="2220468" cy="93878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87196" y="2133600"/>
              <a:ext cx="2232660" cy="583691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84651" y="3691132"/>
            <a:ext cx="7191325" cy="241510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87196" y="2133600"/>
            <a:ext cx="2232660" cy="58420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19685" rIns="0" bIns="0" rtlCol="0">
            <a:spAutoFit/>
          </a:bodyPr>
          <a:lstStyle/>
          <a:p>
            <a:pPr marL="252729">
              <a:lnSpc>
                <a:spcPct val="100000"/>
              </a:lnSpc>
              <a:spcBef>
                <a:spcPts val="155"/>
              </a:spcBef>
            </a:pPr>
            <a:r>
              <a:rPr sz="3200" b="1" u="heavy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Z</a:t>
            </a:r>
            <a:r>
              <a:rPr sz="3150" b="1" spc="-7" baseline="-21164" dirty="0">
                <a:solidFill>
                  <a:srgbClr val="C00000"/>
                </a:solidFill>
                <a:latin typeface="Calibri"/>
                <a:cs typeface="Calibri"/>
              </a:rPr>
              <a:t>GK</a:t>
            </a:r>
            <a:r>
              <a:rPr sz="3150" b="1" spc="330" baseline="-2116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C00000"/>
                </a:solidFill>
                <a:latin typeface="Calibri"/>
                <a:cs typeface="Calibri"/>
              </a:rPr>
              <a:t>=</a:t>
            </a:r>
            <a:r>
              <a:rPr sz="3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b="1" u="heavy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Z</a:t>
            </a:r>
            <a:r>
              <a:rPr sz="3150" b="1" spc="-15" baseline="-21164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sz="3150" b="1" spc="330" baseline="-2116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b="1" spc="-50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3150" b="1" spc="-75" baseline="-21164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endParaRPr sz="3150" baseline="-21164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33978" y="461899"/>
            <a:ext cx="187388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latin typeface="Calibri"/>
                <a:cs typeface="Calibri"/>
              </a:rPr>
              <a:t>Ejemplo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 marR="43180">
              <a:lnSpc>
                <a:spcPct val="100000"/>
              </a:lnSpc>
              <a:spcBef>
                <a:spcPts val="105"/>
              </a:spcBef>
            </a:pPr>
            <a:r>
              <a:rPr dirty="0"/>
              <a:t>Se</a:t>
            </a:r>
            <a:r>
              <a:rPr spc="-35" dirty="0"/>
              <a:t> </a:t>
            </a:r>
            <a:r>
              <a:rPr dirty="0"/>
              <a:t>tiene</a:t>
            </a:r>
            <a:r>
              <a:rPr spc="-40" dirty="0"/>
              <a:t> </a:t>
            </a:r>
            <a:r>
              <a:rPr dirty="0"/>
              <a:t>un</a:t>
            </a:r>
            <a:r>
              <a:rPr spc="-35" dirty="0"/>
              <a:t> </a:t>
            </a:r>
            <a:r>
              <a:rPr spc="-5" dirty="0"/>
              <a:t>turbogenerador </a:t>
            </a:r>
            <a:r>
              <a:rPr spc="-570" dirty="0"/>
              <a:t> </a:t>
            </a:r>
            <a:r>
              <a:rPr spc="-5" dirty="0"/>
              <a:t>de </a:t>
            </a:r>
            <a:r>
              <a:rPr dirty="0"/>
              <a:t>250 </a:t>
            </a:r>
            <a:r>
              <a:rPr spc="-25" dirty="0"/>
              <a:t>MVA, </a:t>
            </a:r>
            <a:r>
              <a:rPr spc="-5" dirty="0"/>
              <a:t>de </a:t>
            </a:r>
            <a:r>
              <a:rPr dirty="0"/>
              <a:t>las </a:t>
            </a:r>
            <a:r>
              <a:rPr spc="5" dirty="0"/>
              <a:t> </a:t>
            </a:r>
            <a:r>
              <a:rPr spc="-10" dirty="0"/>
              <a:t>siguientes características: </a:t>
            </a:r>
            <a:r>
              <a:rPr spc="-5" dirty="0"/>
              <a:t> </a:t>
            </a:r>
            <a:r>
              <a:rPr spc="5" dirty="0"/>
              <a:t>U</a:t>
            </a:r>
            <a:r>
              <a:rPr sz="2550" spc="7" baseline="-21241" dirty="0"/>
              <a:t>rG</a:t>
            </a:r>
            <a:r>
              <a:rPr sz="2600" spc="5" dirty="0"/>
              <a:t>=</a:t>
            </a:r>
            <a:r>
              <a:rPr sz="2600" spc="-25" dirty="0"/>
              <a:t> </a:t>
            </a:r>
            <a:r>
              <a:rPr sz="2600" dirty="0"/>
              <a:t>20,5</a:t>
            </a:r>
            <a:r>
              <a:rPr sz="2600" spc="-30" dirty="0"/>
              <a:t> </a:t>
            </a:r>
            <a:r>
              <a:rPr sz="2600" spc="-75" dirty="0"/>
              <a:t>kV,</a:t>
            </a:r>
            <a:r>
              <a:rPr sz="2600" spc="-15" dirty="0"/>
              <a:t> </a:t>
            </a:r>
            <a:r>
              <a:rPr sz="2600" dirty="0"/>
              <a:t>I</a:t>
            </a:r>
            <a:r>
              <a:rPr sz="2550" baseline="-21241" dirty="0"/>
              <a:t>rG</a:t>
            </a:r>
            <a:r>
              <a:rPr sz="2600" dirty="0"/>
              <a:t>=7040.9A,</a:t>
            </a:r>
            <a:endParaRPr sz="2600"/>
          </a:p>
          <a:p>
            <a:pPr marL="50800">
              <a:lnSpc>
                <a:spcPts val="3110"/>
              </a:lnSpc>
              <a:spcBef>
                <a:spcPts val="30"/>
              </a:spcBef>
              <a:tabLst>
                <a:tab pos="1732914" algn="l"/>
              </a:tabLst>
            </a:pPr>
            <a:r>
              <a:rPr spc="-5" dirty="0"/>
              <a:t>Cosr</a:t>
            </a:r>
            <a:r>
              <a:rPr spc="-5" dirty="0">
                <a:latin typeface="Symbol"/>
                <a:cs typeface="Symbol"/>
              </a:rPr>
              <a:t></a:t>
            </a:r>
            <a:r>
              <a:rPr spc="-5" dirty="0"/>
              <a:t>=0.8,	</a:t>
            </a:r>
            <a:r>
              <a:rPr spc="-10" dirty="0"/>
              <a:t>xd”=20%,</a:t>
            </a:r>
          </a:p>
          <a:p>
            <a:pPr marL="50800" marR="65405">
              <a:lnSpc>
                <a:spcPts val="3120"/>
              </a:lnSpc>
              <a:spcBef>
                <a:spcPts val="90"/>
              </a:spcBef>
            </a:pPr>
            <a:r>
              <a:rPr spc="-10" dirty="0"/>
              <a:t>xd’=25%,</a:t>
            </a:r>
            <a:r>
              <a:rPr spc="-55" dirty="0"/>
              <a:t> </a:t>
            </a:r>
            <a:r>
              <a:rPr spc="-5" dirty="0"/>
              <a:t>xs=125%,</a:t>
            </a:r>
            <a:r>
              <a:rPr spc="-60" dirty="0"/>
              <a:t> </a:t>
            </a:r>
            <a:r>
              <a:rPr dirty="0"/>
              <a:t>x</a:t>
            </a:r>
            <a:r>
              <a:rPr sz="2550" baseline="-21241" dirty="0"/>
              <a:t>2</a:t>
            </a:r>
            <a:r>
              <a:rPr sz="2600" dirty="0"/>
              <a:t>=25%, </a:t>
            </a:r>
            <a:r>
              <a:rPr sz="2600" spc="-570" dirty="0"/>
              <a:t> </a:t>
            </a:r>
            <a:r>
              <a:rPr sz="2600" dirty="0"/>
              <a:t>x</a:t>
            </a:r>
            <a:r>
              <a:rPr sz="2550" baseline="-21241" dirty="0"/>
              <a:t>0</a:t>
            </a:r>
            <a:r>
              <a:rPr sz="2600" dirty="0"/>
              <a:t>=5%.</a:t>
            </a:r>
            <a:endParaRPr sz="2600"/>
          </a:p>
          <a:p>
            <a:pPr marL="50800" marR="82550">
              <a:lnSpc>
                <a:spcPct val="100000"/>
              </a:lnSpc>
              <a:spcBef>
                <a:spcPts val="525"/>
              </a:spcBef>
            </a:pPr>
            <a:r>
              <a:rPr spc="-5" dirty="0"/>
              <a:t>Si </a:t>
            </a:r>
            <a:r>
              <a:rPr spc="-15" dirty="0"/>
              <a:t>está </a:t>
            </a:r>
            <a:r>
              <a:rPr spc="-10" dirty="0"/>
              <a:t>conectado </a:t>
            </a:r>
            <a:r>
              <a:rPr dirty="0"/>
              <a:t>a </a:t>
            </a:r>
            <a:r>
              <a:rPr spc="-5" dirty="0"/>
              <a:t>una </a:t>
            </a:r>
            <a:r>
              <a:rPr spc="-10" dirty="0"/>
              <a:t>red </a:t>
            </a:r>
            <a:r>
              <a:rPr spc="-580" dirty="0"/>
              <a:t> </a:t>
            </a:r>
            <a:r>
              <a:rPr dirty="0"/>
              <a:t>en</a:t>
            </a:r>
            <a:r>
              <a:rPr spc="-15" dirty="0"/>
              <a:t> </a:t>
            </a:r>
            <a:r>
              <a:rPr dirty="0"/>
              <a:t>20</a:t>
            </a:r>
            <a:r>
              <a:rPr spc="-35" dirty="0"/>
              <a:t> </a:t>
            </a:r>
            <a:r>
              <a:rPr spc="-75" dirty="0"/>
              <a:t>kV,</a:t>
            </a:r>
            <a:r>
              <a:rPr spc="5" dirty="0"/>
              <a:t> </a:t>
            </a:r>
            <a:r>
              <a:rPr spc="-5" dirty="0"/>
              <a:t>se</a:t>
            </a:r>
            <a:r>
              <a:rPr spc="-20" dirty="0"/>
              <a:t> </a:t>
            </a:r>
            <a:r>
              <a:rPr spc="-5" dirty="0"/>
              <a:t>pide</a:t>
            </a:r>
            <a:r>
              <a:rPr spc="-25" dirty="0"/>
              <a:t> </a:t>
            </a:r>
            <a:r>
              <a:rPr spc="-5" dirty="0"/>
              <a:t>calcular:</a:t>
            </a:r>
          </a:p>
          <a:p>
            <a:pPr marL="50800">
              <a:lnSpc>
                <a:spcPct val="100000"/>
              </a:lnSpc>
              <a:spcBef>
                <a:spcPts val="620"/>
              </a:spcBef>
              <a:tabLst>
                <a:tab pos="565785" algn="l"/>
              </a:tabLst>
            </a:pPr>
            <a:r>
              <a:rPr dirty="0"/>
              <a:t>a)	</a:t>
            </a:r>
            <a:r>
              <a:rPr spc="-5" dirty="0"/>
              <a:t>La</a:t>
            </a:r>
            <a:r>
              <a:rPr spc="-30" dirty="0"/>
              <a:t> </a:t>
            </a:r>
            <a:r>
              <a:rPr b="1" i="1" spc="-10" dirty="0">
                <a:latin typeface="Calibri"/>
                <a:cs typeface="Calibri"/>
              </a:rPr>
              <a:t>Xd”</a:t>
            </a:r>
            <a:r>
              <a:rPr spc="-10" dirty="0"/>
              <a:t>en</a:t>
            </a:r>
            <a:r>
              <a:rPr spc="-45" dirty="0"/>
              <a:t> </a:t>
            </a:r>
            <a:r>
              <a:rPr spc="-5" dirty="0"/>
              <a:t>Ohmios.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578485" indent="-515620">
              <a:lnSpc>
                <a:spcPct val="100000"/>
              </a:lnSpc>
              <a:spcBef>
                <a:spcPts val="725"/>
              </a:spcBef>
              <a:buAutoNum type="alphaLcParenR" startAt="2"/>
              <a:tabLst>
                <a:tab pos="578485" algn="l"/>
                <a:tab pos="579120" algn="l"/>
              </a:tabLst>
            </a:pPr>
            <a:r>
              <a:rPr dirty="0"/>
              <a:t>La</a:t>
            </a:r>
            <a:r>
              <a:rPr spc="-25" dirty="0"/>
              <a:t> </a:t>
            </a:r>
            <a:r>
              <a:rPr b="1" i="1" spc="-5" dirty="0">
                <a:latin typeface="Calibri"/>
                <a:cs typeface="Calibri"/>
              </a:rPr>
              <a:t>R</a:t>
            </a:r>
            <a:r>
              <a:rPr sz="2550" b="1" i="1" spc="-7" baseline="-21241" dirty="0">
                <a:latin typeface="Calibri"/>
                <a:cs typeface="Calibri"/>
              </a:rPr>
              <a:t>G</a:t>
            </a:r>
            <a:r>
              <a:rPr sz="2550" b="1" i="1" spc="277" baseline="-21241" dirty="0">
                <a:latin typeface="Calibri"/>
                <a:cs typeface="Calibri"/>
              </a:rPr>
              <a:t> </a:t>
            </a:r>
            <a:r>
              <a:rPr sz="2600" dirty="0"/>
              <a:t>en</a:t>
            </a:r>
            <a:r>
              <a:rPr sz="2600" spc="-45" dirty="0"/>
              <a:t> </a:t>
            </a:r>
            <a:r>
              <a:rPr sz="2600" spc="-5" dirty="0"/>
              <a:t>Ohmios.</a:t>
            </a:r>
            <a:endParaRPr sz="2600">
              <a:latin typeface="Calibri"/>
              <a:cs typeface="Calibri"/>
            </a:endParaRPr>
          </a:p>
          <a:p>
            <a:pPr marL="578485" indent="-515620">
              <a:lnSpc>
                <a:spcPct val="100000"/>
              </a:lnSpc>
              <a:spcBef>
                <a:spcPts val="630"/>
              </a:spcBef>
              <a:buAutoNum type="alphaLcParenR" startAt="2"/>
              <a:tabLst>
                <a:tab pos="578485" algn="l"/>
                <a:tab pos="579120" algn="l"/>
              </a:tabLst>
            </a:pPr>
            <a:r>
              <a:rPr spc="-5" dirty="0"/>
              <a:t>La</a:t>
            </a:r>
            <a:r>
              <a:rPr spc="-20" dirty="0"/>
              <a:t> </a:t>
            </a:r>
            <a:r>
              <a:rPr b="1" i="1" spc="-10" dirty="0">
                <a:latin typeface="Calibri"/>
                <a:cs typeface="Calibri"/>
              </a:rPr>
              <a:t>Z</a:t>
            </a:r>
            <a:r>
              <a:rPr sz="2550" b="1" i="1" spc="-15" baseline="-21241" dirty="0">
                <a:latin typeface="Calibri"/>
                <a:cs typeface="Calibri"/>
              </a:rPr>
              <a:t>G</a:t>
            </a:r>
            <a:r>
              <a:rPr sz="2550" b="1" i="1" spc="270" baseline="-21241" dirty="0">
                <a:latin typeface="Calibri"/>
                <a:cs typeface="Calibri"/>
              </a:rPr>
              <a:t> </a:t>
            </a:r>
            <a:r>
              <a:rPr sz="2600" dirty="0"/>
              <a:t>en</a:t>
            </a:r>
            <a:r>
              <a:rPr sz="2600" spc="-25" dirty="0"/>
              <a:t> </a:t>
            </a:r>
            <a:r>
              <a:rPr sz="2600" spc="-5" dirty="0"/>
              <a:t>Ohmios.</a:t>
            </a:r>
            <a:endParaRPr sz="2600">
              <a:latin typeface="Calibri"/>
              <a:cs typeface="Calibri"/>
            </a:endParaRPr>
          </a:p>
          <a:p>
            <a:pPr marL="578485" indent="-515620">
              <a:lnSpc>
                <a:spcPct val="100000"/>
              </a:lnSpc>
              <a:spcBef>
                <a:spcPts val="625"/>
              </a:spcBef>
              <a:buAutoNum type="alphaLcParenR" startAt="2"/>
              <a:tabLst>
                <a:tab pos="578485" algn="l"/>
                <a:tab pos="579120" algn="l"/>
              </a:tabLst>
            </a:pPr>
            <a:r>
              <a:rPr spc="-5" dirty="0"/>
              <a:t>El</a:t>
            </a:r>
            <a:r>
              <a:rPr spc="-10" dirty="0"/>
              <a:t> </a:t>
            </a:r>
            <a:r>
              <a:rPr spc="-15" dirty="0"/>
              <a:t>factor</a:t>
            </a:r>
            <a:r>
              <a:rPr spc="-5" dirty="0"/>
              <a:t> de</a:t>
            </a:r>
            <a:r>
              <a:rPr spc="-20" dirty="0"/>
              <a:t> </a:t>
            </a:r>
            <a:r>
              <a:rPr spc="-10" dirty="0"/>
              <a:t>corrección</a:t>
            </a:r>
          </a:p>
          <a:p>
            <a:pPr marL="578485">
              <a:lnSpc>
                <a:spcPts val="3115"/>
              </a:lnSpc>
              <a:spcBef>
                <a:spcPts val="635"/>
              </a:spcBef>
            </a:pPr>
            <a:r>
              <a:rPr sz="3900" b="1" i="1" spc="7" baseline="13888" dirty="0">
                <a:latin typeface="Calibri"/>
                <a:cs typeface="Calibri"/>
              </a:rPr>
              <a:t>k</a:t>
            </a:r>
            <a:r>
              <a:rPr sz="1700" b="1" i="1" spc="5" dirty="0">
                <a:latin typeface="Calibri"/>
                <a:cs typeface="Calibri"/>
              </a:rPr>
              <a:t>G</a:t>
            </a:r>
            <a:r>
              <a:rPr sz="1700" spc="5" dirty="0"/>
              <a:t>.</a:t>
            </a:r>
            <a:endParaRPr sz="1700">
              <a:latin typeface="Calibri"/>
              <a:cs typeface="Calibri"/>
            </a:endParaRPr>
          </a:p>
          <a:p>
            <a:pPr marL="578485" indent="-515620">
              <a:lnSpc>
                <a:spcPts val="3115"/>
              </a:lnSpc>
              <a:buAutoNum type="alphaLcParenR" startAt="5"/>
              <a:tabLst>
                <a:tab pos="578485" algn="l"/>
                <a:tab pos="579120" algn="l"/>
              </a:tabLst>
            </a:pPr>
            <a:r>
              <a:rPr spc="-5" dirty="0"/>
              <a:t>La</a:t>
            </a:r>
            <a:r>
              <a:rPr spc="-20" dirty="0"/>
              <a:t> </a:t>
            </a:r>
            <a:r>
              <a:rPr b="1" i="1" dirty="0">
                <a:latin typeface="Calibri"/>
                <a:cs typeface="Calibri"/>
              </a:rPr>
              <a:t>Z</a:t>
            </a:r>
            <a:r>
              <a:rPr sz="2550" b="1" i="1" baseline="-21241" dirty="0">
                <a:latin typeface="Calibri"/>
                <a:cs typeface="Calibri"/>
              </a:rPr>
              <a:t>GK</a:t>
            </a:r>
            <a:r>
              <a:rPr sz="2550" b="1" i="1" spc="270" baseline="-21241" dirty="0">
                <a:latin typeface="Calibri"/>
                <a:cs typeface="Calibri"/>
              </a:rPr>
              <a:t> </a:t>
            </a:r>
            <a:r>
              <a:rPr sz="2600" dirty="0"/>
              <a:t>en</a:t>
            </a:r>
            <a:r>
              <a:rPr sz="2600" spc="-25" dirty="0"/>
              <a:t> </a:t>
            </a:r>
            <a:r>
              <a:rPr sz="2600" spc="-5" dirty="0"/>
              <a:t>Ohmios.</a:t>
            </a:r>
            <a:endParaRPr sz="2600">
              <a:latin typeface="Calibri"/>
              <a:cs typeface="Calibri"/>
            </a:endParaRPr>
          </a:p>
          <a:p>
            <a:pPr marL="578485" marR="68580" indent="-515620">
              <a:lnSpc>
                <a:spcPct val="100000"/>
              </a:lnSpc>
              <a:spcBef>
                <a:spcPts val="625"/>
              </a:spcBef>
              <a:buAutoNum type="alphaLcParenR" startAt="5"/>
              <a:tabLst>
                <a:tab pos="578485" algn="l"/>
                <a:tab pos="579120" algn="l"/>
              </a:tabLst>
            </a:pPr>
            <a:r>
              <a:rPr spc="-5" dirty="0"/>
              <a:t>La</a:t>
            </a:r>
            <a:r>
              <a:rPr spc="-10" dirty="0"/>
              <a:t> </a:t>
            </a:r>
            <a:r>
              <a:rPr b="1" i="1" spc="5" dirty="0">
                <a:latin typeface="Calibri"/>
                <a:cs typeface="Calibri"/>
              </a:rPr>
              <a:t>I”</a:t>
            </a:r>
            <a:r>
              <a:rPr sz="2550" b="1" i="1" spc="7" baseline="-21241" dirty="0">
                <a:latin typeface="Calibri"/>
                <a:cs typeface="Calibri"/>
              </a:rPr>
              <a:t>k3</a:t>
            </a:r>
            <a:r>
              <a:rPr sz="2550" b="1" i="1" spc="270" baseline="-21241" dirty="0">
                <a:latin typeface="Calibri"/>
                <a:cs typeface="Calibri"/>
              </a:rPr>
              <a:t> </a:t>
            </a:r>
            <a:r>
              <a:rPr sz="2600" dirty="0"/>
              <a:t>en</a:t>
            </a:r>
            <a:r>
              <a:rPr sz="2600" spc="-20" dirty="0"/>
              <a:t> </a:t>
            </a:r>
            <a:r>
              <a:rPr sz="2600" spc="-5" dirty="0"/>
              <a:t>terminales</a:t>
            </a:r>
            <a:r>
              <a:rPr sz="2600" spc="-45" dirty="0"/>
              <a:t> </a:t>
            </a:r>
            <a:r>
              <a:rPr sz="2600" spc="-5" dirty="0"/>
              <a:t>del </a:t>
            </a:r>
            <a:r>
              <a:rPr sz="2600" spc="-575" dirty="0"/>
              <a:t> </a:t>
            </a:r>
            <a:r>
              <a:rPr sz="2600" spc="-35" dirty="0"/>
              <a:t>generador.</a:t>
            </a:r>
            <a:endParaRPr sz="2600">
              <a:latin typeface="Calibri"/>
              <a:cs typeface="Calibri"/>
            </a:endParaRPr>
          </a:p>
          <a:p>
            <a:pPr marL="578485" marR="642620" indent="-515620">
              <a:lnSpc>
                <a:spcPct val="100000"/>
              </a:lnSpc>
              <a:spcBef>
                <a:spcPts val="625"/>
              </a:spcBef>
              <a:buAutoNum type="alphaLcParenR" startAt="5"/>
              <a:tabLst>
                <a:tab pos="578485" algn="l"/>
                <a:tab pos="579120" algn="l"/>
              </a:tabLst>
            </a:pPr>
            <a:r>
              <a:rPr spc="-5" dirty="0"/>
              <a:t>La</a:t>
            </a:r>
            <a:r>
              <a:rPr spc="-20" dirty="0"/>
              <a:t> </a:t>
            </a:r>
            <a:r>
              <a:rPr b="1" i="1" spc="-5" dirty="0">
                <a:latin typeface="Calibri"/>
                <a:cs typeface="Calibri"/>
              </a:rPr>
              <a:t>ip</a:t>
            </a:r>
            <a:r>
              <a:rPr b="1" i="1" spc="-25" dirty="0">
                <a:latin typeface="Calibri"/>
                <a:cs typeface="Calibri"/>
              </a:rPr>
              <a:t> </a:t>
            </a:r>
            <a:r>
              <a:rPr spc="-5" dirty="0"/>
              <a:t>de</a:t>
            </a:r>
            <a:r>
              <a:rPr spc="-30" dirty="0"/>
              <a:t> </a:t>
            </a:r>
            <a:r>
              <a:rPr dirty="0"/>
              <a:t>la</a:t>
            </a:r>
            <a:r>
              <a:rPr spc="-15" dirty="0"/>
              <a:t> </a:t>
            </a:r>
            <a:r>
              <a:rPr spc="-10" dirty="0"/>
              <a:t>corriente </a:t>
            </a:r>
            <a:r>
              <a:rPr spc="-575" dirty="0"/>
              <a:t> </a:t>
            </a:r>
            <a:r>
              <a:rPr dirty="0"/>
              <a:t>inicial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cc.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33978" y="461899"/>
            <a:ext cx="187388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latin typeface="Calibri"/>
                <a:cs typeface="Calibri"/>
              </a:rPr>
              <a:t>Ejemplo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07946"/>
            <a:ext cx="755967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Según</a:t>
            </a:r>
            <a:r>
              <a:rPr sz="3200" dirty="0">
                <a:latin typeface="Calibri"/>
                <a:cs typeface="Calibri"/>
              </a:rPr>
              <a:t> el </a:t>
            </a:r>
            <a:r>
              <a:rPr sz="3200" spc="-5" dirty="0">
                <a:latin typeface="Calibri"/>
                <a:cs typeface="Calibri"/>
              </a:rPr>
              <a:t>ejemplo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anterior,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determinar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 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mínima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capacidad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 </a:t>
            </a:r>
            <a:r>
              <a:rPr sz="3200" spc="-15" dirty="0">
                <a:latin typeface="Calibri"/>
                <a:cs typeface="Calibri"/>
              </a:rPr>
              <a:t>ruptura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que </a:t>
            </a:r>
            <a:r>
              <a:rPr sz="3200" spc="-15" dirty="0">
                <a:latin typeface="Calibri"/>
                <a:cs typeface="Calibri"/>
              </a:rPr>
              <a:t>deberá </a:t>
            </a:r>
            <a:r>
              <a:rPr sz="3200" spc="-10" dirty="0">
                <a:latin typeface="Calibri"/>
                <a:cs typeface="Calibri"/>
              </a:rPr>
              <a:t> tener </a:t>
            </a:r>
            <a:r>
              <a:rPr sz="3200" dirty="0">
                <a:latin typeface="Calibri"/>
                <a:cs typeface="Calibri"/>
              </a:rPr>
              <a:t>el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interruptor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del </a:t>
            </a:r>
            <a:r>
              <a:rPr sz="3200" spc="-10" dirty="0">
                <a:latin typeface="Calibri"/>
                <a:cs typeface="Calibri"/>
              </a:rPr>
              <a:t>generador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(52),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si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el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mínimo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tiempo </a:t>
            </a:r>
            <a:r>
              <a:rPr sz="3200" spc="-5" dirty="0">
                <a:latin typeface="Calibri"/>
                <a:cs typeface="Calibri"/>
              </a:rPr>
              <a:t>del </a:t>
            </a:r>
            <a:r>
              <a:rPr sz="3200" spc="-10" dirty="0">
                <a:latin typeface="Calibri"/>
                <a:cs typeface="Calibri"/>
              </a:rPr>
              <a:t>equipamiento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maniobra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es </a:t>
            </a:r>
            <a:r>
              <a:rPr sz="3200" spc="-5" dirty="0">
                <a:latin typeface="Calibri"/>
                <a:cs typeface="Calibri"/>
              </a:rPr>
              <a:t>50ms.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6051" y="60960"/>
            <a:ext cx="8308975" cy="1762125"/>
            <a:chOff x="416051" y="60960"/>
            <a:chExt cx="8308975" cy="17621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6051" y="60960"/>
              <a:ext cx="8308848" cy="17617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50"/>
              </a:lnSpc>
            </a:pPr>
            <a:r>
              <a:rPr sz="4000" b="1" spc="-15" dirty="0">
                <a:latin typeface="Calibri"/>
                <a:cs typeface="Calibri"/>
              </a:rPr>
              <a:t>Generador</a:t>
            </a:r>
            <a:r>
              <a:rPr sz="4000" b="1" spc="-5" dirty="0">
                <a:latin typeface="Calibri"/>
                <a:cs typeface="Calibri"/>
              </a:rPr>
              <a:t> en</a:t>
            </a:r>
            <a:r>
              <a:rPr sz="4000" b="1" spc="-15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bloque</a:t>
            </a:r>
            <a:r>
              <a:rPr sz="4000" b="1" spc="5" dirty="0">
                <a:latin typeface="Calibri"/>
                <a:cs typeface="Calibri"/>
              </a:rPr>
              <a:t> </a:t>
            </a:r>
            <a:r>
              <a:rPr sz="4000" b="1" spc="-15" dirty="0">
                <a:latin typeface="Calibri"/>
                <a:cs typeface="Calibri"/>
              </a:rPr>
              <a:t>(planta</a:t>
            </a:r>
            <a:r>
              <a:rPr sz="4000" b="1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de</a:t>
            </a:r>
            <a:endParaRPr sz="4000">
              <a:latin typeface="Calibri"/>
              <a:cs typeface="Calibri"/>
            </a:endParaRPr>
          </a:p>
          <a:p>
            <a:pPr algn="ctr">
              <a:lnSpc>
                <a:spcPts val="4750"/>
              </a:lnSpc>
            </a:pPr>
            <a:r>
              <a:rPr sz="4000" b="1" spc="-15" dirty="0">
                <a:latin typeface="Calibri"/>
                <a:cs typeface="Calibri"/>
              </a:rPr>
              <a:t>generación)</a:t>
            </a:r>
            <a:r>
              <a:rPr sz="4000" b="1" spc="15" dirty="0">
                <a:latin typeface="Calibri"/>
                <a:cs typeface="Calibri"/>
              </a:rPr>
              <a:t> </a:t>
            </a:r>
            <a:r>
              <a:rPr sz="4000" b="1" spc="-15" dirty="0">
                <a:latin typeface="Calibri"/>
                <a:cs typeface="Calibri"/>
              </a:rPr>
              <a:t>Corrección</a:t>
            </a:r>
            <a:r>
              <a:rPr sz="4000" b="1" spc="20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impedancias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9740" y="1610994"/>
            <a:ext cx="3914140" cy="3354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31800" indent="-343535">
              <a:lnSpc>
                <a:spcPts val="2495"/>
              </a:lnSpc>
              <a:spcBef>
                <a:spcPts val="95"/>
              </a:spcBef>
              <a:buFont typeface="Arial MT"/>
              <a:buChar char="•"/>
              <a:tabLst>
                <a:tab pos="431800" algn="l"/>
                <a:tab pos="432434" algn="l"/>
                <a:tab pos="2254250" algn="l"/>
                <a:tab pos="3007360" algn="l"/>
              </a:tabLst>
            </a:pPr>
            <a:r>
              <a:rPr sz="2800" b="1" u="heavy" spc="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Z</a:t>
            </a:r>
            <a:r>
              <a:rPr sz="2775" b="1" spc="7" baseline="-21021" dirty="0">
                <a:solidFill>
                  <a:srgbClr val="C00000"/>
                </a:solidFill>
                <a:latin typeface="Calibri"/>
                <a:cs typeface="Calibri"/>
              </a:rPr>
              <a:t>S(O)</a:t>
            </a:r>
            <a:r>
              <a:rPr sz="2775" b="1" spc="337" baseline="-2102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Calibri"/>
                <a:cs typeface="Calibri"/>
              </a:rPr>
              <a:t>=</a:t>
            </a:r>
            <a:r>
              <a:rPr sz="28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Calibri"/>
                <a:cs typeface="Calibri"/>
              </a:rPr>
              <a:t>(t</a:t>
            </a:r>
            <a:r>
              <a:rPr sz="2800" b="1" spc="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75" b="1" spc="15" baseline="25525" dirty="0">
                <a:solidFill>
                  <a:srgbClr val="C00000"/>
                </a:solidFill>
                <a:latin typeface="Calibri"/>
                <a:cs typeface="Calibri"/>
              </a:rPr>
              <a:t>2</a:t>
            </a:r>
            <a:r>
              <a:rPr sz="1850" b="1" spc="2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b="1" u="heavy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Z</a:t>
            </a:r>
            <a:r>
              <a:rPr sz="2800" b="1" spc="-5" dirty="0">
                <a:solidFill>
                  <a:srgbClr val="C00000"/>
                </a:solidFill>
                <a:latin typeface="Calibri"/>
                <a:cs typeface="Calibri"/>
              </a:rPr>
              <a:t>	+</a:t>
            </a:r>
            <a:r>
              <a:rPr sz="2800" b="1" u="heavy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Z</a:t>
            </a:r>
            <a:r>
              <a:rPr sz="2800" b="1" spc="-5" dirty="0">
                <a:solidFill>
                  <a:srgbClr val="C00000"/>
                </a:solidFill>
                <a:latin typeface="Calibri"/>
                <a:cs typeface="Calibri"/>
              </a:rPr>
              <a:t>	)</a:t>
            </a:r>
            <a:r>
              <a:rPr sz="28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endParaRPr sz="2800">
              <a:latin typeface="Calibri"/>
              <a:cs typeface="Calibri"/>
            </a:endParaRPr>
          </a:p>
          <a:p>
            <a:pPr marL="1597660">
              <a:lnSpc>
                <a:spcPts val="1355"/>
              </a:lnSpc>
              <a:tabLst>
                <a:tab pos="2048510" algn="l"/>
                <a:tab pos="2600960" algn="l"/>
                <a:tab pos="3390265" algn="l"/>
              </a:tabLst>
            </a:pPr>
            <a:r>
              <a:rPr sz="1850" b="1" spc="5" dirty="0">
                <a:solidFill>
                  <a:srgbClr val="C00000"/>
                </a:solidFill>
                <a:latin typeface="Calibri"/>
                <a:cs typeface="Calibri"/>
              </a:rPr>
              <a:t>r	</a:t>
            </a:r>
            <a:r>
              <a:rPr sz="1850" b="1" spc="10" dirty="0">
                <a:solidFill>
                  <a:srgbClr val="C00000"/>
                </a:solidFill>
                <a:latin typeface="Calibri"/>
                <a:cs typeface="Calibri"/>
              </a:rPr>
              <a:t>G	</a:t>
            </a:r>
            <a:r>
              <a:rPr sz="1850" b="1" spc="5" dirty="0">
                <a:solidFill>
                  <a:srgbClr val="C00000"/>
                </a:solidFill>
                <a:latin typeface="Calibri"/>
                <a:cs typeface="Calibri"/>
              </a:rPr>
              <a:t>THV	S(O)</a:t>
            </a:r>
            <a:endParaRPr sz="18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600">
              <a:latin typeface="Calibri"/>
              <a:cs typeface="Calibri"/>
            </a:endParaRPr>
          </a:p>
          <a:p>
            <a:pPr marL="431800" marR="43180" indent="-343535">
              <a:lnSpc>
                <a:spcPct val="100000"/>
              </a:lnSpc>
              <a:buFont typeface="Arial MT"/>
              <a:buChar char="•"/>
              <a:tabLst>
                <a:tab pos="431800" algn="l"/>
                <a:tab pos="432434" algn="l"/>
              </a:tabLst>
            </a:pPr>
            <a:r>
              <a:rPr sz="2800" spc="-20" dirty="0">
                <a:latin typeface="Calibri"/>
                <a:cs typeface="Calibri"/>
              </a:rPr>
              <a:t>Central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eléctrica </a:t>
            </a:r>
            <a:r>
              <a:rPr sz="2800" spc="-15" dirty="0">
                <a:latin typeface="Calibri"/>
                <a:cs typeface="Calibri"/>
              </a:rPr>
              <a:t>con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el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conmutador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bajo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carga: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•"/>
            </a:pPr>
            <a:endParaRPr sz="3850">
              <a:latin typeface="Calibri"/>
              <a:cs typeface="Calibri"/>
            </a:endParaRPr>
          </a:p>
          <a:p>
            <a:pPr marL="431800" marR="204470" indent="-343535">
              <a:lnSpc>
                <a:spcPct val="100000"/>
              </a:lnSpc>
              <a:buFont typeface="Arial MT"/>
              <a:buChar char="•"/>
              <a:tabLst>
                <a:tab pos="431800" algn="l"/>
                <a:tab pos="432434" algn="l"/>
              </a:tabLst>
            </a:pPr>
            <a:r>
              <a:rPr sz="2800" spc="-20" dirty="0">
                <a:latin typeface="Calibri"/>
                <a:cs typeface="Calibri"/>
              </a:rPr>
              <a:t>Central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eléctrica sin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cambiadores </a:t>
            </a: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tomas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9144" y="4940046"/>
            <a:ext cx="15995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bajo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carga: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174712" y="3622481"/>
            <a:ext cx="770255" cy="302260"/>
          </a:xfrm>
          <a:custGeom>
            <a:avLst/>
            <a:gdLst/>
            <a:ahLst/>
            <a:cxnLst/>
            <a:rect l="l" t="t" r="r" b="b"/>
            <a:pathLst>
              <a:path w="770254" h="302260">
                <a:moveTo>
                  <a:pt x="0" y="0"/>
                </a:moveTo>
                <a:lnTo>
                  <a:pt x="0" y="302096"/>
                </a:lnTo>
              </a:path>
              <a:path w="770254" h="302260">
                <a:moveTo>
                  <a:pt x="769698" y="0"/>
                </a:moveTo>
                <a:lnTo>
                  <a:pt x="769698" y="302096"/>
                </a:lnTo>
              </a:path>
            </a:pathLst>
          </a:custGeom>
          <a:ln w="97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340769" y="3739322"/>
            <a:ext cx="1440815" cy="198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471805" algn="l"/>
                <a:tab pos="1237615" algn="l"/>
              </a:tabLst>
            </a:pPr>
            <a:r>
              <a:rPr sz="1100" spc="45" dirty="0">
                <a:latin typeface="Arial MT"/>
                <a:cs typeface="Arial MT"/>
              </a:rPr>
              <a:t>d	</a:t>
            </a:r>
            <a:r>
              <a:rPr sz="1100" spc="50" dirty="0">
                <a:latin typeface="Arial MT"/>
                <a:cs typeface="Arial MT"/>
              </a:rPr>
              <a:t>T	</a:t>
            </a:r>
            <a:r>
              <a:rPr sz="1100" spc="130" dirty="0">
                <a:latin typeface="Arial MT"/>
                <a:cs typeface="Arial MT"/>
              </a:rPr>
              <a:t>rG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11639" y="3739322"/>
            <a:ext cx="388620" cy="198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100" spc="110" dirty="0">
                <a:latin typeface="Arial MT"/>
                <a:cs typeface="Arial MT"/>
              </a:rPr>
              <a:t>r</a:t>
            </a:r>
            <a:r>
              <a:rPr sz="1100" spc="50" dirty="0">
                <a:latin typeface="Arial MT"/>
                <a:cs typeface="Arial MT"/>
              </a:rPr>
              <a:t>T</a:t>
            </a:r>
            <a:r>
              <a:rPr sz="1100" spc="160" dirty="0">
                <a:latin typeface="Arial MT"/>
                <a:cs typeface="Arial MT"/>
              </a:rPr>
              <a:t>H</a:t>
            </a:r>
            <a:r>
              <a:rPr sz="1100" spc="55" dirty="0">
                <a:latin typeface="Arial MT"/>
                <a:cs typeface="Arial MT"/>
              </a:rPr>
              <a:t>V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81444" y="3739322"/>
            <a:ext cx="202565" cy="198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100" spc="130" dirty="0">
                <a:latin typeface="Arial MT"/>
                <a:cs typeface="Arial MT"/>
              </a:rPr>
              <a:t>rG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05539" y="3547379"/>
            <a:ext cx="113664" cy="198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100" spc="55" dirty="0">
                <a:latin typeface="Arial MT"/>
                <a:cs typeface="Arial MT"/>
              </a:rPr>
              <a:t>S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82709" y="3227127"/>
            <a:ext cx="142240" cy="322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950" spc="40" dirty="0">
                <a:latin typeface="Arial MT"/>
                <a:cs typeface="Arial MT"/>
              </a:rPr>
              <a:t>c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85599" y="3464457"/>
            <a:ext cx="852805" cy="322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  <a:tabLst>
                <a:tab pos="554990" algn="l"/>
              </a:tabLst>
            </a:pPr>
            <a:r>
              <a:rPr sz="2925" spc="7" baseline="-24216" dirty="0">
                <a:latin typeface="Arial MT"/>
                <a:cs typeface="Arial MT"/>
              </a:rPr>
              <a:t>U</a:t>
            </a:r>
            <a:r>
              <a:rPr sz="1100" spc="5" dirty="0">
                <a:latin typeface="Arial MT"/>
                <a:cs typeface="Arial MT"/>
              </a:rPr>
              <a:t>2	</a:t>
            </a:r>
            <a:r>
              <a:rPr sz="2925" spc="7" baseline="-24216" dirty="0">
                <a:latin typeface="Arial MT"/>
                <a:cs typeface="Arial MT"/>
              </a:rPr>
              <a:t>U</a:t>
            </a:r>
            <a:r>
              <a:rPr sz="1100" spc="5" dirty="0">
                <a:latin typeface="Arial MT"/>
                <a:cs typeface="Arial MT"/>
              </a:rPr>
              <a:t>2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55005" y="3117445"/>
            <a:ext cx="907415" cy="322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597535" algn="l"/>
              </a:tabLst>
            </a:pPr>
            <a:r>
              <a:rPr sz="2925" spc="7" baseline="-22792" dirty="0">
                <a:latin typeface="Arial MT"/>
                <a:cs typeface="Arial MT"/>
              </a:rPr>
              <a:t>U</a:t>
            </a:r>
            <a:r>
              <a:rPr sz="1650" spc="7" baseline="2525" dirty="0">
                <a:latin typeface="Arial MT"/>
                <a:cs typeface="Arial MT"/>
              </a:rPr>
              <a:t>2	</a:t>
            </a:r>
            <a:r>
              <a:rPr sz="2925" spc="7" baseline="-24216" dirty="0">
                <a:latin typeface="Arial MT"/>
                <a:cs typeface="Arial MT"/>
              </a:rPr>
              <a:t>U</a:t>
            </a:r>
            <a:r>
              <a:rPr sz="1100" spc="5" dirty="0">
                <a:latin typeface="Arial MT"/>
                <a:cs typeface="Arial MT"/>
              </a:rPr>
              <a:t>2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24658" y="3382667"/>
            <a:ext cx="185420" cy="322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950" spc="55" dirty="0">
                <a:latin typeface="Arial MT"/>
                <a:cs typeface="Arial MT"/>
              </a:rPr>
              <a:t>K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30400" y="3574603"/>
            <a:ext cx="1769745" cy="322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1169670" algn="l"/>
              </a:tabLst>
            </a:pPr>
            <a:r>
              <a:rPr sz="1950" spc="60" dirty="0">
                <a:latin typeface="Arial MT"/>
                <a:cs typeface="Arial MT"/>
              </a:rPr>
              <a:t>1</a:t>
            </a:r>
            <a:r>
              <a:rPr sz="1950" spc="60" dirty="0">
                <a:latin typeface="Symbol"/>
                <a:cs typeface="Symbol"/>
              </a:rPr>
              <a:t></a:t>
            </a:r>
            <a:r>
              <a:rPr sz="1950" spc="165" dirty="0">
                <a:latin typeface="Times New Roman"/>
                <a:cs typeface="Times New Roman"/>
              </a:rPr>
              <a:t> </a:t>
            </a:r>
            <a:r>
              <a:rPr sz="1950" spc="15" dirty="0">
                <a:latin typeface="Arial MT"/>
                <a:cs typeface="Arial MT"/>
              </a:rPr>
              <a:t>x</a:t>
            </a:r>
            <a:r>
              <a:rPr sz="2925" spc="22" baseline="2849" dirty="0">
                <a:latin typeface="Symbol"/>
                <a:cs typeface="Symbol"/>
              </a:rPr>
              <a:t></a:t>
            </a:r>
            <a:r>
              <a:rPr sz="2925" spc="397" baseline="2849" dirty="0">
                <a:latin typeface="Times New Roman"/>
                <a:cs typeface="Times New Roman"/>
              </a:rPr>
              <a:t> </a:t>
            </a:r>
            <a:r>
              <a:rPr sz="1950" spc="45" dirty="0">
                <a:latin typeface="Symbol"/>
                <a:cs typeface="Symbol"/>
              </a:rPr>
              <a:t></a:t>
            </a:r>
            <a:r>
              <a:rPr sz="1950" spc="-130" dirty="0">
                <a:latin typeface="Times New Roman"/>
                <a:cs typeface="Times New Roman"/>
              </a:rPr>
              <a:t> </a:t>
            </a:r>
            <a:r>
              <a:rPr sz="1950" spc="40" dirty="0">
                <a:latin typeface="Arial MT"/>
                <a:cs typeface="Arial MT"/>
              </a:rPr>
              <a:t>x	</a:t>
            </a:r>
            <a:r>
              <a:rPr sz="1950" spc="85" dirty="0">
                <a:latin typeface="Symbol"/>
                <a:cs typeface="Symbol"/>
              </a:rPr>
              <a:t></a:t>
            </a:r>
            <a:r>
              <a:rPr sz="1950" spc="85" dirty="0">
                <a:latin typeface="Arial MT"/>
                <a:cs typeface="Arial MT"/>
              </a:rPr>
              <a:t>sin</a:t>
            </a:r>
            <a:r>
              <a:rPr sz="1950" spc="85" dirty="0">
                <a:latin typeface="Symbol"/>
                <a:cs typeface="Symbol"/>
              </a:rPr>
              <a:t>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64472" y="3289062"/>
            <a:ext cx="3444875" cy="322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  <a:tabLst>
                <a:tab pos="398780" algn="l"/>
                <a:tab pos="958215" algn="l"/>
                <a:tab pos="2353945" algn="l"/>
                <a:tab pos="3406140" algn="l"/>
              </a:tabLst>
            </a:pPr>
            <a:r>
              <a:rPr sz="2925" spc="67" baseline="-21367" dirty="0">
                <a:latin typeface="Symbol"/>
                <a:cs typeface="Symbol"/>
              </a:rPr>
              <a:t></a:t>
            </a:r>
            <a:r>
              <a:rPr sz="2925" u="sng" spc="67" baseline="142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	</a:t>
            </a:r>
            <a:r>
              <a:rPr sz="1650" u="sng" spc="127" baseline="25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nQ</a:t>
            </a:r>
            <a:r>
              <a:rPr sz="1650" spc="209" baseline="2525" dirty="0">
                <a:latin typeface="Arial MT"/>
                <a:cs typeface="Arial MT"/>
              </a:rPr>
              <a:t> </a:t>
            </a:r>
            <a:r>
              <a:rPr sz="2925" spc="30" baseline="-21367" dirty="0">
                <a:latin typeface="Symbol"/>
                <a:cs typeface="Symbol"/>
              </a:rPr>
              <a:t></a:t>
            </a:r>
            <a:r>
              <a:rPr sz="1950" u="sng" spc="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	</a:t>
            </a:r>
            <a:r>
              <a:rPr sz="1100" u="sng" spc="8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rTLV</a:t>
            </a:r>
            <a:r>
              <a:rPr sz="1100" spc="210" dirty="0">
                <a:latin typeface="Arial MT"/>
                <a:cs typeface="Arial MT"/>
              </a:rPr>
              <a:t> </a:t>
            </a:r>
            <a:r>
              <a:rPr sz="2925" spc="30" baseline="-21367" dirty="0">
                <a:latin typeface="Symbol"/>
                <a:cs typeface="Symbol"/>
              </a:rPr>
              <a:t></a:t>
            </a:r>
            <a:r>
              <a:rPr sz="1950" u="sng" spc="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	</a:t>
            </a:r>
            <a:r>
              <a:rPr sz="1100" u="sng" spc="6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max	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984241" y="3193542"/>
            <a:ext cx="3857625" cy="788035"/>
          </a:xfrm>
          <a:custGeom>
            <a:avLst/>
            <a:gdLst/>
            <a:ahLst/>
            <a:cxnLst/>
            <a:rect l="l" t="t" r="r" b="b"/>
            <a:pathLst>
              <a:path w="3857625" h="788035">
                <a:moveTo>
                  <a:pt x="0" y="787908"/>
                </a:moveTo>
                <a:lnTo>
                  <a:pt x="3857244" y="787908"/>
                </a:lnTo>
                <a:lnTo>
                  <a:pt x="3857244" y="0"/>
                </a:lnTo>
                <a:lnTo>
                  <a:pt x="0" y="0"/>
                </a:lnTo>
                <a:lnTo>
                  <a:pt x="0" y="787908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64147" y="5376231"/>
            <a:ext cx="4107815" cy="0"/>
          </a:xfrm>
          <a:custGeom>
            <a:avLst/>
            <a:gdLst/>
            <a:ahLst/>
            <a:cxnLst/>
            <a:rect l="l" t="t" r="r" b="b"/>
            <a:pathLst>
              <a:path w="4107815">
                <a:moveTo>
                  <a:pt x="0" y="0"/>
                </a:moveTo>
                <a:lnTo>
                  <a:pt x="1103587" y="0"/>
                </a:lnTo>
              </a:path>
              <a:path w="4107815">
                <a:moveTo>
                  <a:pt x="1251895" y="0"/>
                </a:moveTo>
                <a:lnTo>
                  <a:pt x="1797651" y="0"/>
                </a:lnTo>
              </a:path>
              <a:path w="4107815">
                <a:moveTo>
                  <a:pt x="2736001" y="0"/>
                </a:moveTo>
                <a:lnTo>
                  <a:pt x="4107623" y="0"/>
                </a:lnTo>
              </a:path>
            </a:pathLst>
          </a:custGeom>
          <a:ln w="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8680622" y="5532057"/>
            <a:ext cx="201930" cy="1968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100" spc="130" dirty="0">
                <a:latin typeface="Arial MT"/>
                <a:cs typeface="Arial MT"/>
              </a:rPr>
              <a:t>rG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68009" y="5532057"/>
            <a:ext cx="95250" cy="1968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100" spc="35" dirty="0">
                <a:latin typeface="Arial MT"/>
                <a:cs typeface="Arial MT"/>
              </a:rPr>
              <a:t>d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222022" y="5342485"/>
            <a:ext cx="53975" cy="1968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100" spc="15" dirty="0">
                <a:latin typeface="Arial MT"/>
                <a:cs typeface="Arial MT"/>
              </a:rPr>
              <a:t>t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98312" y="5189306"/>
            <a:ext cx="356235" cy="1968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100" spc="114" dirty="0">
                <a:latin typeface="Arial MT"/>
                <a:cs typeface="Arial MT"/>
              </a:rPr>
              <a:t>r</a:t>
            </a:r>
            <a:r>
              <a:rPr sz="1100" spc="45" dirty="0">
                <a:latin typeface="Arial MT"/>
                <a:cs typeface="Arial MT"/>
              </a:rPr>
              <a:t>T</a:t>
            </a:r>
            <a:r>
              <a:rPr sz="1100" spc="105" dirty="0">
                <a:latin typeface="Arial MT"/>
                <a:cs typeface="Arial MT"/>
              </a:rPr>
              <a:t>L</a:t>
            </a:r>
            <a:r>
              <a:rPr sz="1100" spc="40" dirty="0">
                <a:latin typeface="Arial MT"/>
                <a:cs typeface="Arial MT"/>
              </a:rPr>
              <a:t>V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934928" y="5532057"/>
            <a:ext cx="1638935" cy="1968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  <a:tabLst>
                <a:tab pos="707390" algn="l"/>
                <a:tab pos="1251585" algn="l"/>
              </a:tabLst>
            </a:pPr>
            <a:r>
              <a:rPr sz="1100" spc="114" dirty="0">
                <a:latin typeface="Arial MT"/>
                <a:cs typeface="Arial MT"/>
              </a:rPr>
              <a:t>r</a:t>
            </a:r>
            <a:r>
              <a:rPr sz="1100" spc="45" dirty="0">
                <a:latin typeface="Arial MT"/>
                <a:cs typeface="Arial MT"/>
              </a:rPr>
              <a:t>G</a:t>
            </a:r>
            <a:r>
              <a:rPr sz="1100" dirty="0">
                <a:latin typeface="Arial MT"/>
                <a:cs typeface="Arial MT"/>
              </a:rPr>
              <a:t>	</a:t>
            </a:r>
            <a:r>
              <a:rPr sz="1100" spc="45" dirty="0">
                <a:latin typeface="Arial MT"/>
                <a:cs typeface="Arial MT"/>
              </a:rPr>
              <a:t>G</a:t>
            </a:r>
            <a:r>
              <a:rPr sz="1100" dirty="0">
                <a:latin typeface="Arial MT"/>
                <a:cs typeface="Arial MT"/>
              </a:rPr>
              <a:t>	</a:t>
            </a:r>
            <a:r>
              <a:rPr sz="1100" spc="114" dirty="0">
                <a:latin typeface="Arial MT"/>
                <a:cs typeface="Arial MT"/>
              </a:rPr>
              <a:t>r</a:t>
            </a:r>
            <a:r>
              <a:rPr sz="1100" spc="45" dirty="0">
                <a:latin typeface="Arial MT"/>
                <a:cs typeface="Arial MT"/>
              </a:rPr>
              <a:t>T</a:t>
            </a:r>
            <a:r>
              <a:rPr sz="1100" spc="165" dirty="0">
                <a:latin typeface="Arial MT"/>
                <a:cs typeface="Arial MT"/>
              </a:rPr>
              <a:t>H</a:t>
            </a:r>
            <a:r>
              <a:rPr sz="1100" spc="40" dirty="0">
                <a:latin typeface="Arial MT"/>
                <a:cs typeface="Arial MT"/>
              </a:rPr>
              <a:t>V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268796" y="5342485"/>
            <a:ext cx="213360" cy="1968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100" spc="-10" dirty="0">
                <a:latin typeface="Arial MT"/>
                <a:cs typeface="Arial MT"/>
              </a:rPr>
              <a:t>SO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40587" y="5087173"/>
            <a:ext cx="487045" cy="318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2850" spc="104" baseline="14619" dirty="0">
                <a:latin typeface="Arial MT"/>
                <a:cs typeface="Arial MT"/>
              </a:rPr>
              <a:t>c</a:t>
            </a:r>
            <a:r>
              <a:rPr sz="1100" spc="70" dirty="0">
                <a:latin typeface="Arial MT"/>
                <a:cs typeface="Arial MT"/>
              </a:rPr>
              <a:t>max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028523" y="5027331"/>
            <a:ext cx="182880" cy="318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900" spc="-40" dirty="0">
                <a:latin typeface="Arial MT"/>
                <a:cs typeface="Arial MT"/>
              </a:rPr>
              <a:t>U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092788" y="5080459"/>
            <a:ext cx="449580" cy="318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2850" spc="89" baseline="14619" dirty="0">
                <a:latin typeface="Arial MT"/>
                <a:cs typeface="Arial MT"/>
              </a:rPr>
              <a:t>U</a:t>
            </a:r>
            <a:r>
              <a:rPr sz="1100" spc="60" dirty="0">
                <a:latin typeface="Arial MT"/>
                <a:cs typeface="Arial MT"/>
              </a:rPr>
              <a:t>nQ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493676" y="5369598"/>
            <a:ext cx="1205865" cy="318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900" spc="105" dirty="0">
                <a:latin typeface="Arial MT"/>
                <a:cs typeface="Arial MT"/>
              </a:rPr>
              <a:t>1</a:t>
            </a:r>
            <a:r>
              <a:rPr sz="1900" spc="50" dirty="0">
                <a:latin typeface="Symbol"/>
                <a:cs typeface="Symbol"/>
              </a:rPr>
              <a:t></a:t>
            </a:r>
            <a:r>
              <a:rPr sz="1900" spc="-80" dirty="0">
                <a:latin typeface="Times New Roman"/>
                <a:cs typeface="Times New Roman"/>
              </a:rPr>
              <a:t> </a:t>
            </a:r>
            <a:r>
              <a:rPr sz="1900" spc="35" dirty="0">
                <a:latin typeface="Arial MT"/>
                <a:cs typeface="Arial MT"/>
              </a:rPr>
              <a:t>x</a:t>
            </a:r>
            <a:r>
              <a:rPr sz="2850" spc="30" baseline="2923" dirty="0">
                <a:latin typeface="Symbol"/>
                <a:cs typeface="Symbol"/>
              </a:rPr>
              <a:t></a:t>
            </a:r>
            <a:r>
              <a:rPr sz="2850" spc="292" baseline="2923" dirty="0">
                <a:latin typeface="Times New Roman"/>
                <a:cs typeface="Times New Roman"/>
              </a:rPr>
              <a:t> </a:t>
            </a:r>
            <a:r>
              <a:rPr sz="1900" spc="20" dirty="0">
                <a:latin typeface="Symbol"/>
                <a:cs typeface="Symbol"/>
              </a:rPr>
              <a:t></a:t>
            </a:r>
            <a:r>
              <a:rPr sz="1900" spc="-229" dirty="0">
                <a:latin typeface="Times New Roman"/>
                <a:cs typeface="Times New Roman"/>
              </a:rPr>
              <a:t> </a:t>
            </a:r>
            <a:r>
              <a:rPr sz="1900" spc="10" dirty="0">
                <a:latin typeface="Arial MT"/>
                <a:cs typeface="Arial MT"/>
              </a:rPr>
              <a:t>s</a:t>
            </a:r>
            <a:r>
              <a:rPr sz="1900" spc="55" dirty="0">
                <a:latin typeface="Arial MT"/>
                <a:cs typeface="Arial MT"/>
              </a:rPr>
              <a:t>i</a:t>
            </a:r>
            <a:r>
              <a:rPr sz="1900" spc="125" dirty="0">
                <a:latin typeface="Arial MT"/>
                <a:cs typeface="Arial MT"/>
              </a:rPr>
              <a:t>n</a:t>
            </a:r>
            <a:r>
              <a:rPr sz="1900" spc="55" dirty="0">
                <a:latin typeface="Symbol"/>
                <a:cs typeface="Symbol"/>
              </a:rPr>
              <a:t>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07311" y="5093302"/>
            <a:ext cx="866140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900" spc="20" dirty="0">
                <a:latin typeface="Symbol"/>
                <a:cs typeface="Symbol"/>
              </a:rPr>
              <a:t></a:t>
            </a:r>
            <a:r>
              <a:rPr sz="1900" spc="-235" dirty="0">
                <a:latin typeface="Times New Roman"/>
                <a:cs typeface="Times New Roman"/>
              </a:rPr>
              <a:t> </a:t>
            </a:r>
            <a:r>
              <a:rPr sz="2600" spc="-470" dirty="0">
                <a:latin typeface="Symbol"/>
                <a:cs typeface="Symbol"/>
              </a:rPr>
              <a:t></a:t>
            </a:r>
            <a:r>
              <a:rPr sz="1900" spc="105" dirty="0">
                <a:latin typeface="Arial MT"/>
                <a:cs typeface="Arial MT"/>
              </a:rPr>
              <a:t>1</a:t>
            </a:r>
            <a:r>
              <a:rPr sz="1900" spc="50" dirty="0">
                <a:latin typeface="Symbol"/>
                <a:cs typeface="Symbol"/>
              </a:rPr>
              <a:t></a:t>
            </a:r>
            <a:r>
              <a:rPr sz="1900" spc="-195" dirty="0">
                <a:latin typeface="Times New Roman"/>
                <a:cs typeface="Times New Roman"/>
              </a:rPr>
              <a:t> </a:t>
            </a:r>
            <a:r>
              <a:rPr sz="1900" spc="50" dirty="0">
                <a:latin typeface="Arial MT"/>
                <a:cs typeface="Arial MT"/>
              </a:rPr>
              <a:t>p</a:t>
            </a:r>
            <a:r>
              <a:rPr sz="1900" spc="135" dirty="0">
                <a:latin typeface="Arial MT"/>
                <a:cs typeface="Arial MT"/>
              </a:rPr>
              <a:t> </a:t>
            </a:r>
            <a:r>
              <a:rPr sz="2600" spc="-114" dirty="0">
                <a:latin typeface="Symbol"/>
                <a:cs typeface="Symbol"/>
              </a:rPr>
              <a:t></a:t>
            </a:r>
            <a:r>
              <a:rPr sz="1900" spc="20" dirty="0">
                <a:latin typeface="Symbol"/>
                <a:cs typeface="Symbol"/>
              </a:rPr>
              <a:t>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913166" y="5180041"/>
            <a:ext cx="76200" cy="318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900" spc="20" dirty="0">
                <a:latin typeface="Symbol"/>
                <a:cs typeface="Symbol"/>
              </a:rPr>
              <a:t>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765159" y="5369598"/>
            <a:ext cx="1447800" cy="318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  <a:tabLst>
                <a:tab pos="344170" algn="l"/>
                <a:tab pos="1017269" algn="l"/>
                <a:tab pos="1251585" algn="l"/>
              </a:tabLst>
            </a:pPr>
            <a:r>
              <a:rPr sz="1900" spc="65" dirty="0">
                <a:latin typeface="Arial MT"/>
                <a:cs typeface="Arial MT"/>
              </a:rPr>
              <a:t>U	</a:t>
            </a:r>
            <a:r>
              <a:rPr sz="1900" spc="-100" dirty="0">
                <a:latin typeface="Arial MT"/>
                <a:cs typeface="Arial MT"/>
              </a:rPr>
              <a:t>(</a:t>
            </a:r>
            <a:r>
              <a:rPr sz="1900" spc="105" dirty="0">
                <a:latin typeface="Arial MT"/>
                <a:cs typeface="Arial MT"/>
              </a:rPr>
              <a:t>1</a:t>
            </a:r>
            <a:r>
              <a:rPr sz="1900" spc="50" dirty="0">
                <a:latin typeface="Symbol"/>
                <a:cs typeface="Symbol"/>
              </a:rPr>
              <a:t></a:t>
            </a:r>
            <a:r>
              <a:rPr sz="1900" spc="-195" dirty="0">
                <a:latin typeface="Times New Roman"/>
                <a:cs typeface="Times New Roman"/>
              </a:rPr>
              <a:t> </a:t>
            </a:r>
            <a:r>
              <a:rPr sz="1900" spc="50" dirty="0">
                <a:latin typeface="Arial MT"/>
                <a:cs typeface="Arial MT"/>
              </a:rPr>
              <a:t>p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30" dirty="0">
                <a:latin typeface="Arial MT"/>
                <a:cs typeface="Arial MT"/>
              </a:rPr>
              <a:t>)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65" dirty="0">
                <a:latin typeface="Arial MT"/>
                <a:cs typeface="Arial MT"/>
              </a:rPr>
              <a:t>U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089027" y="5180041"/>
            <a:ext cx="626110" cy="318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  <a:tabLst>
                <a:tab pos="473709" algn="l"/>
              </a:tabLst>
            </a:pPr>
            <a:r>
              <a:rPr sz="1900" spc="60" dirty="0">
                <a:latin typeface="Arial MT"/>
                <a:cs typeface="Arial MT"/>
              </a:rPr>
              <a:t>K	</a:t>
            </a:r>
            <a:r>
              <a:rPr sz="1900" spc="50" dirty="0">
                <a:latin typeface="Symbol"/>
                <a:cs typeface="Symbol"/>
              </a:rPr>
              <a:t>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048505" y="4993385"/>
            <a:ext cx="4912360" cy="768350"/>
          </a:xfrm>
          <a:custGeom>
            <a:avLst/>
            <a:gdLst/>
            <a:ahLst/>
            <a:cxnLst/>
            <a:rect l="l" t="t" r="r" b="b"/>
            <a:pathLst>
              <a:path w="4912359" h="768350">
                <a:moveTo>
                  <a:pt x="0" y="768095"/>
                </a:moveTo>
                <a:lnTo>
                  <a:pt x="4911852" y="768095"/>
                </a:lnTo>
                <a:lnTo>
                  <a:pt x="4911852" y="0"/>
                </a:lnTo>
                <a:lnTo>
                  <a:pt x="0" y="0"/>
                </a:lnTo>
                <a:lnTo>
                  <a:pt x="0" y="768095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566409" y="2132838"/>
            <a:ext cx="350520" cy="375285"/>
          </a:xfrm>
          <a:custGeom>
            <a:avLst/>
            <a:gdLst/>
            <a:ahLst/>
            <a:cxnLst/>
            <a:rect l="l" t="t" r="r" b="b"/>
            <a:pathLst>
              <a:path w="350520" h="375285">
                <a:moveTo>
                  <a:pt x="0" y="187451"/>
                </a:moveTo>
                <a:lnTo>
                  <a:pt x="6261" y="137627"/>
                </a:lnTo>
                <a:lnTo>
                  <a:pt x="23932" y="92851"/>
                </a:lnTo>
                <a:lnTo>
                  <a:pt x="51339" y="54911"/>
                </a:lnTo>
                <a:lnTo>
                  <a:pt x="86811" y="25597"/>
                </a:lnTo>
                <a:lnTo>
                  <a:pt x="128675" y="6697"/>
                </a:lnTo>
                <a:lnTo>
                  <a:pt x="175260" y="0"/>
                </a:lnTo>
                <a:lnTo>
                  <a:pt x="221844" y="6697"/>
                </a:lnTo>
                <a:lnTo>
                  <a:pt x="263708" y="25597"/>
                </a:lnTo>
                <a:lnTo>
                  <a:pt x="299180" y="54911"/>
                </a:lnTo>
                <a:lnTo>
                  <a:pt x="326587" y="92851"/>
                </a:lnTo>
                <a:lnTo>
                  <a:pt x="344258" y="137627"/>
                </a:lnTo>
                <a:lnTo>
                  <a:pt x="350519" y="187451"/>
                </a:lnTo>
                <a:lnTo>
                  <a:pt x="344258" y="237276"/>
                </a:lnTo>
                <a:lnTo>
                  <a:pt x="326587" y="282052"/>
                </a:lnTo>
                <a:lnTo>
                  <a:pt x="299180" y="319992"/>
                </a:lnTo>
                <a:lnTo>
                  <a:pt x="263708" y="349306"/>
                </a:lnTo>
                <a:lnTo>
                  <a:pt x="221844" y="368206"/>
                </a:lnTo>
                <a:lnTo>
                  <a:pt x="175260" y="374903"/>
                </a:lnTo>
                <a:lnTo>
                  <a:pt x="128675" y="368206"/>
                </a:lnTo>
                <a:lnTo>
                  <a:pt x="86811" y="349306"/>
                </a:lnTo>
                <a:lnTo>
                  <a:pt x="51339" y="319992"/>
                </a:lnTo>
                <a:lnTo>
                  <a:pt x="23932" y="282052"/>
                </a:lnTo>
                <a:lnTo>
                  <a:pt x="6261" y="237276"/>
                </a:lnTo>
                <a:lnTo>
                  <a:pt x="0" y="187451"/>
                </a:lnTo>
                <a:close/>
              </a:path>
            </a:pathLst>
          </a:custGeom>
          <a:ln w="32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6292405" y="2104644"/>
            <a:ext cx="1501775" cy="462280"/>
            <a:chOff x="6292405" y="2104644"/>
            <a:chExt cx="1501775" cy="462280"/>
          </a:xfrm>
        </p:grpSpPr>
        <p:sp>
          <p:nvSpPr>
            <p:cNvPr id="39" name="object 39"/>
            <p:cNvSpPr/>
            <p:nvPr/>
          </p:nvSpPr>
          <p:spPr>
            <a:xfrm>
              <a:off x="6308597" y="2157222"/>
              <a:ext cx="495300" cy="350520"/>
            </a:xfrm>
            <a:custGeom>
              <a:avLst/>
              <a:gdLst/>
              <a:ahLst/>
              <a:cxnLst/>
              <a:rect l="l" t="t" r="r" b="b"/>
              <a:pathLst>
                <a:path w="495300" h="350519">
                  <a:moveTo>
                    <a:pt x="0" y="180593"/>
                  </a:moveTo>
                  <a:lnTo>
                    <a:pt x="7461" y="126882"/>
                  </a:lnTo>
                  <a:lnTo>
                    <a:pt x="28236" y="80235"/>
                  </a:lnTo>
                  <a:lnTo>
                    <a:pt x="59911" y="43452"/>
                  </a:lnTo>
                  <a:lnTo>
                    <a:pt x="100071" y="19330"/>
                  </a:lnTo>
                  <a:lnTo>
                    <a:pt x="146303" y="10667"/>
                  </a:lnTo>
                  <a:lnTo>
                    <a:pt x="192536" y="19330"/>
                  </a:lnTo>
                  <a:lnTo>
                    <a:pt x="232696" y="43452"/>
                  </a:lnTo>
                  <a:lnTo>
                    <a:pt x="264371" y="80235"/>
                  </a:lnTo>
                  <a:lnTo>
                    <a:pt x="285146" y="126882"/>
                  </a:lnTo>
                  <a:lnTo>
                    <a:pt x="292607" y="180593"/>
                  </a:lnTo>
                  <a:lnTo>
                    <a:pt x="285146" y="234305"/>
                  </a:lnTo>
                  <a:lnTo>
                    <a:pt x="264371" y="280952"/>
                  </a:lnTo>
                  <a:lnTo>
                    <a:pt x="232696" y="317735"/>
                  </a:lnTo>
                  <a:lnTo>
                    <a:pt x="192536" y="341857"/>
                  </a:lnTo>
                  <a:lnTo>
                    <a:pt x="146303" y="350519"/>
                  </a:lnTo>
                  <a:lnTo>
                    <a:pt x="100071" y="341857"/>
                  </a:lnTo>
                  <a:lnTo>
                    <a:pt x="59911" y="317735"/>
                  </a:lnTo>
                  <a:lnTo>
                    <a:pt x="28236" y="280952"/>
                  </a:lnTo>
                  <a:lnTo>
                    <a:pt x="7461" y="234305"/>
                  </a:lnTo>
                  <a:lnTo>
                    <a:pt x="0" y="180593"/>
                  </a:lnTo>
                  <a:close/>
                </a:path>
                <a:path w="495300" h="350519">
                  <a:moveTo>
                    <a:pt x="199644" y="169163"/>
                  </a:moveTo>
                  <a:lnTo>
                    <a:pt x="207178" y="115677"/>
                  </a:lnTo>
                  <a:lnTo>
                    <a:pt x="228161" y="69238"/>
                  </a:lnTo>
                  <a:lnTo>
                    <a:pt x="260158" y="32625"/>
                  </a:lnTo>
                  <a:lnTo>
                    <a:pt x="300740" y="8619"/>
                  </a:lnTo>
                  <a:lnTo>
                    <a:pt x="347472" y="0"/>
                  </a:lnTo>
                  <a:lnTo>
                    <a:pt x="394203" y="8619"/>
                  </a:lnTo>
                  <a:lnTo>
                    <a:pt x="434785" y="32625"/>
                  </a:lnTo>
                  <a:lnTo>
                    <a:pt x="466782" y="69238"/>
                  </a:lnTo>
                  <a:lnTo>
                    <a:pt x="487765" y="115677"/>
                  </a:lnTo>
                  <a:lnTo>
                    <a:pt x="495300" y="169163"/>
                  </a:lnTo>
                  <a:lnTo>
                    <a:pt x="487765" y="222650"/>
                  </a:lnTo>
                  <a:lnTo>
                    <a:pt x="466782" y="269089"/>
                  </a:lnTo>
                  <a:lnTo>
                    <a:pt x="434785" y="305702"/>
                  </a:lnTo>
                  <a:lnTo>
                    <a:pt x="394203" y="329708"/>
                  </a:lnTo>
                  <a:lnTo>
                    <a:pt x="347472" y="338327"/>
                  </a:lnTo>
                  <a:lnTo>
                    <a:pt x="300740" y="329708"/>
                  </a:lnTo>
                  <a:lnTo>
                    <a:pt x="260158" y="305702"/>
                  </a:lnTo>
                  <a:lnTo>
                    <a:pt x="228161" y="269089"/>
                  </a:lnTo>
                  <a:lnTo>
                    <a:pt x="207178" y="222650"/>
                  </a:lnTo>
                  <a:lnTo>
                    <a:pt x="199644" y="169163"/>
                  </a:lnTo>
                  <a:close/>
                </a:path>
              </a:pathLst>
            </a:custGeom>
            <a:ln w="32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800088" y="2104643"/>
              <a:ext cx="993775" cy="462280"/>
            </a:xfrm>
            <a:custGeom>
              <a:avLst/>
              <a:gdLst/>
              <a:ahLst/>
              <a:cxnLst/>
              <a:rect l="l" t="t" r="r" b="b"/>
              <a:pathLst>
                <a:path w="993775" h="462280">
                  <a:moveTo>
                    <a:pt x="993648" y="225552"/>
                  </a:moveTo>
                  <a:lnTo>
                    <a:pt x="454152" y="225552"/>
                  </a:lnTo>
                  <a:lnTo>
                    <a:pt x="454152" y="0"/>
                  </a:lnTo>
                  <a:lnTo>
                    <a:pt x="440436" y="0"/>
                  </a:lnTo>
                  <a:lnTo>
                    <a:pt x="440436" y="225552"/>
                  </a:lnTo>
                  <a:lnTo>
                    <a:pt x="0" y="225552"/>
                  </a:lnTo>
                  <a:lnTo>
                    <a:pt x="0" y="242316"/>
                  </a:lnTo>
                  <a:lnTo>
                    <a:pt x="440436" y="242316"/>
                  </a:lnTo>
                  <a:lnTo>
                    <a:pt x="440436" y="461772"/>
                  </a:lnTo>
                  <a:lnTo>
                    <a:pt x="454152" y="461772"/>
                  </a:lnTo>
                  <a:lnTo>
                    <a:pt x="454152" y="242316"/>
                  </a:lnTo>
                  <a:lnTo>
                    <a:pt x="993648" y="242316"/>
                  </a:lnTo>
                  <a:lnTo>
                    <a:pt x="993648" y="2255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7169911" y="1673478"/>
            <a:ext cx="179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Q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640070" y="2117851"/>
            <a:ext cx="7181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3210" algn="l"/>
                <a:tab pos="704850" algn="l"/>
              </a:tabLst>
            </a:pPr>
            <a:r>
              <a:rPr sz="1400" dirty="0">
                <a:latin typeface="Calibri"/>
                <a:cs typeface="Calibri"/>
              </a:rPr>
              <a:t>G	</a:t>
            </a:r>
            <a:r>
              <a:rPr sz="1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7219188" y="1959864"/>
            <a:ext cx="1247140" cy="728980"/>
            <a:chOff x="7219188" y="1959864"/>
            <a:chExt cx="1247140" cy="728980"/>
          </a:xfrm>
        </p:grpSpPr>
        <p:sp>
          <p:nvSpPr>
            <p:cNvPr id="44" name="object 44"/>
            <p:cNvSpPr/>
            <p:nvPr/>
          </p:nvSpPr>
          <p:spPr>
            <a:xfrm>
              <a:off x="7797546" y="1964689"/>
              <a:ext cx="662940" cy="15240"/>
            </a:xfrm>
            <a:custGeom>
              <a:avLst/>
              <a:gdLst/>
              <a:ahLst/>
              <a:cxnLst/>
              <a:rect l="l" t="t" r="r" b="b"/>
              <a:pathLst>
                <a:path w="662940" h="15239">
                  <a:moveTo>
                    <a:pt x="662940" y="508"/>
                  </a:moveTo>
                  <a:lnTo>
                    <a:pt x="658837" y="508"/>
                  </a:lnTo>
                  <a:lnTo>
                    <a:pt x="658837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0" y="15240"/>
                  </a:lnTo>
                  <a:lnTo>
                    <a:pt x="651586" y="15240"/>
                  </a:lnTo>
                  <a:lnTo>
                    <a:pt x="651586" y="7620"/>
                  </a:lnTo>
                  <a:lnTo>
                    <a:pt x="658837" y="7620"/>
                  </a:lnTo>
                  <a:lnTo>
                    <a:pt x="658837" y="3810"/>
                  </a:lnTo>
                  <a:lnTo>
                    <a:pt x="662940" y="8128"/>
                  </a:lnTo>
                  <a:lnTo>
                    <a:pt x="662940" y="5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797546" y="1965198"/>
              <a:ext cx="662940" cy="15240"/>
            </a:xfrm>
            <a:custGeom>
              <a:avLst/>
              <a:gdLst/>
              <a:ahLst/>
              <a:cxnLst/>
              <a:rect l="l" t="t" r="r" b="b"/>
              <a:pathLst>
                <a:path w="662940" h="15239">
                  <a:moveTo>
                    <a:pt x="662939" y="7619"/>
                  </a:moveTo>
                  <a:lnTo>
                    <a:pt x="655701" y="0"/>
                  </a:lnTo>
                  <a:lnTo>
                    <a:pt x="0" y="0"/>
                  </a:lnTo>
                  <a:lnTo>
                    <a:pt x="0" y="15239"/>
                  </a:lnTo>
                  <a:lnTo>
                    <a:pt x="655701" y="15239"/>
                  </a:lnTo>
                  <a:lnTo>
                    <a:pt x="648461" y="7619"/>
                  </a:lnTo>
                  <a:lnTo>
                    <a:pt x="662939" y="7619"/>
                  </a:lnTo>
                  <a:lnTo>
                    <a:pt x="662939" y="0"/>
                  </a:lnTo>
                  <a:lnTo>
                    <a:pt x="655701" y="0"/>
                  </a:lnTo>
                  <a:lnTo>
                    <a:pt x="662939" y="7619"/>
                  </a:lnTo>
                  <a:close/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446770" y="1969770"/>
              <a:ext cx="13970" cy="713740"/>
            </a:xfrm>
            <a:custGeom>
              <a:avLst/>
              <a:gdLst/>
              <a:ahLst/>
              <a:cxnLst/>
              <a:rect l="l" t="t" r="r" b="b"/>
              <a:pathLst>
                <a:path w="13970" h="713739">
                  <a:moveTo>
                    <a:pt x="13715" y="696976"/>
                  </a:moveTo>
                  <a:lnTo>
                    <a:pt x="6857" y="696976"/>
                  </a:lnTo>
                  <a:lnTo>
                    <a:pt x="6857" y="713231"/>
                  </a:lnTo>
                  <a:lnTo>
                    <a:pt x="13715" y="704214"/>
                  </a:lnTo>
                  <a:lnTo>
                    <a:pt x="13715" y="696976"/>
                  </a:lnTo>
                  <a:close/>
                </a:path>
                <a:path w="13970" h="713739">
                  <a:moveTo>
                    <a:pt x="13715" y="704214"/>
                  </a:moveTo>
                  <a:lnTo>
                    <a:pt x="6857" y="713231"/>
                  </a:lnTo>
                  <a:lnTo>
                    <a:pt x="13715" y="713231"/>
                  </a:lnTo>
                  <a:lnTo>
                    <a:pt x="13715" y="704214"/>
                  </a:lnTo>
                  <a:close/>
                </a:path>
                <a:path w="13970" h="713739">
                  <a:moveTo>
                    <a:pt x="13715" y="0"/>
                  </a:moveTo>
                  <a:lnTo>
                    <a:pt x="0" y="0"/>
                  </a:lnTo>
                  <a:lnTo>
                    <a:pt x="0" y="704214"/>
                  </a:lnTo>
                  <a:lnTo>
                    <a:pt x="6857" y="696976"/>
                  </a:lnTo>
                  <a:lnTo>
                    <a:pt x="13715" y="696976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446770" y="1969770"/>
              <a:ext cx="13970" cy="713740"/>
            </a:xfrm>
            <a:custGeom>
              <a:avLst/>
              <a:gdLst/>
              <a:ahLst/>
              <a:cxnLst/>
              <a:rect l="l" t="t" r="r" b="b"/>
              <a:pathLst>
                <a:path w="13970" h="713739">
                  <a:moveTo>
                    <a:pt x="6857" y="-5334"/>
                  </a:moveTo>
                  <a:lnTo>
                    <a:pt x="6857" y="718565"/>
                  </a:lnTo>
                </a:path>
              </a:pathLst>
            </a:custGeom>
            <a:ln w="24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788402" y="1965198"/>
              <a:ext cx="15240" cy="713740"/>
            </a:xfrm>
            <a:custGeom>
              <a:avLst/>
              <a:gdLst/>
              <a:ahLst/>
              <a:cxnLst/>
              <a:rect l="l" t="t" r="r" b="b"/>
              <a:pathLst>
                <a:path w="15240" h="713739">
                  <a:moveTo>
                    <a:pt x="9017" y="0"/>
                  </a:moveTo>
                  <a:lnTo>
                    <a:pt x="0" y="7238"/>
                  </a:lnTo>
                  <a:lnTo>
                    <a:pt x="0" y="713231"/>
                  </a:lnTo>
                  <a:lnTo>
                    <a:pt x="15240" y="713231"/>
                  </a:lnTo>
                  <a:lnTo>
                    <a:pt x="15240" y="16382"/>
                  </a:lnTo>
                  <a:lnTo>
                    <a:pt x="9017" y="16382"/>
                  </a:lnTo>
                  <a:lnTo>
                    <a:pt x="9017" y="0"/>
                  </a:lnTo>
                  <a:close/>
                </a:path>
                <a:path w="15240" h="713739">
                  <a:moveTo>
                    <a:pt x="15240" y="7238"/>
                  </a:moveTo>
                  <a:lnTo>
                    <a:pt x="9017" y="16382"/>
                  </a:lnTo>
                  <a:lnTo>
                    <a:pt x="15240" y="16382"/>
                  </a:lnTo>
                  <a:lnTo>
                    <a:pt x="15240" y="7238"/>
                  </a:lnTo>
                  <a:close/>
                </a:path>
                <a:path w="15240" h="713739">
                  <a:moveTo>
                    <a:pt x="9017" y="0"/>
                  </a:moveTo>
                  <a:lnTo>
                    <a:pt x="0" y="0"/>
                  </a:lnTo>
                  <a:lnTo>
                    <a:pt x="0" y="7238"/>
                  </a:lnTo>
                  <a:lnTo>
                    <a:pt x="90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788402" y="1965198"/>
              <a:ext cx="15240" cy="713740"/>
            </a:xfrm>
            <a:custGeom>
              <a:avLst/>
              <a:gdLst/>
              <a:ahLst/>
              <a:cxnLst/>
              <a:rect l="l" t="t" r="r" b="b"/>
              <a:pathLst>
                <a:path w="15240" h="713739">
                  <a:moveTo>
                    <a:pt x="9017" y="0"/>
                  </a:moveTo>
                  <a:lnTo>
                    <a:pt x="0" y="7238"/>
                  </a:lnTo>
                  <a:lnTo>
                    <a:pt x="0" y="713231"/>
                  </a:lnTo>
                  <a:lnTo>
                    <a:pt x="15240" y="713231"/>
                  </a:lnTo>
                  <a:lnTo>
                    <a:pt x="15240" y="7238"/>
                  </a:lnTo>
                  <a:lnTo>
                    <a:pt x="9017" y="16382"/>
                  </a:lnTo>
                  <a:lnTo>
                    <a:pt x="9017" y="0"/>
                  </a:lnTo>
                  <a:lnTo>
                    <a:pt x="0" y="0"/>
                  </a:lnTo>
                  <a:lnTo>
                    <a:pt x="0" y="7238"/>
                  </a:lnTo>
                  <a:lnTo>
                    <a:pt x="9017" y="0"/>
                  </a:lnTo>
                  <a:close/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794498" y="1972818"/>
              <a:ext cx="660400" cy="706120"/>
            </a:xfrm>
            <a:custGeom>
              <a:avLst/>
              <a:gdLst/>
              <a:ahLst/>
              <a:cxnLst/>
              <a:rect l="l" t="t" r="r" b="b"/>
              <a:pathLst>
                <a:path w="660400" h="706119">
                  <a:moveTo>
                    <a:pt x="3048" y="88392"/>
                  </a:moveTo>
                  <a:lnTo>
                    <a:pt x="83820" y="0"/>
                  </a:lnTo>
                </a:path>
                <a:path w="660400" h="706119">
                  <a:moveTo>
                    <a:pt x="82296" y="704088"/>
                  </a:moveTo>
                  <a:lnTo>
                    <a:pt x="0" y="615696"/>
                  </a:lnTo>
                </a:path>
                <a:path w="660400" h="706119">
                  <a:moveTo>
                    <a:pt x="3048" y="222504"/>
                  </a:moveTo>
                  <a:lnTo>
                    <a:pt x="207263" y="0"/>
                  </a:lnTo>
                </a:path>
                <a:path w="660400" h="706119">
                  <a:moveTo>
                    <a:pt x="207263" y="704088"/>
                  </a:moveTo>
                  <a:lnTo>
                    <a:pt x="0" y="484632"/>
                  </a:lnTo>
                </a:path>
                <a:path w="660400" h="706119">
                  <a:moveTo>
                    <a:pt x="3048" y="353568"/>
                  </a:moveTo>
                  <a:lnTo>
                    <a:pt x="330707" y="0"/>
                  </a:lnTo>
                </a:path>
                <a:path w="660400" h="706119">
                  <a:moveTo>
                    <a:pt x="330707" y="704088"/>
                  </a:moveTo>
                  <a:lnTo>
                    <a:pt x="0" y="352044"/>
                  </a:lnTo>
                </a:path>
                <a:path w="660400" h="706119">
                  <a:moveTo>
                    <a:pt x="3048" y="484632"/>
                  </a:moveTo>
                  <a:lnTo>
                    <a:pt x="452627" y="0"/>
                  </a:lnTo>
                </a:path>
                <a:path w="660400" h="706119">
                  <a:moveTo>
                    <a:pt x="452627" y="704088"/>
                  </a:moveTo>
                  <a:lnTo>
                    <a:pt x="0" y="220980"/>
                  </a:lnTo>
                </a:path>
                <a:path w="660400" h="706119">
                  <a:moveTo>
                    <a:pt x="0" y="618744"/>
                  </a:moveTo>
                  <a:lnTo>
                    <a:pt x="576072" y="0"/>
                  </a:lnTo>
                </a:path>
                <a:path w="660400" h="706119">
                  <a:moveTo>
                    <a:pt x="576072" y="705612"/>
                  </a:moveTo>
                  <a:lnTo>
                    <a:pt x="0" y="88392"/>
                  </a:lnTo>
                </a:path>
                <a:path w="660400" h="706119">
                  <a:moveTo>
                    <a:pt x="44196" y="704088"/>
                  </a:moveTo>
                  <a:lnTo>
                    <a:pt x="659892" y="44196"/>
                  </a:lnTo>
                </a:path>
                <a:path w="660400" h="706119">
                  <a:moveTo>
                    <a:pt x="658368" y="658368"/>
                  </a:moveTo>
                  <a:lnTo>
                    <a:pt x="41148" y="0"/>
                  </a:lnTo>
                </a:path>
                <a:path w="660400" h="706119">
                  <a:moveTo>
                    <a:pt x="164592" y="704088"/>
                  </a:moveTo>
                  <a:lnTo>
                    <a:pt x="659892" y="175260"/>
                  </a:lnTo>
                </a:path>
                <a:path w="660400" h="706119">
                  <a:moveTo>
                    <a:pt x="658368" y="527304"/>
                  </a:moveTo>
                  <a:lnTo>
                    <a:pt x="164592" y="0"/>
                  </a:lnTo>
                </a:path>
                <a:path w="660400" h="706119">
                  <a:moveTo>
                    <a:pt x="289559" y="705612"/>
                  </a:moveTo>
                  <a:lnTo>
                    <a:pt x="659892" y="309372"/>
                  </a:lnTo>
                </a:path>
                <a:path w="660400" h="706119">
                  <a:moveTo>
                    <a:pt x="658368" y="394716"/>
                  </a:moveTo>
                  <a:lnTo>
                    <a:pt x="289559" y="0"/>
                  </a:lnTo>
                </a:path>
                <a:path w="660400" h="706119">
                  <a:moveTo>
                    <a:pt x="413003" y="705612"/>
                  </a:moveTo>
                  <a:lnTo>
                    <a:pt x="658368" y="440436"/>
                  </a:lnTo>
                </a:path>
                <a:path w="660400" h="706119">
                  <a:moveTo>
                    <a:pt x="658368" y="262128"/>
                  </a:moveTo>
                  <a:lnTo>
                    <a:pt x="413003" y="0"/>
                  </a:lnTo>
                </a:path>
                <a:path w="660400" h="706119">
                  <a:moveTo>
                    <a:pt x="536448" y="704088"/>
                  </a:moveTo>
                  <a:lnTo>
                    <a:pt x="659892" y="573024"/>
                  </a:lnTo>
                </a:path>
                <a:path w="660400" h="706119">
                  <a:moveTo>
                    <a:pt x="658368" y="129540"/>
                  </a:moveTo>
                  <a:lnTo>
                    <a:pt x="534924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797546" y="2667761"/>
              <a:ext cx="662940" cy="15875"/>
            </a:xfrm>
            <a:custGeom>
              <a:avLst/>
              <a:gdLst/>
              <a:ahLst/>
              <a:cxnLst/>
              <a:rect l="l" t="t" r="r" b="b"/>
              <a:pathLst>
                <a:path w="662940" h="15875">
                  <a:moveTo>
                    <a:pt x="662940" y="0"/>
                  </a:moveTo>
                  <a:lnTo>
                    <a:pt x="655701" y="0"/>
                  </a:lnTo>
                  <a:lnTo>
                    <a:pt x="656183" y="508"/>
                  </a:lnTo>
                  <a:lnTo>
                    <a:pt x="0" y="508"/>
                  </a:lnTo>
                  <a:lnTo>
                    <a:pt x="0" y="8128"/>
                  </a:lnTo>
                  <a:lnTo>
                    <a:pt x="0" y="15748"/>
                  </a:lnTo>
                  <a:lnTo>
                    <a:pt x="652564" y="15748"/>
                  </a:lnTo>
                  <a:lnTo>
                    <a:pt x="652564" y="8128"/>
                  </a:lnTo>
                  <a:lnTo>
                    <a:pt x="659803" y="8128"/>
                  </a:lnTo>
                  <a:lnTo>
                    <a:pt x="659803" y="4318"/>
                  </a:lnTo>
                  <a:lnTo>
                    <a:pt x="662940" y="7620"/>
                  </a:lnTo>
                  <a:lnTo>
                    <a:pt x="6629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797546" y="2667762"/>
              <a:ext cx="662940" cy="15240"/>
            </a:xfrm>
            <a:custGeom>
              <a:avLst/>
              <a:gdLst/>
              <a:ahLst/>
              <a:cxnLst/>
              <a:rect l="l" t="t" r="r" b="b"/>
              <a:pathLst>
                <a:path w="662940" h="15239">
                  <a:moveTo>
                    <a:pt x="662939" y="7620"/>
                  </a:moveTo>
                  <a:lnTo>
                    <a:pt x="655701" y="0"/>
                  </a:lnTo>
                  <a:lnTo>
                    <a:pt x="0" y="0"/>
                  </a:lnTo>
                  <a:lnTo>
                    <a:pt x="0" y="15239"/>
                  </a:lnTo>
                  <a:lnTo>
                    <a:pt x="655701" y="15239"/>
                  </a:lnTo>
                  <a:lnTo>
                    <a:pt x="648461" y="7620"/>
                  </a:lnTo>
                  <a:lnTo>
                    <a:pt x="662939" y="7620"/>
                  </a:lnTo>
                  <a:lnTo>
                    <a:pt x="662939" y="0"/>
                  </a:lnTo>
                  <a:lnTo>
                    <a:pt x="655701" y="0"/>
                  </a:lnTo>
                  <a:lnTo>
                    <a:pt x="662939" y="7620"/>
                  </a:lnTo>
                  <a:close/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226046" y="2318766"/>
              <a:ext cx="43180" cy="47625"/>
            </a:xfrm>
            <a:custGeom>
              <a:avLst/>
              <a:gdLst/>
              <a:ahLst/>
              <a:cxnLst/>
              <a:rect l="l" t="t" r="r" b="b"/>
              <a:pathLst>
                <a:path w="43179" h="47625">
                  <a:moveTo>
                    <a:pt x="21335" y="0"/>
                  </a:moveTo>
                  <a:lnTo>
                    <a:pt x="13019" y="1851"/>
                  </a:lnTo>
                  <a:lnTo>
                    <a:pt x="6238" y="6905"/>
                  </a:lnTo>
                  <a:lnTo>
                    <a:pt x="1672" y="14412"/>
                  </a:lnTo>
                  <a:lnTo>
                    <a:pt x="0" y="23622"/>
                  </a:lnTo>
                  <a:lnTo>
                    <a:pt x="1672" y="32831"/>
                  </a:lnTo>
                  <a:lnTo>
                    <a:pt x="6238" y="40338"/>
                  </a:lnTo>
                  <a:lnTo>
                    <a:pt x="13019" y="45392"/>
                  </a:lnTo>
                  <a:lnTo>
                    <a:pt x="21335" y="47244"/>
                  </a:lnTo>
                  <a:lnTo>
                    <a:pt x="29652" y="45392"/>
                  </a:lnTo>
                  <a:lnTo>
                    <a:pt x="36433" y="40338"/>
                  </a:lnTo>
                  <a:lnTo>
                    <a:pt x="40999" y="32831"/>
                  </a:lnTo>
                  <a:lnTo>
                    <a:pt x="42672" y="23622"/>
                  </a:lnTo>
                  <a:lnTo>
                    <a:pt x="40999" y="14412"/>
                  </a:lnTo>
                  <a:lnTo>
                    <a:pt x="36433" y="6905"/>
                  </a:lnTo>
                  <a:lnTo>
                    <a:pt x="29652" y="1851"/>
                  </a:lnTo>
                  <a:lnTo>
                    <a:pt x="213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226046" y="2318766"/>
              <a:ext cx="43180" cy="47625"/>
            </a:xfrm>
            <a:custGeom>
              <a:avLst/>
              <a:gdLst/>
              <a:ahLst/>
              <a:cxnLst/>
              <a:rect l="l" t="t" r="r" b="b"/>
              <a:pathLst>
                <a:path w="43179" h="47625">
                  <a:moveTo>
                    <a:pt x="0" y="23622"/>
                  </a:moveTo>
                  <a:lnTo>
                    <a:pt x="1672" y="14412"/>
                  </a:lnTo>
                  <a:lnTo>
                    <a:pt x="6238" y="6905"/>
                  </a:lnTo>
                  <a:lnTo>
                    <a:pt x="13019" y="1851"/>
                  </a:lnTo>
                  <a:lnTo>
                    <a:pt x="21335" y="0"/>
                  </a:lnTo>
                  <a:lnTo>
                    <a:pt x="29652" y="1851"/>
                  </a:lnTo>
                  <a:lnTo>
                    <a:pt x="36433" y="6905"/>
                  </a:lnTo>
                  <a:lnTo>
                    <a:pt x="40999" y="14412"/>
                  </a:lnTo>
                  <a:lnTo>
                    <a:pt x="42672" y="23622"/>
                  </a:lnTo>
                  <a:lnTo>
                    <a:pt x="40999" y="32831"/>
                  </a:lnTo>
                  <a:lnTo>
                    <a:pt x="36433" y="40338"/>
                  </a:lnTo>
                  <a:lnTo>
                    <a:pt x="29652" y="45392"/>
                  </a:lnTo>
                  <a:lnTo>
                    <a:pt x="21335" y="47244"/>
                  </a:lnTo>
                  <a:lnTo>
                    <a:pt x="13019" y="45392"/>
                  </a:lnTo>
                  <a:lnTo>
                    <a:pt x="6238" y="40338"/>
                  </a:lnTo>
                  <a:lnTo>
                    <a:pt x="1672" y="32831"/>
                  </a:lnTo>
                  <a:lnTo>
                    <a:pt x="0" y="23622"/>
                  </a:lnTo>
                  <a:close/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219200"/>
            <a:chOff x="419103" y="256054"/>
            <a:chExt cx="8305800" cy="1219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9203" y="411479"/>
              <a:ext cx="8164068" cy="104546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268605" rIns="0" bIns="0" rtlCol="0">
            <a:spAutoFit/>
          </a:bodyPr>
          <a:lstStyle/>
          <a:p>
            <a:pPr marL="349885">
              <a:lnSpc>
                <a:spcPct val="100000"/>
              </a:lnSpc>
              <a:spcBef>
                <a:spcPts val="2115"/>
              </a:spcBef>
            </a:pPr>
            <a:r>
              <a:rPr sz="3600" spc="-5" dirty="0"/>
              <a:t>Curva</a:t>
            </a:r>
            <a:r>
              <a:rPr sz="3600" spc="-35" dirty="0"/>
              <a:t> </a:t>
            </a:r>
            <a:r>
              <a:rPr sz="3600" dirty="0"/>
              <a:t>de</a:t>
            </a:r>
            <a:r>
              <a:rPr sz="3600" spc="-10" dirty="0"/>
              <a:t> operación</a:t>
            </a:r>
            <a:r>
              <a:rPr sz="3600" dirty="0"/>
              <a:t> </a:t>
            </a:r>
            <a:r>
              <a:rPr sz="3600" spc="-15" dirty="0"/>
              <a:t>Generador</a:t>
            </a:r>
            <a:r>
              <a:rPr sz="3600" spc="-10" dirty="0"/>
              <a:t> </a:t>
            </a:r>
            <a:r>
              <a:rPr sz="3600" spc="-5" dirty="0"/>
              <a:t>síncrono</a:t>
            </a:r>
            <a:endParaRPr sz="3600"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37716" y="1600200"/>
            <a:ext cx="6274308" cy="4680204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219200"/>
            <a:chOff x="419103" y="256054"/>
            <a:chExt cx="8305800" cy="1219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7676" y="411479"/>
              <a:ext cx="6707124" cy="104546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2686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15"/>
              </a:spcBef>
            </a:pPr>
            <a:r>
              <a:rPr sz="3600" spc="-5" dirty="0"/>
              <a:t>Modelo</a:t>
            </a:r>
            <a:r>
              <a:rPr sz="3600" dirty="0"/>
              <a:t> de</a:t>
            </a:r>
            <a:r>
              <a:rPr sz="3600" spc="-10" dirty="0"/>
              <a:t> </a:t>
            </a:r>
            <a:r>
              <a:rPr sz="3600" spc="-5" dirty="0"/>
              <a:t>máquina</a:t>
            </a:r>
            <a:r>
              <a:rPr sz="3600" spc="-15" dirty="0"/>
              <a:t> </a:t>
            </a:r>
            <a:r>
              <a:rPr sz="3600" spc="-10" dirty="0"/>
              <a:t>asincrónica</a:t>
            </a:r>
            <a:endParaRPr sz="3600"/>
          </a:p>
        </p:txBody>
      </p:sp>
      <p:grpSp>
        <p:nvGrpSpPr>
          <p:cNvPr id="7" name="object 7"/>
          <p:cNvGrpSpPr/>
          <p:nvPr/>
        </p:nvGrpSpPr>
        <p:grpSpPr>
          <a:xfrm>
            <a:off x="513587" y="1603247"/>
            <a:ext cx="2693035" cy="4578350"/>
            <a:chOff x="513587" y="1603247"/>
            <a:chExt cx="2693035" cy="457835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3475" y="1679078"/>
              <a:ext cx="2466405" cy="439315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26541" y="1616201"/>
              <a:ext cx="2667000" cy="4552315"/>
            </a:xfrm>
            <a:custGeom>
              <a:avLst/>
              <a:gdLst/>
              <a:ahLst/>
              <a:cxnLst/>
              <a:rect l="l" t="t" r="r" b="b"/>
              <a:pathLst>
                <a:path w="2667000" h="4552315">
                  <a:moveTo>
                    <a:pt x="0" y="4552188"/>
                  </a:moveTo>
                  <a:lnTo>
                    <a:pt x="2667000" y="4552188"/>
                  </a:lnTo>
                  <a:lnTo>
                    <a:pt x="2667000" y="0"/>
                  </a:lnTo>
                  <a:lnTo>
                    <a:pt x="0" y="0"/>
                  </a:lnTo>
                  <a:lnTo>
                    <a:pt x="0" y="4552188"/>
                  </a:lnTo>
                  <a:close/>
                </a:path>
              </a:pathLst>
            </a:custGeom>
            <a:ln w="25908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3393947" y="1603247"/>
            <a:ext cx="5308600" cy="4601210"/>
            <a:chOff x="3393947" y="1603247"/>
            <a:chExt cx="5308600" cy="460121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90437" y="1649909"/>
              <a:ext cx="5086049" cy="440386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406901" y="1616201"/>
              <a:ext cx="5282565" cy="4575175"/>
            </a:xfrm>
            <a:custGeom>
              <a:avLst/>
              <a:gdLst/>
              <a:ahLst/>
              <a:cxnLst/>
              <a:rect l="l" t="t" r="r" b="b"/>
              <a:pathLst>
                <a:path w="5282565" h="4575175">
                  <a:moveTo>
                    <a:pt x="0" y="4575048"/>
                  </a:moveTo>
                  <a:lnTo>
                    <a:pt x="5282184" y="4575048"/>
                  </a:lnTo>
                  <a:lnTo>
                    <a:pt x="5282184" y="0"/>
                  </a:lnTo>
                  <a:lnTo>
                    <a:pt x="0" y="0"/>
                  </a:lnTo>
                  <a:lnTo>
                    <a:pt x="0" y="4575048"/>
                  </a:lnTo>
                  <a:close/>
                </a:path>
              </a:pathLst>
            </a:custGeom>
            <a:ln w="25908">
              <a:solidFill>
                <a:srgbClr val="E684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219200"/>
            <a:chOff x="419103" y="256054"/>
            <a:chExt cx="8305800" cy="1219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5712" y="411479"/>
              <a:ext cx="6129528" cy="104546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2686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15"/>
              </a:spcBef>
            </a:pPr>
            <a:r>
              <a:rPr sz="3600" spc="-5" dirty="0"/>
              <a:t>Modelo</a:t>
            </a:r>
            <a:r>
              <a:rPr sz="3600" spc="-15" dirty="0"/>
              <a:t> </a:t>
            </a:r>
            <a:r>
              <a:rPr sz="3600" spc="-5" dirty="0"/>
              <a:t>compensación</a:t>
            </a:r>
            <a:r>
              <a:rPr sz="3600" spc="35" dirty="0"/>
              <a:t> </a:t>
            </a:r>
            <a:r>
              <a:rPr sz="3600" spc="-10" dirty="0"/>
              <a:t>shunt</a:t>
            </a:r>
            <a:endParaRPr sz="3600"/>
          </a:p>
        </p:txBody>
      </p:sp>
      <p:grpSp>
        <p:nvGrpSpPr>
          <p:cNvPr id="7" name="object 7"/>
          <p:cNvGrpSpPr/>
          <p:nvPr/>
        </p:nvGrpSpPr>
        <p:grpSpPr>
          <a:xfrm>
            <a:off x="2292095" y="1574291"/>
            <a:ext cx="4559935" cy="4578350"/>
            <a:chOff x="2292095" y="1574291"/>
            <a:chExt cx="4559935" cy="457835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42059" y="1618125"/>
              <a:ext cx="4212239" cy="435598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305049" y="1587245"/>
              <a:ext cx="4533900" cy="4552315"/>
            </a:xfrm>
            <a:custGeom>
              <a:avLst/>
              <a:gdLst/>
              <a:ahLst/>
              <a:cxnLst/>
              <a:rect l="l" t="t" r="r" b="b"/>
              <a:pathLst>
                <a:path w="4533900" h="4552315">
                  <a:moveTo>
                    <a:pt x="0" y="4552188"/>
                  </a:moveTo>
                  <a:lnTo>
                    <a:pt x="4533900" y="4552188"/>
                  </a:lnTo>
                  <a:lnTo>
                    <a:pt x="4533900" y="0"/>
                  </a:lnTo>
                  <a:lnTo>
                    <a:pt x="0" y="0"/>
                  </a:lnTo>
                  <a:lnTo>
                    <a:pt x="0" y="4552188"/>
                  </a:lnTo>
                  <a:close/>
                </a:path>
              </a:pathLst>
            </a:custGeom>
            <a:ln w="25908">
              <a:solidFill>
                <a:srgbClr val="628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6344" y="4303776"/>
            <a:ext cx="8067040" cy="1762125"/>
            <a:chOff x="466344" y="4303776"/>
            <a:chExt cx="8067040" cy="17621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4279" y="4389129"/>
              <a:ext cx="7848592" cy="14371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4303776"/>
              <a:ext cx="7133844" cy="17617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2376" y="4407408"/>
              <a:ext cx="7772400" cy="136093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22376" y="4407408"/>
            <a:ext cx="7772400" cy="1361440"/>
          </a:xfrm>
          <a:prstGeom prst="rect">
            <a:avLst/>
          </a:prstGeom>
          <a:ln w="9144">
            <a:solidFill>
              <a:srgbClr val="717C82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90805" marR="1233805">
              <a:lnSpc>
                <a:spcPct val="100000"/>
              </a:lnSpc>
              <a:spcBef>
                <a:spcPts val="309"/>
              </a:spcBef>
            </a:pPr>
            <a:r>
              <a:rPr sz="4000" b="1" spc="-25" dirty="0">
                <a:latin typeface="Calibri"/>
                <a:cs typeface="Calibri"/>
              </a:rPr>
              <a:t>CÁLCULO </a:t>
            </a:r>
            <a:r>
              <a:rPr sz="4000" b="1" spc="-5" dirty="0">
                <a:latin typeface="Calibri"/>
                <a:cs typeface="Calibri"/>
              </a:rPr>
              <a:t>DE </a:t>
            </a:r>
            <a:r>
              <a:rPr sz="4000" b="1" spc="-30" dirty="0">
                <a:latin typeface="Calibri"/>
                <a:cs typeface="Calibri"/>
              </a:rPr>
              <a:t>CORTOCIRCUITOS </a:t>
            </a:r>
            <a:r>
              <a:rPr sz="4000" b="1" spc="-890" dirty="0">
                <a:latin typeface="Calibri"/>
                <a:cs typeface="Calibri"/>
              </a:rPr>
              <a:t> </a:t>
            </a:r>
            <a:r>
              <a:rPr sz="4000" b="1" spc="-35" dirty="0">
                <a:latin typeface="Calibri"/>
                <a:cs typeface="Calibri"/>
              </a:rPr>
              <a:t>TRIFÁSICOS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ln w="25907">
            <a:solidFill>
              <a:srgbClr val="62881F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20" dirty="0"/>
              <a:t>Datos</a:t>
            </a:r>
            <a:r>
              <a:rPr sz="4400" spc="-25" dirty="0"/>
              <a:t> </a:t>
            </a:r>
            <a:r>
              <a:rPr sz="4400" dirty="0"/>
              <a:t>del</a:t>
            </a:r>
            <a:r>
              <a:rPr sz="4400" spc="-35" dirty="0"/>
              <a:t> </a:t>
            </a:r>
            <a:r>
              <a:rPr sz="4400" spc="-20" dirty="0"/>
              <a:t>sistema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97813" y="3149345"/>
            <a:ext cx="1885314" cy="3126105"/>
          </a:xfrm>
          <a:prstGeom prst="rect">
            <a:avLst/>
          </a:prstGeom>
          <a:ln w="25908">
            <a:solidFill>
              <a:srgbClr val="E68421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R="606425" algn="r">
              <a:lnSpc>
                <a:spcPct val="100000"/>
              </a:lnSpc>
              <a:spcBef>
                <a:spcPts val="170"/>
              </a:spcBef>
            </a:pPr>
            <a:r>
              <a:rPr sz="2800" b="1" spc="-15" dirty="0">
                <a:latin typeface="Calibri"/>
                <a:cs typeface="Calibri"/>
              </a:rPr>
              <a:t>Red</a:t>
            </a:r>
            <a:r>
              <a:rPr sz="2800" spc="-15" dirty="0">
                <a:latin typeface="Calibri"/>
                <a:cs typeface="Calibri"/>
              </a:rPr>
              <a:t>: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850">
              <a:latin typeface="Calibri"/>
              <a:cs typeface="Calibri"/>
            </a:endParaRPr>
          </a:p>
          <a:p>
            <a:pPr marL="177165" marR="623570" indent="-177165" algn="r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77165" algn="l"/>
              </a:tabLst>
            </a:pPr>
            <a:r>
              <a:rPr sz="2800" spc="-5" dirty="0">
                <a:latin typeface="Calibri"/>
                <a:cs typeface="Calibri"/>
              </a:rPr>
              <a:t>110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kV</a:t>
            </a:r>
            <a:endParaRPr sz="2800">
              <a:latin typeface="Calibri"/>
              <a:cs typeface="Calibri"/>
            </a:endParaRPr>
          </a:p>
          <a:p>
            <a:pPr marL="267335" indent="-1778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67970" algn="l"/>
              </a:tabLst>
            </a:pPr>
            <a:r>
              <a:rPr sz="2800" spc="-5" dirty="0">
                <a:latin typeface="Calibri"/>
                <a:cs typeface="Calibri"/>
              </a:rPr>
              <a:t>3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55" dirty="0">
                <a:latin typeface="Calibri"/>
                <a:cs typeface="Calibri"/>
              </a:rPr>
              <a:t>GVA</a:t>
            </a:r>
            <a:endParaRPr sz="2800">
              <a:latin typeface="Calibri"/>
              <a:cs typeface="Calibri"/>
            </a:endParaRPr>
          </a:p>
          <a:p>
            <a:pPr marL="267335" indent="-1778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67970" algn="l"/>
              </a:tabLst>
            </a:pPr>
            <a:r>
              <a:rPr sz="2800" spc="-5" dirty="0">
                <a:latin typeface="Calibri"/>
                <a:cs typeface="Calibri"/>
              </a:rPr>
              <a:t>R/X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0,1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29055" y="1493519"/>
            <a:ext cx="7234555" cy="1484630"/>
            <a:chOff x="829055" y="1493519"/>
            <a:chExt cx="7234555" cy="1484630"/>
          </a:xfrm>
        </p:grpSpPr>
        <p:sp>
          <p:nvSpPr>
            <p:cNvPr id="5" name="object 5"/>
            <p:cNvSpPr/>
            <p:nvPr/>
          </p:nvSpPr>
          <p:spPr>
            <a:xfrm>
              <a:off x="838199" y="1502663"/>
              <a:ext cx="7216140" cy="1466215"/>
            </a:xfrm>
            <a:custGeom>
              <a:avLst/>
              <a:gdLst/>
              <a:ahLst/>
              <a:cxnLst/>
              <a:rect l="l" t="t" r="r" b="b"/>
              <a:pathLst>
                <a:path w="7216140" h="1466214">
                  <a:moveTo>
                    <a:pt x="7216140" y="0"/>
                  </a:moveTo>
                  <a:lnTo>
                    <a:pt x="0" y="0"/>
                  </a:lnTo>
                  <a:lnTo>
                    <a:pt x="0" y="1466088"/>
                  </a:lnTo>
                  <a:lnTo>
                    <a:pt x="7216140" y="1466088"/>
                  </a:lnTo>
                  <a:lnTo>
                    <a:pt x="7216140" y="0"/>
                  </a:lnTo>
                  <a:close/>
                </a:path>
              </a:pathLst>
            </a:custGeom>
            <a:solidFill>
              <a:srgbClr val="E2F1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2170" y="1873950"/>
              <a:ext cx="358899" cy="35707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42170" y="1873950"/>
              <a:ext cx="359410" cy="357505"/>
            </a:xfrm>
            <a:custGeom>
              <a:avLst/>
              <a:gdLst/>
              <a:ahLst/>
              <a:cxnLst/>
              <a:rect l="l" t="t" r="r" b="b"/>
              <a:pathLst>
                <a:path w="359409" h="357505">
                  <a:moveTo>
                    <a:pt x="0" y="357077"/>
                  </a:moveTo>
                  <a:lnTo>
                    <a:pt x="358899" y="357077"/>
                  </a:lnTo>
                  <a:lnTo>
                    <a:pt x="358899" y="0"/>
                  </a:lnTo>
                  <a:lnTo>
                    <a:pt x="0" y="0"/>
                  </a:lnTo>
                  <a:lnTo>
                    <a:pt x="0" y="357077"/>
                  </a:lnTo>
                  <a:close/>
                </a:path>
              </a:pathLst>
            </a:custGeom>
            <a:ln w="151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77822" y="1873232"/>
              <a:ext cx="0" cy="357505"/>
            </a:xfrm>
            <a:custGeom>
              <a:avLst/>
              <a:gdLst/>
              <a:ahLst/>
              <a:cxnLst/>
              <a:rect l="l" t="t" r="r" b="b"/>
              <a:pathLst>
                <a:path h="357505">
                  <a:moveTo>
                    <a:pt x="0" y="357077"/>
                  </a:moveTo>
                  <a:lnTo>
                    <a:pt x="0" y="0"/>
                  </a:lnTo>
                </a:path>
              </a:pathLst>
            </a:custGeom>
            <a:ln w="273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01074" y="2052476"/>
              <a:ext cx="2310765" cy="0"/>
            </a:xfrm>
            <a:custGeom>
              <a:avLst/>
              <a:gdLst/>
              <a:ahLst/>
              <a:cxnLst/>
              <a:rect l="l" t="t" r="r" b="b"/>
              <a:pathLst>
                <a:path w="2310765">
                  <a:moveTo>
                    <a:pt x="0" y="0"/>
                  </a:moveTo>
                  <a:lnTo>
                    <a:pt x="2310472" y="0"/>
                  </a:lnTo>
                </a:path>
              </a:pathLst>
            </a:custGeom>
            <a:ln w="15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4601" y="2300749"/>
              <a:ext cx="206456" cy="43651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615978" y="1873938"/>
              <a:ext cx="3863340" cy="357505"/>
            </a:xfrm>
            <a:custGeom>
              <a:avLst/>
              <a:gdLst/>
              <a:ahLst/>
              <a:cxnLst/>
              <a:rect l="l" t="t" r="r" b="b"/>
              <a:pathLst>
                <a:path w="3863340" h="357505">
                  <a:moveTo>
                    <a:pt x="179538" y="0"/>
                  </a:moveTo>
                  <a:lnTo>
                    <a:pt x="131816" y="6378"/>
                  </a:lnTo>
                  <a:lnTo>
                    <a:pt x="88929" y="24377"/>
                  </a:lnTo>
                  <a:lnTo>
                    <a:pt x="52592" y="52295"/>
                  </a:lnTo>
                  <a:lnTo>
                    <a:pt x="24516" y="88429"/>
                  </a:lnTo>
                  <a:lnTo>
                    <a:pt x="6414" y="131078"/>
                  </a:lnTo>
                  <a:lnTo>
                    <a:pt x="0" y="178538"/>
                  </a:lnTo>
                  <a:lnTo>
                    <a:pt x="6414" y="226004"/>
                  </a:lnTo>
                  <a:lnTo>
                    <a:pt x="24516" y="268656"/>
                  </a:lnTo>
                  <a:lnTo>
                    <a:pt x="52592" y="304793"/>
                  </a:lnTo>
                  <a:lnTo>
                    <a:pt x="88929" y="332712"/>
                  </a:lnTo>
                  <a:lnTo>
                    <a:pt x="131816" y="350711"/>
                  </a:lnTo>
                  <a:lnTo>
                    <a:pt x="179538" y="357089"/>
                  </a:lnTo>
                  <a:lnTo>
                    <a:pt x="227207" y="350711"/>
                  </a:lnTo>
                  <a:lnTo>
                    <a:pt x="270057" y="332712"/>
                  </a:lnTo>
                  <a:lnTo>
                    <a:pt x="306373" y="304793"/>
                  </a:lnTo>
                  <a:lnTo>
                    <a:pt x="334438" y="268656"/>
                  </a:lnTo>
                  <a:lnTo>
                    <a:pt x="352535" y="226004"/>
                  </a:lnTo>
                  <a:lnTo>
                    <a:pt x="358949" y="178538"/>
                  </a:lnTo>
                  <a:lnTo>
                    <a:pt x="352535" y="131078"/>
                  </a:lnTo>
                  <a:lnTo>
                    <a:pt x="334438" y="88429"/>
                  </a:lnTo>
                  <a:lnTo>
                    <a:pt x="306373" y="52295"/>
                  </a:lnTo>
                  <a:lnTo>
                    <a:pt x="270057" y="24377"/>
                  </a:lnTo>
                  <a:lnTo>
                    <a:pt x="227207" y="6378"/>
                  </a:lnTo>
                  <a:lnTo>
                    <a:pt x="179538" y="0"/>
                  </a:lnTo>
                  <a:close/>
                </a:path>
                <a:path w="3863340" h="357505">
                  <a:moveTo>
                    <a:pt x="394781" y="0"/>
                  </a:moveTo>
                  <a:lnTo>
                    <a:pt x="347112" y="6378"/>
                  </a:lnTo>
                  <a:lnTo>
                    <a:pt x="304262" y="24377"/>
                  </a:lnTo>
                  <a:lnTo>
                    <a:pt x="267946" y="52295"/>
                  </a:lnTo>
                  <a:lnTo>
                    <a:pt x="239881" y="88429"/>
                  </a:lnTo>
                  <a:lnTo>
                    <a:pt x="221783" y="131078"/>
                  </a:lnTo>
                  <a:lnTo>
                    <a:pt x="215369" y="178538"/>
                  </a:lnTo>
                  <a:lnTo>
                    <a:pt x="221783" y="226004"/>
                  </a:lnTo>
                  <a:lnTo>
                    <a:pt x="239881" y="268656"/>
                  </a:lnTo>
                  <a:lnTo>
                    <a:pt x="267946" y="304793"/>
                  </a:lnTo>
                  <a:lnTo>
                    <a:pt x="304262" y="332712"/>
                  </a:lnTo>
                  <a:lnTo>
                    <a:pt x="347112" y="350711"/>
                  </a:lnTo>
                  <a:lnTo>
                    <a:pt x="394781" y="357089"/>
                  </a:lnTo>
                  <a:lnTo>
                    <a:pt x="442503" y="350711"/>
                  </a:lnTo>
                  <a:lnTo>
                    <a:pt x="485390" y="332712"/>
                  </a:lnTo>
                  <a:lnTo>
                    <a:pt x="521727" y="304793"/>
                  </a:lnTo>
                  <a:lnTo>
                    <a:pt x="549803" y="268656"/>
                  </a:lnTo>
                  <a:lnTo>
                    <a:pt x="567905" y="226004"/>
                  </a:lnTo>
                  <a:lnTo>
                    <a:pt x="574319" y="178538"/>
                  </a:lnTo>
                  <a:lnTo>
                    <a:pt x="567905" y="131078"/>
                  </a:lnTo>
                  <a:lnTo>
                    <a:pt x="549803" y="88429"/>
                  </a:lnTo>
                  <a:lnTo>
                    <a:pt x="521727" y="52295"/>
                  </a:lnTo>
                  <a:lnTo>
                    <a:pt x="485390" y="24377"/>
                  </a:lnTo>
                  <a:lnTo>
                    <a:pt x="442503" y="6378"/>
                  </a:lnTo>
                  <a:lnTo>
                    <a:pt x="394781" y="0"/>
                  </a:lnTo>
                  <a:close/>
                </a:path>
                <a:path w="3863340" h="357505">
                  <a:moveTo>
                    <a:pt x="574319" y="178538"/>
                  </a:moveTo>
                  <a:lnTo>
                    <a:pt x="3862731" y="178538"/>
                  </a:lnTo>
                </a:path>
              </a:pathLst>
            </a:custGeom>
            <a:ln w="15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38811" y="1873232"/>
              <a:ext cx="2147570" cy="358140"/>
            </a:xfrm>
            <a:custGeom>
              <a:avLst/>
              <a:gdLst/>
              <a:ahLst/>
              <a:cxnLst/>
              <a:rect l="l" t="t" r="r" b="b"/>
              <a:pathLst>
                <a:path w="2147570" h="358139">
                  <a:moveTo>
                    <a:pt x="0" y="357795"/>
                  </a:moveTo>
                  <a:lnTo>
                    <a:pt x="0" y="705"/>
                  </a:lnTo>
                </a:path>
                <a:path w="2147570" h="358139">
                  <a:moveTo>
                    <a:pt x="2147495" y="357077"/>
                  </a:moveTo>
                  <a:lnTo>
                    <a:pt x="2147495" y="0"/>
                  </a:lnTo>
                </a:path>
              </a:pathLst>
            </a:custGeom>
            <a:ln w="272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88047" y="2300749"/>
              <a:ext cx="206456" cy="43651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33627" y="1498091"/>
              <a:ext cx="7225665" cy="1475740"/>
            </a:xfrm>
            <a:custGeom>
              <a:avLst/>
              <a:gdLst/>
              <a:ahLst/>
              <a:cxnLst/>
              <a:rect l="l" t="t" r="r" b="b"/>
              <a:pathLst>
                <a:path w="7225665" h="1475739">
                  <a:moveTo>
                    <a:pt x="0" y="1475231"/>
                  </a:moveTo>
                  <a:lnTo>
                    <a:pt x="7225283" y="1475231"/>
                  </a:lnTo>
                  <a:lnTo>
                    <a:pt x="7225283" y="0"/>
                  </a:lnTo>
                  <a:lnTo>
                    <a:pt x="0" y="0"/>
                  </a:lnTo>
                  <a:lnTo>
                    <a:pt x="0" y="1475231"/>
                  </a:lnTo>
                  <a:close/>
                </a:path>
              </a:pathLst>
            </a:custGeom>
            <a:ln w="9144">
              <a:solidFill>
                <a:srgbClr val="496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844545" y="3147822"/>
            <a:ext cx="2520950" cy="3126105"/>
          </a:xfrm>
          <a:prstGeom prst="rect">
            <a:avLst/>
          </a:prstGeom>
          <a:ln w="25907">
            <a:solidFill>
              <a:srgbClr val="5F76B4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3550">
              <a:latin typeface="Times New Roman"/>
              <a:cs typeface="Times New Roman"/>
            </a:endParaRPr>
          </a:p>
          <a:p>
            <a:pPr marL="123189">
              <a:lnSpc>
                <a:spcPct val="100000"/>
              </a:lnSpc>
            </a:pPr>
            <a:r>
              <a:rPr sz="2800" b="1" spc="-25" dirty="0">
                <a:latin typeface="Calibri"/>
                <a:cs typeface="Calibri"/>
              </a:rPr>
              <a:t>Transformador</a:t>
            </a:r>
            <a:r>
              <a:rPr sz="2800" spc="-25" dirty="0">
                <a:latin typeface="Calibri"/>
                <a:cs typeface="Calibri"/>
              </a:rPr>
              <a:t>:</a:t>
            </a:r>
            <a:endParaRPr sz="2800">
              <a:latin typeface="Calibri"/>
              <a:cs typeface="Calibri"/>
            </a:endParaRPr>
          </a:p>
          <a:p>
            <a:pPr marL="354965" indent="-266700">
              <a:lnSpc>
                <a:spcPts val="2880"/>
              </a:lnSpc>
              <a:spcBef>
                <a:spcPts val="1440"/>
              </a:spcBef>
              <a:buFont typeface="Arial MT"/>
              <a:buChar char="•"/>
              <a:tabLst>
                <a:tab pos="354965" algn="l"/>
              </a:tabLst>
            </a:pPr>
            <a:r>
              <a:rPr sz="2800" spc="-5" dirty="0">
                <a:latin typeface="Calibri"/>
                <a:cs typeface="Calibri"/>
              </a:rPr>
              <a:t>110 / 20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kV</a:t>
            </a:r>
            <a:endParaRPr sz="2800">
              <a:latin typeface="Calibri"/>
              <a:cs typeface="Calibri"/>
            </a:endParaRPr>
          </a:p>
          <a:p>
            <a:pPr marL="354965" indent="-266700">
              <a:lnSpc>
                <a:spcPts val="2400"/>
              </a:lnSpc>
              <a:buFont typeface="Arial MT"/>
              <a:buChar char="•"/>
              <a:tabLst>
                <a:tab pos="354965" algn="l"/>
              </a:tabLst>
            </a:pPr>
            <a:r>
              <a:rPr sz="2800" spc="-5" dirty="0">
                <a:latin typeface="Calibri"/>
                <a:cs typeface="Calibri"/>
              </a:rPr>
              <a:t>40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MVA</a:t>
            </a:r>
            <a:endParaRPr sz="2800">
              <a:latin typeface="Calibri"/>
              <a:cs typeface="Calibri"/>
            </a:endParaRPr>
          </a:p>
          <a:p>
            <a:pPr marL="354965" indent="-266700">
              <a:lnSpc>
                <a:spcPts val="2400"/>
              </a:lnSpc>
              <a:buFont typeface="Arial MT"/>
              <a:buChar char="•"/>
              <a:tabLst>
                <a:tab pos="354965" algn="l"/>
              </a:tabLst>
            </a:pPr>
            <a:r>
              <a:rPr sz="2800" spc="-10" dirty="0">
                <a:latin typeface="Calibri"/>
                <a:cs typeface="Calibri"/>
              </a:rPr>
              <a:t>uk </a:t>
            </a:r>
            <a:r>
              <a:rPr sz="2800" spc="-5" dirty="0">
                <a:latin typeface="Calibri"/>
                <a:cs typeface="Calibri"/>
              </a:rPr>
              <a:t>= 15 %</a:t>
            </a:r>
            <a:endParaRPr sz="2800">
              <a:latin typeface="Calibri"/>
              <a:cs typeface="Calibri"/>
            </a:endParaRPr>
          </a:p>
          <a:p>
            <a:pPr marL="354965" indent="-266700">
              <a:lnSpc>
                <a:spcPts val="2880"/>
              </a:lnSpc>
              <a:buFont typeface="Arial MT"/>
              <a:buChar char="•"/>
              <a:tabLst>
                <a:tab pos="354965" algn="l"/>
              </a:tabLst>
            </a:pPr>
            <a:r>
              <a:rPr sz="2800" spc="-5" dirty="0">
                <a:latin typeface="Calibri"/>
                <a:cs typeface="Calibri"/>
              </a:rPr>
              <a:t>PkrT =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100 kW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36870" y="3149345"/>
            <a:ext cx="2809240" cy="3126105"/>
          </a:xfrm>
          <a:prstGeom prst="rect">
            <a:avLst/>
          </a:prstGeom>
          <a:ln w="25907">
            <a:solidFill>
              <a:srgbClr val="62881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3550">
              <a:latin typeface="Times New Roman"/>
              <a:cs typeface="Times New Roman"/>
            </a:endParaRPr>
          </a:p>
          <a:p>
            <a:pPr marL="556260">
              <a:lnSpc>
                <a:spcPct val="100000"/>
              </a:lnSpc>
            </a:pPr>
            <a:r>
              <a:rPr sz="2800" b="1" spc="-5" dirty="0">
                <a:latin typeface="Calibri"/>
                <a:cs typeface="Calibri"/>
              </a:rPr>
              <a:t>Línea </a:t>
            </a:r>
            <a:r>
              <a:rPr sz="2800" b="1" spc="-15" dirty="0">
                <a:latin typeface="Calibri"/>
                <a:cs typeface="Calibri"/>
              </a:rPr>
              <a:t>aérea</a:t>
            </a:r>
            <a:endParaRPr sz="2800">
              <a:latin typeface="Calibri"/>
              <a:cs typeface="Calibri"/>
            </a:endParaRPr>
          </a:p>
          <a:p>
            <a:pPr marL="457200" indent="-369570">
              <a:lnSpc>
                <a:spcPts val="2880"/>
              </a:lnSpc>
              <a:spcBef>
                <a:spcPts val="1440"/>
              </a:spcBef>
              <a:buFont typeface="Arial MT"/>
              <a:buChar char="•"/>
              <a:tabLst>
                <a:tab pos="457200" algn="l"/>
                <a:tab pos="457834" algn="l"/>
              </a:tabLst>
            </a:pPr>
            <a:r>
              <a:rPr sz="2800" spc="-5" dirty="0">
                <a:latin typeface="Calibri"/>
                <a:cs typeface="Calibri"/>
              </a:rPr>
              <a:t>20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kV</a:t>
            </a:r>
            <a:endParaRPr sz="2800">
              <a:latin typeface="Calibri"/>
              <a:cs typeface="Calibri"/>
            </a:endParaRPr>
          </a:p>
          <a:p>
            <a:pPr marL="457200" indent="-369570">
              <a:lnSpc>
                <a:spcPts val="2400"/>
              </a:lnSpc>
              <a:buFont typeface="Arial MT"/>
              <a:buChar char="•"/>
              <a:tabLst>
                <a:tab pos="457200" algn="l"/>
                <a:tab pos="457834" algn="l"/>
              </a:tabLst>
            </a:pPr>
            <a:r>
              <a:rPr sz="2800" spc="-5" dirty="0">
                <a:latin typeface="Calibri"/>
                <a:cs typeface="Calibri"/>
              </a:rPr>
              <a:t>10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km</a:t>
            </a:r>
            <a:endParaRPr sz="2800">
              <a:latin typeface="Calibri"/>
              <a:cs typeface="Calibri"/>
            </a:endParaRPr>
          </a:p>
          <a:p>
            <a:pPr marL="457200" indent="-369570">
              <a:lnSpc>
                <a:spcPts val="2400"/>
              </a:lnSpc>
              <a:buFont typeface="Arial MT"/>
              <a:buChar char="•"/>
              <a:tabLst>
                <a:tab pos="457200" algn="l"/>
                <a:tab pos="457834" algn="l"/>
              </a:tabLst>
            </a:pPr>
            <a:r>
              <a:rPr sz="2800" spc="-5" dirty="0">
                <a:latin typeface="Calibri"/>
                <a:cs typeface="Calibri"/>
              </a:rPr>
              <a:t>R1’ = 0.3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Ω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/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km</a:t>
            </a:r>
            <a:endParaRPr sz="2800">
              <a:latin typeface="Calibri"/>
              <a:cs typeface="Calibri"/>
            </a:endParaRPr>
          </a:p>
          <a:p>
            <a:pPr marL="457200" indent="-369570">
              <a:lnSpc>
                <a:spcPts val="2880"/>
              </a:lnSpc>
              <a:buFont typeface="Arial MT"/>
              <a:buChar char="•"/>
              <a:tabLst>
                <a:tab pos="457200" algn="l"/>
                <a:tab pos="457834" algn="l"/>
              </a:tabLst>
            </a:pPr>
            <a:r>
              <a:rPr sz="2800" spc="-5" dirty="0">
                <a:latin typeface="Calibri"/>
                <a:cs typeface="Calibri"/>
              </a:rPr>
              <a:t>X1’ = 0.4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Ω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/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km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ln w="25907">
            <a:solidFill>
              <a:srgbClr val="62881F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marL="527050">
              <a:lnSpc>
                <a:spcPct val="100000"/>
              </a:lnSpc>
              <a:spcBef>
                <a:spcPts val="1575"/>
              </a:spcBef>
            </a:pPr>
            <a:r>
              <a:rPr sz="4400" dirty="0"/>
              <a:t>Impedancia</a:t>
            </a:r>
            <a:r>
              <a:rPr sz="4400" spc="-55" dirty="0"/>
              <a:t> </a:t>
            </a:r>
            <a:r>
              <a:rPr sz="4400" spc="-15" dirty="0"/>
              <a:t>equivalente</a:t>
            </a:r>
            <a:r>
              <a:rPr sz="4400" spc="-10" dirty="0"/>
              <a:t> </a:t>
            </a:r>
            <a:r>
              <a:rPr sz="4400" dirty="0"/>
              <a:t>de</a:t>
            </a:r>
            <a:r>
              <a:rPr sz="4400" spc="-45" dirty="0"/>
              <a:t> </a:t>
            </a:r>
            <a:r>
              <a:rPr sz="4400" spc="-20" dirty="0"/>
              <a:t>red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934592" y="1866360"/>
            <a:ext cx="6565900" cy="372745"/>
            <a:chOff x="934592" y="1866360"/>
            <a:chExt cx="6565900" cy="3727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2170" y="1873950"/>
              <a:ext cx="358899" cy="35707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42170" y="1873950"/>
              <a:ext cx="359410" cy="357505"/>
            </a:xfrm>
            <a:custGeom>
              <a:avLst/>
              <a:gdLst/>
              <a:ahLst/>
              <a:cxnLst/>
              <a:rect l="l" t="t" r="r" b="b"/>
              <a:pathLst>
                <a:path w="359409" h="357505">
                  <a:moveTo>
                    <a:pt x="0" y="357077"/>
                  </a:moveTo>
                  <a:lnTo>
                    <a:pt x="358899" y="357077"/>
                  </a:lnTo>
                  <a:lnTo>
                    <a:pt x="358899" y="0"/>
                  </a:lnTo>
                  <a:lnTo>
                    <a:pt x="0" y="0"/>
                  </a:lnTo>
                  <a:lnTo>
                    <a:pt x="0" y="357077"/>
                  </a:lnTo>
                  <a:close/>
                </a:path>
              </a:pathLst>
            </a:custGeom>
            <a:ln w="151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77822" y="1873232"/>
              <a:ext cx="0" cy="357505"/>
            </a:xfrm>
            <a:custGeom>
              <a:avLst/>
              <a:gdLst/>
              <a:ahLst/>
              <a:cxnLst/>
              <a:rect l="l" t="t" r="r" b="b"/>
              <a:pathLst>
                <a:path h="357505">
                  <a:moveTo>
                    <a:pt x="0" y="357077"/>
                  </a:moveTo>
                  <a:lnTo>
                    <a:pt x="0" y="0"/>
                  </a:lnTo>
                </a:path>
              </a:pathLst>
            </a:custGeom>
            <a:ln w="273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01074" y="2052476"/>
              <a:ext cx="1059180" cy="0"/>
            </a:xfrm>
            <a:custGeom>
              <a:avLst/>
              <a:gdLst/>
              <a:ahLst/>
              <a:cxnLst/>
              <a:rect l="l" t="t" r="r" b="b"/>
              <a:pathLst>
                <a:path w="1059180">
                  <a:moveTo>
                    <a:pt x="0" y="0"/>
                  </a:moveTo>
                  <a:lnTo>
                    <a:pt x="1058769" y="0"/>
                  </a:lnTo>
                </a:path>
              </a:pathLst>
            </a:custGeom>
            <a:ln w="1511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77822" y="1873938"/>
              <a:ext cx="5100955" cy="357505"/>
            </a:xfrm>
            <a:custGeom>
              <a:avLst/>
              <a:gdLst/>
              <a:ahLst/>
              <a:cxnLst/>
              <a:rect l="l" t="t" r="r" b="b"/>
              <a:pathLst>
                <a:path w="5100955" h="357505">
                  <a:moveTo>
                    <a:pt x="1417693" y="0"/>
                  </a:moveTo>
                  <a:lnTo>
                    <a:pt x="1369971" y="6378"/>
                  </a:lnTo>
                  <a:lnTo>
                    <a:pt x="1327085" y="24377"/>
                  </a:lnTo>
                  <a:lnTo>
                    <a:pt x="1290747" y="52295"/>
                  </a:lnTo>
                  <a:lnTo>
                    <a:pt x="1262671" y="88429"/>
                  </a:lnTo>
                  <a:lnTo>
                    <a:pt x="1244570" y="131078"/>
                  </a:lnTo>
                  <a:lnTo>
                    <a:pt x="1238155" y="178538"/>
                  </a:lnTo>
                  <a:lnTo>
                    <a:pt x="1244570" y="226004"/>
                  </a:lnTo>
                  <a:lnTo>
                    <a:pt x="1262671" y="268656"/>
                  </a:lnTo>
                  <a:lnTo>
                    <a:pt x="1290747" y="304793"/>
                  </a:lnTo>
                  <a:lnTo>
                    <a:pt x="1327085" y="332712"/>
                  </a:lnTo>
                  <a:lnTo>
                    <a:pt x="1369971" y="350711"/>
                  </a:lnTo>
                  <a:lnTo>
                    <a:pt x="1417693" y="357089"/>
                  </a:lnTo>
                  <a:lnTo>
                    <a:pt x="1465362" y="350711"/>
                  </a:lnTo>
                  <a:lnTo>
                    <a:pt x="1508213" y="332712"/>
                  </a:lnTo>
                  <a:lnTo>
                    <a:pt x="1544529" y="304793"/>
                  </a:lnTo>
                  <a:lnTo>
                    <a:pt x="1572594" y="268656"/>
                  </a:lnTo>
                  <a:lnTo>
                    <a:pt x="1590691" y="226004"/>
                  </a:lnTo>
                  <a:lnTo>
                    <a:pt x="1597105" y="178538"/>
                  </a:lnTo>
                  <a:lnTo>
                    <a:pt x="1590691" y="131078"/>
                  </a:lnTo>
                  <a:lnTo>
                    <a:pt x="1572594" y="88429"/>
                  </a:lnTo>
                  <a:lnTo>
                    <a:pt x="1544529" y="52295"/>
                  </a:lnTo>
                  <a:lnTo>
                    <a:pt x="1508213" y="24377"/>
                  </a:lnTo>
                  <a:lnTo>
                    <a:pt x="1465362" y="6378"/>
                  </a:lnTo>
                  <a:lnTo>
                    <a:pt x="1417693" y="0"/>
                  </a:lnTo>
                  <a:close/>
                </a:path>
                <a:path w="5100955" h="357505">
                  <a:moveTo>
                    <a:pt x="1632937" y="0"/>
                  </a:moveTo>
                  <a:lnTo>
                    <a:pt x="1585268" y="6378"/>
                  </a:lnTo>
                  <a:lnTo>
                    <a:pt x="1542417" y="24377"/>
                  </a:lnTo>
                  <a:lnTo>
                    <a:pt x="1506101" y="52295"/>
                  </a:lnTo>
                  <a:lnTo>
                    <a:pt x="1478037" y="88429"/>
                  </a:lnTo>
                  <a:lnTo>
                    <a:pt x="1459939" y="131078"/>
                  </a:lnTo>
                  <a:lnTo>
                    <a:pt x="1453525" y="178538"/>
                  </a:lnTo>
                  <a:lnTo>
                    <a:pt x="1459939" y="226004"/>
                  </a:lnTo>
                  <a:lnTo>
                    <a:pt x="1478037" y="268656"/>
                  </a:lnTo>
                  <a:lnTo>
                    <a:pt x="1506101" y="304793"/>
                  </a:lnTo>
                  <a:lnTo>
                    <a:pt x="1542417" y="332712"/>
                  </a:lnTo>
                  <a:lnTo>
                    <a:pt x="1585268" y="350711"/>
                  </a:lnTo>
                  <a:lnTo>
                    <a:pt x="1632937" y="357089"/>
                  </a:lnTo>
                  <a:lnTo>
                    <a:pt x="1680659" y="350711"/>
                  </a:lnTo>
                  <a:lnTo>
                    <a:pt x="1723545" y="332712"/>
                  </a:lnTo>
                  <a:lnTo>
                    <a:pt x="1759883" y="304793"/>
                  </a:lnTo>
                  <a:lnTo>
                    <a:pt x="1787959" y="268656"/>
                  </a:lnTo>
                  <a:lnTo>
                    <a:pt x="1806061" y="226004"/>
                  </a:lnTo>
                  <a:lnTo>
                    <a:pt x="1812475" y="178538"/>
                  </a:lnTo>
                  <a:lnTo>
                    <a:pt x="1806061" y="131078"/>
                  </a:lnTo>
                  <a:lnTo>
                    <a:pt x="1787959" y="88429"/>
                  </a:lnTo>
                  <a:lnTo>
                    <a:pt x="1759883" y="52295"/>
                  </a:lnTo>
                  <a:lnTo>
                    <a:pt x="1723545" y="24377"/>
                  </a:lnTo>
                  <a:lnTo>
                    <a:pt x="1680659" y="6378"/>
                  </a:lnTo>
                  <a:lnTo>
                    <a:pt x="1632937" y="0"/>
                  </a:lnTo>
                  <a:close/>
                </a:path>
                <a:path w="5100955" h="357505">
                  <a:moveTo>
                    <a:pt x="0" y="178538"/>
                  </a:moveTo>
                  <a:lnTo>
                    <a:pt x="1232204" y="178538"/>
                  </a:lnTo>
                </a:path>
                <a:path w="5100955" h="357505">
                  <a:moveTo>
                    <a:pt x="2966939" y="178538"/>
                  </a:moveTo>
                  <a:lnTo>
                    <a:pt x="5100887" y="178538"/>
                  </a:lnTo>
                </a:path>
              </a:pathLst>
            </a:custGeom>
            <a:ln w="15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38811" y="1873232"/>
              <a:ext cx="2147570" cy="358140"/>
            </a:xfrm>
            <a:custGeom>
              <a:avLst/>
              <a:gdLst/>
              <a:ahLst/>
              <a:cxnLst/>
              <a:rect l="l" t="t" r="r" b="b"/>
              <a:pathLst>
                <a:path w="2147570" h="358139">
                  <a:moveTo>
                    <a:pt x="0" y="357795"/>
                  </a:moveTo>
                  <a:lnTo>
                    <a:pt x="0" y="705"/>
                  </a:lnTo>
                </a:path>
                <a:path w="2147570" h="358139">
                  <a:moveTo>
                    <a:pt x="2147495" y="357077"/>
                  </a:moveTo>
                  <a:lnTo>
                    <a:pt x="2147495" y="0"/>
                  </a:lnTo>
                </a:path>
              </a:pathLst>
            </a:custGeom>
            <a:ln w="272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72319" y="2052476"/>
              <a:ext cx="1172845" cy="0"/>
            </a:xfrm>
            <a:custGeom>
              <a:avLst/>
              <a:gdLst/>
              <a:ahLst/>
              <a:cxnLst/>
              <a:rect l="l" t="t" r="r" b="b"/>
              <a:pathLst>
                <a:path w="1172845">
                  <a:moveTo>
                    <a:pt x="0" y="0"/>
                  </a:moveTo>
                  <a:lnTo>
                    <a:pt x="1172443" y="0"/>
                  </a:lnTo>
                </a:path>
              </a:pathLst>
            </a:custGeom>
            <a:ln w="15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781812" y="2717292"/>
            <a:ext cx="1303020" cy="855344"/>
          </a:xfrm>
          <a:custGeom>
            <a:avLst/>
            <a:gdLst/>
            <a:ahLst/>
            <a:cxnLst/>
            <a:rect l="l" t="t" r="r" b="b"/>
            <a:pathLst>
              <a:path w="1303020" h="855345">
                <a:moveTo>
                  <a:pt x="1303020" y="0"/>
                </a:moveTo>
                <a:lnTo>
                  <a:pt x="0" y="0"/>
                </a:lnTo>
                <a:lnTo>
                  <a:pt x="0" y="854963"/>
                </a:lnTo>
                <a:lnTo>
                  <a:pt x="1303020" y="854963"/>
                </a:lnTo>
                <a:lnTo>
                  <a:pt x="1303020" y="0"/>
                </a:lnTo>
                <a:close/>
              </a:path>
            </a:pathLst>
          </a:custGeom>
          <a:solidFill>
            <a:srgbClr val="CFDC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745859" y="3328040"/>
            <a:ext cx="9652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 MT"/>
                <a:cs typeface="Arial MT"/>
              </a:rPr>
              <a:t>k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23724" y="3010491"/>
            <a:ext cx="322580" cy="368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3375" spc="44" baseline="-24691" dirty="0">
                <a:latin typeface="Arial MT"/>
                <a:cs typeface="Arial MT"/>
              </a:rPr>
              <a:t>S</a:t>
            </a:r>
            <a:r>
              <a:rPr sz="1300" spc="30" dirty="0">
                <a:latin typeface="Arial MT"/>
                <a:cs typeface="Arial MT"/>
              </a:rPr>
              <a:t>"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70822" y="2736907"/>
            <a:ext cx="659130" cy="368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2250" spc="-5" dirty="0">
                <a:latin typeface="Arial MT"/>
                <a:cs typeface="Arial MT"/>
              </a:rPr>
              <a:t>c</a:t>
            </a:r>
            <a:r>
              <a:rPr sz="2250" spc="-190" dirty="0">
                <a:latin typeface="Arial MT"/>
                <a:cs typeface="Arial MT"/>
              </a:rPr>
              <a:t> </a:t>
            </a:r>
            <a:r>
              <a:rPr sz="2250" spc="210" dirty="0">
                <a:latin typeface="Symbol"/>
                <a:cs typeface="Symbol"/>
              </a:rPr>
              <a:t></a:t>
            </a:r>
            <a:r>
              <a:rPr sz="2250" spc="-5" dirty="0">
                <a:latin typeface="Arial MT"/>
                <a:cs typeface="Arial MT"/>
              </a:rPr>
              <a:t>U</a:t>
            </a:r>
            <a:r>
              <a:rPr sz="1950" spc="7" baseline="42735" dirty="0">
                <a:latin typeface="Arial MT"/>
                <a:cs typeface="Arial MT"/>
              </a:rPr>
              <a:t>2</a:t>
            </a:r>
            <a:endParaRPr sz="1950" baseline="42735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9696" y="2807543"/>
            <a:ext cx="1273810" cy="368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1094105" algn="l"/>
              </a:tabLst>
            </a:pPr>
            <a:r>
              <a:rPr sz="3375" spc="15" baseline="-20987" dirty="0">
                <a:latin typeface="Arial MT"/>
                <a:cs typeface="Arial MT"/>
              </a:rPr>
              <a:t>Z</a:t>
            </a:r>
            <a:r>
              <a:rPr sz="1950" spc="15" baseline="-59829" dirty="0">
                <a:latin typeface="Arial MT"/>
                <a:cs typeface="Arial MT"/>
              </a:rPr>
              <a:t>I </a:t>
            </a:r>
            <a:r>
              <a:rPr sz="1950" spc="52" baseline="-59829" dirty="0">
                <a:latin typeface="Arial MT"/>
                <a:cs typeface="Arial MT"/>
              </a:rPr>
              <a:t> </a:t>
            </a:r>
            <a:r>
              <a:rPr sz="3375" spc="-7" baseline="-20987" dirty="0">
                <a:latin typeface="Symbol"/>
                <a:cs typeface="Symbol"/>
              </a:rPr>
              <a:t></a:t>
            </a:r>
            <a:r>
              <a:rPr sz="225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	</a:t>
            </a:r>
            <a:r>
              <a:rPr sz="1300" u="sng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n</a:t>
            </a:r>
            <a:r>
              <a:rPr sz="1300" u="sng" spc="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77240" y="2712720"/>
            <a:ext cx="1312545" cy="864235"/>
          </a:xfrm>
          <a:custGeom>
            <a:avLst/>
            <a:gdLst/>
            <a:ahLst/>
            <a:cxnLst/>
            <a:rect l="l" t="t" r="r" b="b"/>
            <a:pathLst>
              <a:path w="1312545" h="864235">
                <a:moveTo>
                  <a:pt x="0" y="864108"/>
                </a:moveTo>
                <a:lnTo>
                  <a:pt x="1312163" y="864108"/>
                </a:lnTo>
                <a:lnTo>
                  <a:pt x="1312163" y="0"/>
                </a:lnTo>
                <a:lnTo>
                  <a:pt x="0" y="0"/>
                </a:lnTo>
                <a:lnTo>
                  <a:pt x="0" y="864108"/>
                </a:lnTo>
                <a:close/>
              </a:path>
            </a:pathLst>
          </a:custGeom>
          <a:ln w="9144">
            <a:solidFill>
              <a:srgbClr val="2E57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57688" y="4182564"/>
            <a:ext cx="1198880" cy="0"/>
          </a:xfrm>
          <a:custGeom>
            <a:avLst/>
            <a:gdLst/>
            <a:ahLst/>
            <a:cxnLst/>
            <a:rect l="l" t="t" r="r" b="b"/>
            <a:pathLst>
              <a:path w="1198880">
                <a:moveTo>
                  <a:pt x="0" y="0"/>
                </a:moveTo>
                <a:lnTo>
                  <a:pt x="1198801" y="0"/>
                </a:lnTo>
              </a:path>
            </a:pathLst>
          </a:custGeom>
          <a:ln w="90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77240" y="3816096"/>
            <a:ext cx="1743710" cy="696595"/>
          </a:xfrm>
          <a:prstGeom prst="rect">
            <a:avLst/>
          </a:prstGeom>
          <a:ln w="9144">
            <a:solidFill>
              <a:srgbClr val="2E579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74345">
              <a:lnSpc>
                <a:spcPts val="2690"/>
              </a:lnSpc>
            </a:pPr>
            <a:r>
              <a:rPr sz="1800" dirty="0">
                <a:latin typeface="Arial MT"/>
                <a:cs typeface="Arial MT"/>
              </a:rPr>
              <a:t>1.1</a:t>
            </a:r>
            <a:r>
              <a:rPr sz="1800" spc="240" dirty="0">
                <a:latin typeface="Symbol"/>
                <a:cs typeface="Symbol"/>
              </a:rPr>
              <a:t></a:t>
            </a:r>
            <a:r>
              <a:rPr sz="2450" spc="-300" dirty="0">
                <a:latin typeface="Symbol"/>
                <a:cs typeface="Symbol"/>
              </a:rPr>
              <a:t></a:t>
            </a:r>
            <a:r>
              <a:rPr sz="1800" spc="-105" dirty="0">
                <a:latin typeface="Arial MT"/>
                <a:cs typeface="Arial MT"/>
              </a:rPr>
              <a:t>2</a:t>
            </a:r>
            <a:r>
              <a:rPr sz="1800" spc="30" dirty="0">
                <a:latin typeface="Arial MT"/>
                <a:cs typeface="Arial MT"/>
              </a:rPr>
              <a:t>0</a:t>
            </a:r>
            <a:r>
              <a:rPr sz="1800" spc="-290" dirty="0">
                <a:latin typeface="Arial MT"/>
                <a:cs typeface="Arial MT"/>
              </a:rPr>
              <a:t> </a:t>
            </a:r>
            <a:r>
              <a:rPr sz="1800" spc="-225" dirty="0">
                <a:latin typeface="Arial MT"/>
                <a:cs typeface="Arial MT"/>
              </a:rPr>
              <a:t>k</a:t>
            </a:r>
            <a:r>
              <a:rPr sz="1800" spc="40" dirty="0">
                <a:latin typeface="Arial MT"/>
                <a:cs typeface="Arial MT"/>
              </a:rPr>
              <a:t>V</a:t>
            </a:r>
            <a:r>
              <a:rPr sz="1800" spc="-160" dirty="0">
                <a:latin typeface="Arial MT"/>
                <a:cs typeface="Arial MT"/>
              </a:rPr>
              <a:t> </a:t>
            </a:r>
            <a:r>
              <a:rPr sz="2450" spc="-310" dirty="0">
                <a:latin typeface="Symbol"/>
                <a:cs typeface="Symbol"/>
              </a:rPr>
              <a:t></a:t>
            </a:r>
            <a:r>
              <a:rPr sz="1575" spc="30" baseline="50264" dirty="0">
                <a:latin typeface="Arial MT"/>
                <a:cs typeface="Arial MT"/>
              </a:rPr>
              <a:t>2</a:t>
            </a:r>
            <a:endParaRPr sz="1575" baseline="50264">
              <a:latin typeface="Arial MT"/>
              <a:cs typeface="Arial MT"/>
            </a:endParaRPr>
          </a:p>
          <a:p>
            <a:pPr marL="38735">
              <a:lnSpc>
                <a:spcPct val="100000"/>
              </a:lnSpc>
              <a:spcBef>
                <a:spcPts val="250"/>
              </a:spcBef>
              <a:tabLst>
                <a:tab pos="758190" algn="l"/>
              </a:tabLst>
            </a:pPr>
            <a:r>
              <a:rPr sz="2700" baseline="43209" dirty="0">
                <a:latin typeface="Arial MT"/>
                <a:cs typeface="Arial MT"/>
              </a:rPr>
              <a:t>Z</a:t>
            </a:r>
            <a:r>
              <a:rPr sz="1575" baseline="50264" dirty="0">
                <a:latin typeface="Arial MT"/>
                <a:cs typeface="Arial MT"/>
              </a:rPr>
              <a:t>I</a:t>
            </a:r>
            <a:r>
              <a:rPr sz="1575" spc="450" baseline="50264" dirty="0">
                <a:latin typeface="Arial MT"/>
                <a:cs typeface="Arial MT"/>
              </a:rPr>
              <a:t> </a:t>
            </a:r>
            <a:r>
              <a:rPr sz="2700" spc="44" baseline="43209" dirty="0">
                <a:latin typeface="Symbol"/>
                <a:cs typeface="Symbol"/>
              </a:rPr>
              <a:t></a:t>
            </a:r>
            <a:r>
              <a:rPr sz="2700" spc="44" baseline="43209" dirty="0">
                <a:latin typeface="Times New Roman"/>
                <a:cs typeface="Times New Roman"/>
              </a:rPr>
              <a:t>	</a:t>
            </a:r>
            <a:r>
              <a:rPr sz="1800" spc="20" dirty="0">
                <a:latin typeface="Arial MT"/>
                <a:cs typeface="Arial MT"/>
              </a:rPr>
              <a:t>3GVA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7240" y="5213603"/>
            <a:ext cx="1454150" cy="332740"/>
          </a:xfrm>
          <a:prstGeom prst="rect">
            <a:avLst/>
          </a:prstGeom>
          <a:ln w="9144">
            <a:solidFill>
              <a:srgbClr val="2E5796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38735">
              <a:lnSpc>
                <a:spcPct val="100000"/>
              </a:lnSpc>
              <a:spcBef>
                <a:spcPts val="25"/>
              </a:spcBef>
            </a:pPr>
            <a:r>
              <a:rPr sz="1750" spc="20" dirty="0">
                <a:latin typeface="Arial MT"/>
                <a:cs typeface="Arial MT"/>
              </a:rPr>
              <a:t>Z</a:t>
            </a:r>
            <a:r>
              <a:rPr sz="1500" spc="30" baseline="-25000" dirty="0">
                <a:latin typeface="Arial MT"/>
                <a:cs typeface="Arial MT"/>
              </a:rPr>
              <a:t>I</a:t>
            </a:r>
            <a:r>
              <a:rPr sz="1500" spc="427" baseline="-25000" dirty="0">
                <a:latin typeface="Arial MT"/>
                <a:cs typeface="Arial MT"/>
              </a:rPr>
              <a:t> </a:t>
            </a:r>
            <a:r>
              <a:rPr sz="1750" spc="45" dirty="0">
                <a:latin typeface="Symbol"/>
                <a:cs typeface="Symbol"/>
              </a:rPr>
              <a:t></a:t>
            </a:r>
            <a:r>
              <a:rPr sz="1750" spc="-70" dirty="0">
                <a:latin typeface="Times New Roman"/>
                <a:cs typeface="Times New Roman"/>
              </a:rPr>
              <a:t> </a:t>
            </a:r>
            <a:r>
              <a:rPr sz="1750" spc="-25" dirty="0">
                <a:latin typeface="Arial MT"/>
                <a:cs typeface="Arial MT"/>
              </a:rPr>
              <a:t>0.1467</a:t>
            </a:r>
            <a:r>
              <a:rPr sz="1750" spc="185" dirty="0">
                <a:latin typeface="Arial MT"/>
                <a:cs typeface="Arial MT"/>
              </a:rPr>
              <a:t> </a:t>
            </a:r>
            <a:r>
              <a:rPr sz="1750" spc="60" dirty="0">
                <a:latin typeface="Symbol"/>
                <a:cs typeface="Symbol"/>
              </a:rPr>
              <a:t>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63696" y="5213603"/>
            <a:ext cx="1455420" cy="332740"/>
          </a:xfrm>
          <a:prstGeom prst="rect">
            <a:avLst/>
          </a:prstGeom>
          <a:ln w="9144">
            <a:solidFill>
              <a:srgbClr val="62881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5"/>
              </a:spcBef>
            </a:pPr>
            <a:r>
              <a:rPr sz="1750" spc="20" dirty="0">
                <a:latin typeface="Arial MT"/>
                <a:cs typeface="Arial MT"/>
              </a:rPr>
              <a:t>R</a:t>
            </a:r>
            <a:r>
              <a:rPr sz="1500" spc="30" baseline="-25000" dirty="0">
                <a:latin typeface="Arial MT"/>
                <a:cs typeface="Arial MT"/>
              </a:rPr>
              <a:t>I</a:t>
            </a:r>
            <a:r>
              <a:rPr sz="1500" spc="442" baseline="-25000" dirty="0">
                <a:latin typeface="Arial MT"/>
                <a:cs typeface="Arial MT"/>
              </a:rPr>
              <a:t> </a:t>
            </a:r>
            <a:r>
              <a:rPr sz="1750" spc="45" dirty="0">
                <a:latin typeface="Symbol"/>
                <a:cs typeface="Symbol"/>
              </a:rPr>
              <a:t></a:t>
            </a:r>
            <a:r>
              <a:rPr sz="1750" spc="-70" dirty="0">
                <a:latin typeface="Times New Roman"/>
                <a:cs typeface="Times New Roman"/>
              </a:rPr>
              <a:t> </a:t>
            </a:r>
            <a:r>
              <a:rPr sz="1750" spc="-25" dirty="0">
                <a:latin typeface="Arial MT"/>
                <a:cs typeface="Arial MT"/>
              </a:rPr>
              <a:t>0.0146</a:t>
            </a:r>
            <a:r>
              <a:rPr sz="1750" spc="190" dirty="0">
                <a:latin typeface="Arial MT"/>
                <a:cs typeface="Arial MT"/>
              </a:rPr>
              <a:t> </a:t>
            </a:r>
            <a:r>
              <a:rPr sz="1750" spc="60" dirty="0">
                <a:latin typeface="Symbol"/>
                <a:cs typeface="Symbol"/>
              </a:rPr>
              <a:t>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67271" y="5224271"/>
            <a:ext cx="1475740" cy="334010"/>
          </a:xfrm>
          <a:prstGeom prst="rect">
            <a:avLst/>
          </a:prstGeom>
          <a:ln w="9144">
            <a:solidFill>
              <a:srgbClr val="C00000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35"/>
              </a:spcBef>
            </a:pPr>
            <a:r>
              <a:rPr sz="1750" spc="20" dirty="0">
                <a:latin typeface="Arial MT"/>
                <a:cs typeface="Arial MT"/>
              </a:rPr>
              <a:t>X</a:t>
            </a:r>
            <a:r>
              <a:rPr sz="1500" spc="30" baseline="-25000" dirty="0">
                <a:latin typeface="Arial MT"/>
                <a:cs typeface="Arial MT"/>
              </a:rPr>
              <a:t>I</a:t>
            </a:r>
            <a:r>
              <a:rPr sz="1500" spc="442" baseline="-25000" dirty="0">
                <a:latin typeface="Arial MT"/>
                <a:cs typeface="Arial MT"/>
              </a:rPr>
              <a:t> </a:t>
            </a:r>
            <a:r>
              <a:rPr sz="1750" spc="40" dirty="0">
                <a:latin typeface="Symbol"/>
                <a:cs typeface="Symbol"/>
              </a:rPr>
              <a:t></a:t>
            </a:r>
            <a:r>
              <a:rPr sz="1750" spc="-50" dirty="0">
                <a:latin typeface="Times New Roman"/>
                <a:cs typeface="Times New Roman"/>
              </a:rPr>
              <a:t> </a:t>
            </a:r>
            <a:r>
              <a:rPr sz="1750" spc="-25" dirty="0">
                <a:latin typeface="Arial MT"/>
                <a:cs typeface="Arial MT"/>
              </a:rPr>
              <a:t>0.1460</a:t>
            </a:r>
            <a:r>
              <a:rPr sz="1750" spc="220" dirty="0">
                <a:latin typeface="Arial MT"/>
                <a:cs typeface="Arial MT"/>
              </a:rPr>
              <a:t> </a:t>
            </a:r>
            <a:r>
              <a:rPr sz="1750" spc="55" dirty="0">
                <a:latin typeface="Symbol"/>
                <a:cs typeface="Symbol"/>
              </a:rPr>
              <a:t></a:t>
            </a:r>
            <a:endParaRPr sz="17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ln w="25907">
            <a:solidFill>
              <a:srgbClr val="62881F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marL="589915">
              <a:lnSpc>
                <a:spcPct val="100000"/>
              </a:lnSpc>
              <a:spcBef>
                <a:spcPts val="1575"/>
              </a:spcBef>
            </a:pPr>
            <a:r>
              <a:rPr sz="4400" dirty="0"/>
              <a:t>Impedancia</a:t>
            </a:r>
            <a:r>
              <a:rPr sz="4400" spc="-45" dirty="0"/>
              <a:t> </a:t>
            </a:r>
            <a:r>
              <a:rPr sz="4400" dirty="0"/>
              <a:t>del</a:t>
            </a:r>
            <a:r>
              <a:rPr sz="4400" spc="-10" dirty="0"/>
              <a:t> </a:t>
            </a:r>
            <a:r>
              <a:rPr sz="4400" spc="-20" dirty="0"/>
              <a:t>transformador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934592" y="1866360"/>
            <a:ext cx="6565900" cy="372745"/>
            <a:chOff x="934592" y="1866360"/>
            <a:chExt cx="6565900" cy="3727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2170" y="1873950"/>
              <a:ext cx="358899" cy="35707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42170" y="1873950"/>
              <a:ext cx="359410" cy="357505"/>
            </a:xfrm>
            <a:custGeom>
              <a:avLst/>
              <a:gdLst/>
              <a:ahLst/>
              <a:cxnLst/>
              <a:rect l="l" t="t" r="r" b="b"/>
              <a:pathLst>
                <a:path w="359409" h="357505">
                  <a:moveTo>
                    <a:pt x="0" y="357077"/>
                  </a:moveTo>
                  <a:lnTo>
                    <a:pt x="358899" y="357077"/>
                  </a:lnTo>
                  <a:lnTo>
                    <a:pt x="358899" y="0"/>
                  </a:lnTo>
                  <a:lnTo>
                    <a:pt x="0" y="0"/>
                  </a:lnTo>
                  <a:lnTo>
                    <a:pt x="0" y="357077"/>
                  </a:lnTo>
                  <a:close/>
                </a:path>
              </a:pathLst>
            </a:custGeom>
            <a:ln w="151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77822" y="1873232"/>
              <a:ext cx="0" cy="357505"/>
            </a:xfrm>
            <a:custGeom>
              <a:avLst/>
              <a:gdLst/>
              <a:ahLst/>
              <a:cxnLst/>
              <a:rect l="l" t="t" r="r" b="b"/>
              <a:pathLst>
                <a:path h="357505">
                  <a:moveTo>
                    <a:pt x="0" y="357077"/>
                  </a:moveTo>
                  <a:lnTo>
                    <a:pt x="0" y="0"/>
                  </a:lnTo>
                </a:path>
              </a:pathLst>
            </a:custGeom>
            <a:ln w="273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01074" y="2052476"/>
              <a:ext cx="1059180" cy="0"/>
            </a:xfrm>
            <a:custGeom>
              <a:avLst/>
              <a:gdLst/>
              <a:ahLst/>
              <a:cxnLst/>
              <a:rect l="l" t="t" r="r" b="b"/>
              <a:pathLst>
                <a:path w="1059180">
                  <a:moveTo>
                    <a:pt x="0" y="0"/>
                  </a:moveTo>
                  <a:lnTo>
                    <a:pt x="1058769" y="0"/>
                  </a:lnTo>
                </a:path>
              </a:pathLst>
            </a:custGeom>
            <a:ln w="15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77822" y="1873938"/>
              <a:ext cx="1812925" cy="357505"/>
            </a:xfrm>
            <a:custGeom>
              <a:avLst/>
              <a:gdLst/>
              <a:ahLst/>
              <a:cxnLst/>
              <a:rect l="l" t="t" r="r" b="b"/>
              <a:pathLst>
                <a:path w="1812925" h="357505">
                  <a:moveTo>
                    <a:pt x="1417693" y="0"/>
                  </a:moveTo>
                  <a:lnTo>
                    <a:pt x="1369971" y="6378"/>
                  </a:lnTo>
                  <a:lnTo>
                    <a:pt x="1327085" y="24377"/>
                  </a:lnTo>
                  <a:lnTo>
                    <a:pt x="1290747" y="52295"/>
                  </a:lnTo>
                  <a:lnTo>
                    <a:pt x="1262671" y="88429"/>
                  </a:lnTo>
                  <a:lnTo>
                    <a:pt x="1244570" y="131078"/>
                  </a:lnTo>
                  <a:lnTo>
                    <a:pt x="1238155" y="178538"/>
                  </a:lnTo>
                  <a:lnTo>
                    <a:pt x="1244570" y="226004"/>
                  </a:lnTo>
                  <a:lnTo>
                    <a:pt x="1262671" y="268656"/>
                  </a:lnTo>
                  <a:lnTo>
                    <a:pt x="1290747" y="304793"/>
                  </a:lnTo>
                  <a:lnTo>
                    <a:pt x="1327085" y="332712"/>
                  </a:lnTo>
                  <a:lnTo>
                    <a:pt x="1369971" y="350711"/>
                  </a:lnTo>
                  <a:lnTo>
                    <a:pt x="1417693" y="357089"/>
                  </a:lnTo>
                  <a:lnTo>
                    <a:pt x="1465362" y="350711"/>
                  </a:lnTo>
                  <a:lnTo>
                    <a:pt x="1508213" y="332712"/>
                  </a:lnTo>
                  <a:lnTo>
                    <a:pt x="1544529" y="304793"/>
                  </a:lnTo>
                  <a:lnTo>
                    <a:pt x="1572594" y="268656"/>
                  </a:lnTo>
                  <a:lnTo>
                    <a:pt x="1590691" y="226004"/>
                  </a:lnTo>
                  <a:lnTo>
                    <a:pt x="1597105" y="178538"/>
                  </a:lnTo>
                  <a:lnTo>
                    <a:pt x="1590691" y="131078"/>
                  </a:lnTo>
                  <a:lnTo>
                    <a:pt x="1572594" y="88429"/>
                  </a:lnTo>
                  <a:lnTo>
                    <a:pt x="1544529" y="52295"/>
                  </a:lnTo>
                  <a:lnTo>
                    <a:pt x="1508213" y="24377"/>
                  </a:lnTo>
                  <a:lnTo>
                    <a:pt x="1465362" y="6378"/>
                  </a:lnTo>
                  <a:lnTo>
                    <a:pt x="1417693" y="0"/>
                  </a:lnTo>
                  <a:close/>
                </a:path>
                <a:path w="1812925" h="357505">
                  <a:moveTo>
                    <a:pt x="1632937" y="0"/>
                  </a:moveTo>
                  <a:lnTo>
                    <a:pt x="1585268" y="6378"/>
                  </a:lnTo>
                  <a:lnTo>
                    <a:pt x="1542417" y="24377"/>
                  </a:lnTo>
                  <a:lnTo>
                    <a:pt x="1506101" y="52295"/>
                  </a:lnTo>
                  <a:lnTo>
                    <a:pt x="1478037" y="88429"/>
                  </a:lnTo>
                  <a:lnTo>
                    <a:pt x="1459939" y="131078"/>
                  </a:lnTo>
                  <a:lnTo>
                    <a:pt x="1453525" y="178538"/>
                  </a:lnTo>
                  <a:lnTo>
                    <a:pt x="1459939" y="226004"/>
                  </a:lnTo>
                  <a:lnTo>
                    <a:pt x="1478037" y="268656"/>
                  </a:lnTo>
                  <a:lnTo>
                    <a:pt x="1506101" y="304793"/>
                  </a:lnTo>
                  <a:lnTo>
                    <a:pt x="1542417" y="332712"/>
                  </a:lnTo>
                  <a:lnTo>
                    <a:pt x="1585268" y="350711"/>
                  </a:lnTo>
                  <a:lnTo>
                    <a:pt x="1632937" y="357089"/>
                  </a:lnTo>
                  <a:lnTo>
                    <a:pt x="1680659" y="350711"/>
                  </a:lnTo>
                  <a:lnTo>
                    <a:pt x="1723545" y="332712"/>
                  </a:lnTo>
                  <a:lnTo>
                    <a:pt x="1759883" y="304793"/>
                  </a:lnTo>
                  <a:lnTo>
                    <a:pt x="1787959" y="268656"/>
                  </a:lnTo>
                  <a:lnTo>
                    <a:pt x="1806061" y="226004"/>
                  </a:lnTo>
                  <a:lnTo>
                    <a:pt x="1812475" y="178538"/>
                  </a:lnTo>
                  <a:lnTo>
                    <a:pt x="1806061" y="131078"/>
                  </a:lnTo>
                  <a:lnTo>
                    <a:pt x="1787959" y="88429"/>
                  </a:lnTo>
                  <a:lnTo>
                    <a:pt x="1759883" y="52295"/>
                  </a:lnTo>
                  <a:lnTo>
                    <a:pt x="1723545" y="24377"/>
                  </a:lnTo>
                  <a:lnTo>
                    <a:pt x="1680659" y="6378"/>
                  </a:lnTo>
                  <a:lnTo>
                    <a:pt x="1632937" y="0"/>
                  </a:lnTo>
                  <a:close/>
                </a:path>
                <a:path w="1812925" h="357505">
                  <a:moveTo>
                    <a:pt x="0" y="178538"/>
                  </a:moveTo>
                  <a:lnTo>
                    <a:pt x="1232204" y="178538"/>
                  </a:lnTo>
                </a:path>
              </a:pathLst>
            </a:custGeom>
            <a:ln w="15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44762" y="2052476"/>
              <a:ext cx="2134235" cy="0"/>
            </a:xfrm>
            <a:custGeom>
              <a:avLst/>
              <a:gdLst/>
              <a:ahLst/>
              <a:cxnLst/>
              <a:rect l="l" t="t" r="r" b="b"/>
              <a:pathLst>
                <a:path w="2134234">
                  <a:moveTo>
                    <a:pt x="0" y="0"/>
                  </a:moveTo>
                  <a:lnTo>
                    <a:pt x="2133947" y="0"/>
                  </a:lnTo>
                </a:path>
              </a:pathLst>
            </a:custGeom>
            <a:ln w="15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338811" y="1873232"/>
              <a:ext cx="2147570" cy="358140"/>
            </a:xfrm>
            <a:custGeom>
              <a:avLst/>
              <a:gdLst/>
              <a:ahLst/>
              <a:cxnLst/>
              <a:rect l="l" t="t" r="r" b="b"/>
              <a:pathLst>
                <a:path w="2147570" h="358139">
                  <a:moveTo>
                    <a:pt x="0" y="357795"/>
                  </a:moveTo>
                  <a:lnTo>
                    <a:pt x="0" y="705"/>
                  </a:lnTo>
                </a:path>
                <a:path w="2147570" h="358139">
                  <a:moveTo>
                    <a:pt x="2147495" y="357077"/>
                  </a:moveTo>
                  <a:lnTo>
                    <a:pt x="2147495" y="0"/>
                  </a:lnTo>
                </a:path>
              </a:pathLst>
            </a:custGeom>
            <a:ln w="272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72319" y="2052476"/>
              <a:ext cx="1172845" cy="0"/>
            </a:xfrm>
            <a:custGeom>
              <a:avLst/>
              <a:gdLst/>
              <a:ahLst/>
              <a:cxnLst/>
              <a:rect l="l" t="t" r="r" b="b"/>
              <a:pathLst>
                <a:path w="1172845">
                  <a:moveTo>
                    <a:pt x="0" y="0"/>
                  </a:moveTo>
                  <a:lnTo>
                    <a:pt x="1172443" y="0"/>
                  </a:lnTo>
                </a:path>
              </a:pathLst>
            </a:custGeom>
            <a:ln w="1511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755904" y="3285744"/>
            <a:ext cx="1408430" cy="805180"/>
          </a:xfrm>
          <a:custGeom>
            <a:avLst/>
            <a:gdLst/>
            <a:ahLst/>
            <a:cxnLst/>
            <a:rect l="l" t="t" r="r" b="b"/>
            <a:pathLst>
              <a:path w="1408430" h="805179">
                <a:moveTo>
                  <a:pt x="1408176" y="0"/>
                </a:moveTo>
                <a:lnTo>
                  <a:pt x="0" y="0"/>
                </a:lnTo>
                <a:lnTo>
                  <a:pt x="0" y="804671"/>
                </a:lnTo>
                <a:lnTo>
                  <a:pt x="1408176" y="804671"/>
                </a:lnTo>
                <a:lnTo>
                  <a:pt x="1408176" y="0"/>
                </a:lnTo>
                <a:close/>
              </a:path>
            </a:pathLst>
          </a:custGeom>
          <a:solidFill>
            <a:srgbClr val="CFDC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780057" y="3680740"/>
            <a:ext cx="335915" cy="3486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2100" spc="35" dirty="0">
                <a:latin typeface="Arial MT"/>
                <a:cs typeface="Arial MT"/>
              </a:rPr>
              <a:t>S</a:t>
            </a:r>
            <a:r>
              <a:rPr sz="1800" spc="52" baseline="-25462" dirty="0">
                <a:latin typeface="Arial MT"/>
                <a:cs typeface="Arial MT"/>
              </a:rPr>
              <a:t>n</a:t>
            </a:r>
            <a:endParaRPr sz="1800" baseline="-25462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71467" y="3183685"/>
            <a:ext cx="344805" cy="3486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3150" spc="15" baseline="-25132" dirty="0">
                <a:latin typeface="Arial MT"/>
                <a:cs typeface="Arial MT"/>
              </a:rPr>
              <a:t>U</a:t>
            </a:r>
            <a:r>
              <a:rPr sz="1200" spc="10" dirty="0">
                <a:latin typeface="Arial MT"/>
                <a:cs typeface="Arial MT"/>
              </a:rPr>
              <a:t>2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1304" y="3471791"/>
            <a:ext cx="1340485" cy="3486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  <a:tabLst>
                <a:tab pos="1212850" algn="l"/>
              </a:tabLst>
            </a:pPr>
            <a:r>
              <a:rPr sz="2100" spc="65" dirty="0">
                <a:latin typeface="Arial MT"/>
                <a:cs typeface="Arial MT"/>
              </a:rPr>
              <a:t>Z</a:t>
            </a:r>
            <a:r>
              <a:rPr sz="1800" spc="97" baseline="-25462" dirty="0">
                <a:latin typeface="Arial MT"/>
                <a:cs typeface="Arial MT"/>
              </a:rPr>
              <a:t>T</a:t>
            </a:r>
            <a:r>
              <a:rPr sz="1800" spc="690" baseline="-25462" dirty="0">
                <a:latin typeface="Arial MT"/>
                <a:cs typeface="Arial MT"/>
              </a:rPr>
              <a:t> </a:t>
            </a:r>
            <a:r>
              <a:rPr sz="2100" spc="20" dirty="0">
                <a:latin typeface="Symbol"/>
                <a:cs typeface="Symbol"/>
              </a:rPr>
              <a:t></a:t>
            </a:r>
            <a:r>
              <a:rPr sz="2100" spc="-75" dirty="0">
                <a:latin typeface="Times New Roman"/>
                <a:cs typeface="Times New Roman"/>
              </a:rPr>
              <a:t> </a:t>
            </a:r>
            <a:r>
              <a:rPr sz="2100" spc="15" dirty="0">
                <a:latin typeface="Arial MT"/>
                <a:cs typeface="Arial MT"/>
              </a:rPr>
              <a:t>u</a:t>
            </a:r>
            <a:r>
              <a:rPr sz="1800" spc="22" baseline="-25462" dirty="0">
                <a:latin typeface="Arial MT"/>
                <a:cs typeface="Arial MT"/>
              </a:rPr>
              <a:t>k</a:t>
            </a:r>
            <a:r>
              <a:rPr sz="1800" spc="390" baseline="-25462" dirty="0">
                <a:latin typeface="Arial MT"/>
                <a:cs typeface="Arial MT"/>
              </a:rPr>
              <a:t> </a:t>
            </a:r>
            <a:r>
              <a:rPr sz="2100" spc="10" dirty="0">
                <a:latin typeface="Symbol"/>
                <a:cs typeface="Symbol"/>
              </a:rPr>
              <a:t></a:t>
            </a:r>
            <a:r>
              <a:rPr sz="3150" u="sng" spc="15" baseline="2116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	</a:t>
            </a:r>
            <a:r>
              <a:rPr sz="1800" u="sng" spc="37" baseline="37037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n</a:t>
            </a:r>
            <a:endParaRPr sz="1800" baseline="37037">
              <a:latin typeface="Arial MT"/>
              <a:cs typeface="Arial M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46569" y="3276409"/>
            <a:ext cx="1925320" cy="1274445"/>
            <a:chOff x="746569" y="3276409"/>
            <a:chExt cx="1925320" cy="1274445"/>
          </a:xfrm>
        </p:grpSpPr>
        <p:sp>
          <p:nvSpPr>
            <p:cNvPr id="17" name="object 17"/>
            <p:cNvSpPr/>
            <p:nvPr/>
          </p:nvSpPr>
          <p:spPr>
            <a:xfrm>
              <a:off x="751331" y="3281171"/>
              <a:ext cx="1417320" cy="814069"/>
            </a:xfrm>
            <a:custGeom>
              <a:avLst/>
              <a:gdLst/>
              <a:ahLst/>
              <a:cxnLst/>
              <a:rect l="l" t="t" r="r" b="b"/>
              <a:pathLst>
                <a:path w="1417320" h="814070">
                  <a:moveTo>
                    <a:pt x="0" y="813815"/>
                  </a:moveTo>
                  <a:lnTo>
                    <a:pt x="1417320" y="813815"/>
                  </a:lnTo>
                  <a:lnTo>
                    <a:pt x="1417320" y="0"/>
                  </a:lnTo>
                  <a:lnTo>
                    <a:pt x="0" y="0"/>
                  </a:lnTo>
                  <a:lnTo>
                    <a:pt x="0" y="813815"/>
                  </a:lnTo>
                  <a:close/>
                </a:path>
              </a:pathLst>
            </a:custGeom>
            <a:ln w="9144">
              <a:solidFill>
                <a:srgbClr val="2E57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858512" y="4545723"/>
              <a:ext cx="808990" cy="0"/>
            </a:xfrm>
            <a:custGeom>
              <a:avLst/>
              <a:gdLst/>
              <a:ahLst/>
              <a:cxnLst/>
              <a:rect l="l" t="t" r="r" b="b"/>
              <a:pathLst>
                <a:path w="808989">
                  <a:moveTo>
                    <a:pt x="0" y="0"/>
                  </a:moveTo>
                  <a:lnTo>
                    <a:pt x="808410" y="0"/>
                  </a:lnTo>
                </a:path>
              </a:pathLst>
            </a:custGeom>
            <a:ln w="91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51331" y="5213603"/>
            <a:ext cx="1493520" cy="332740"/>
          </a:xfrm>
          <a:prstGeom prst="rect">
            <a:avLst/>
          </a:prstGeom>
          <a:ln w="9144">
            <a:solidFill>
              <a:srgbClr val="2E5796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38735">
              <a:lnSpc>
                <a:spcPct val="100000"/>
              </a:lnSpc>
              <a:spcBef>
                <a:spcPts val="25"/>
              </a:spcBef>
            </a:pPr>
            <a:r>
              <a:rPr sz="1750" spc="110" dirty="0">
                <a:latin typeface="Arial MT"/>
                <a:cs typeface="Arial MT"/>
              </a:rPr>
              <a:t>Z</a:t>
            </a:r>
            <a:r>
              <a:rPr sz="1500" spc="44" baseline="-25000" dirty="0">
                <a:latin typeface="Arial MT"/>
                <a:cs typeface="Arial MT"/>
              </a:rPr>
              <a:t>T</a:t>
            </a:r>
            <a:r>
              <a:rPr sz="1500" baseline="-25000" dirty="0">
                <a:latin typeface="Arial MT"/>
                <a:cs typeface="Arial MT"/>
              </a:rPr>
              <a:t> </a:t>
            </a:r>
            <a:r>
              <a:rPr sz="1500" spc="187" baseline="-25000" dirty="0">
                <a:latin typeface="Arial MT"/>
                <a:cs typeface="Arial MT"/>
              </a:rPr>
              <a:t> </a:t>
            </a:r>
            <a:r>
              <a:rPr sz="1750" spc="30" dirty="0">
                <a:latin typeface="Symbol"/>
                <a:cs typeface="Symbol"/>
              </a:rPr>
              <a:t></a:t>
            </a:r>
            <a:r>
              <a:rPr sz="1750" spc="-135" dirty="0">
                <a:latin typeface="Times New Roman"/>
                <a:cs typeface="Times New Roman"/>
              </a:rPr>
              <a:t> </a:t>
            </a:r>
            <a:r>
              <a:rPr sz="1750" spc="35" dirty="0">
                <a:latin typeface="Arial MT"/>
                <a:cs typeface="Arial MT"/>
              </a:rPr>
              <a:t>1</a:t>
            </a:r>
            <a:r>
              <a:rPr sz="1750" spc="20" dirty="0">
                <a:latin typeface="Arial MT"/>
                <a:cs typeface="Arial MT"/>
              </a:rPr>
              <a:t>.</a:t>
            </a:r>
            <a:r>
              <a:rPr sz="1750" spc="-75" dirty="0">
                <a:latin typeface="Arial MT"/>
                <a:cs typeface="Arial MT"/>
              </a:rPr>
              <a:t>500</a:t>
            </a:r>
            <a:r>
              <a:rPr sz="1750" spc="30" dirty="0">
                <a:latin typeface="Arial MT"/>
                <a:cs typeface="Arial MT"/>
              </a:rPr>
              <a:t>0</a:t>
            </a:r>
            <a:r>
              <a:rPr sz="1750" dirty="0">
                <a:latin typeface="Arial MT"/>
                <a:cs typeface="Arial MT"/>
              </a:rPr>
              <a:t> </a:t>
            </a:r>
            <a:r>
              <a:rPr sz="1750" spc="-204" dirty="0">
                <a:latin typeface="Arial MT"/>
                <a:cs typeface="Arial MT"/>
              </a:rPr>
              <a:t> </a:t>
            </a:r>
            <a:r>
              <a:rPr sz="1750" spc="45" dirty="0">
                <a:latin typeface="Symbol"/>
                <a:cs typeface="Symbol"/>
              </a:rPr>
              <a:t>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13403" y="5213603"/>
            <a:ext cx="1533525" cy="332740"/>
          </a:xfrm>
          <a:prstGeom prst="rect">
            <a:avLst/>
          </a:prstGeom>
          <a:ln w="9144">
            <a:solidFill>
              <a:srgbClr val="62881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25"/>
              </a:spcBef>
            </a:pPr>
            <a:r>
              <a:rPr sz="1750" spc="70" dirty="0">
                <a:latin typeface="Arial MT"/>
                <a:cs typeface="Arial MT"/>
              </a:rPr>
              <a:t>R</a:t>
            </a:r>
            <a:r>
              <a:rPr sz="1500" spc="104" baseline="-25000" dirty="0">
                <a:latin typeface="Arial MT"/>
                <a:cs typeface="Arial MT"/>
              </a:rPr>
              <a:t>T</a:t>
            </a:r>
            <a:r>
              <a:rPr sz="1500" spc="562" baseline="-25000" dirty="0">
                <a:latin typeface="Arial MT"/>
                <a:cs typeface="Arial MT"/>
              </a:rPr>
              <a:t> </a:t>
            </a:r>
            <a:r>
              <a:rPr sz="1750" spc="40" dirty="0">
                <a:latin typeface="Symbol"/>
                <a:cs typeface="Symbol"/>
              </a:rPr>
              <a:t></a:t>
            </a:r>
            <a:r>
              <a:rPr sz="1750" spc="-50" dirty="0">
                <a:latin typeface="Times New Roman"/>
                <a:cs typeface="Times New Roman"/>
              </a:rPr>
              <a:t> </a:t>
            </a:r>
            <a:r>
              <a:rPr sz="1750" spc="-25" dirty="0">
                <a:latin typeface="Arial MT"/>
                <a:cs typeface="Arial MT"/>
              </a:rPr>
              <a:t>0.0250</a:t>
            </a:r>
            <a:r>
              <a:rPr sz="1750" spc="229" dirty="0">
                <a:latin typeface="Arial MT"/>
                <a:cs typeface="Arial MT"/>
              </a:rPr>
              <a:t> </a:t>
            </a:r>
            <a:r>
              <a:rPr sz="1750" spc="55" dirty="0">
                <a:latin typeface="Symbol"/>
                <a:cs typeface="Symbol"/>
              </a:rPr>
              <a:t>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72784" y="5213603"/>
            <a:ext cx="1511935" cy="332740"/>
          </a:xfrm>
          <a:prstGeom prst="rect">
            <a:avLst/>
          </a:prstGeom>
          <a:ln w="9144">
            <a:solidFill>
              <a:srgbClr val="C00000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25"/>
              </a:spcBef>
            </a:pPr>
            <a:r>
              <a:rPr sz="1750" spc="80" dirty="0">
                <a:latin typeface="Arial MT"/>
                <a:cs typeface="Arial MT"/>
              </a:rPr>
              <a:t>X</a:t>
            </a:r>
            <a:r>
              <a:rPr sz="1500" spc="60" baseline="-25000" dirty="0">
                <a:latin typeface="Arial MT"/>
                <a:cs typeface="Arial MT"/>
              </a:rPr>
              <a:t>T</a:t>
            </a:r>
            <a:r>
              <a:rPr sz="1500" baseline="-25000" dirty="0">
                <a:latin typeface="Arial MT"/>
                <a:cs typeface="Arial MT"/>
              </a:rPr>
              <a:t> </a:t>
            </a:r>
            <a:r>
              <a:rPr sz="1500" spc="157" baseline="-25000" dirty="0">
                <a:latin typeface="Arial MT"/>
                <a:cs typeface="Arial MT"/>
              </a:rPr>
              <a:t> </a:t>
            </a:r>
            <a:r>
              <a:rPr sz="1750" spc="45" dirty="0">
                <a:latin typeface="Symbol"/>
                <a:cs typeface="Symbol"/>
              </a:rPr>
              <a:t></a:t>
            </a:r>
            <a:r>
              <a:rPr sz="1750" spc="-165" dirty="0">
                <a:latin typeface="Times New Roman"/>
                <a:cs typeface="Times New Roman"/>
              </a:rPr>
              <a:t> </a:t>
            </a:r>
            <a:r>
              <a:rPr sz="1750" spc="25" dirty="0">
                <a:latin typeface="Arial MT"/>
                <a:cs typeface="Arial MT"/>
              </a:rPr>
              <a:t>1</a:t>
            </a:r>
            <a:r>
              <a:rPr sz="1750" spc="10" dirty="0">
                <a:latin typeface="Arial MT"/>
                <a:cs typeface="Arial MT"/>
              </a:rPr>
              <a:t>.</a:t>
            </a:r>
            <a:r>
              <a:rPr sz="1750" spc="-75" dirty="0">
                <a:latin typeface="Arial MT"/>
                <a:cs typeface="Arial MT"/>
              </a:rPr>
              <a:t>499</a:t>
            </a:r>
            <a:r>
              <a:rPr sz="1750" spc="45" dirty="0">
                <a:latin typeface="Arial MT"/>
                <a:cs typeface="Arial MT"/>
              </a:rPr>
              <a:t>8</a:t>
            </a:r>
            <a:r>
              <a:rPr sz="1750" spc="215" dirty="0">
                <a:latin typeface="Arial MT"/>
                <a:cs typeface="Arial MT"/>
              </a:rPr>
              <a:t> </a:t>
            </a:r>
            <a:r>
              <a:rPr sz="1750" spc="60" dirty="0">
                <a:latin typeface="Symbol"/>
                <a:cs typeface="Symbol"/>
              </a:rPr>
              <a:t>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44277" y="4109285"/>
            <a:ext cx="828675" cy="3937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2400" spc="-290" dirty="0">
                <a:latin typeface="Symbol"/>
                <a:cs typeface="Symbol"/>
              </a:rPr>
              <a:t></a:t>
            </a:r>
            <a:r>
              <a:rPr sz="1750" spc="-80" dirty="0">
                <a:latin typeface="Arial MT"/>
                <a:cs typeface="Arial MT"/>
              </a:rPr>
              <a:t>2</a:t>
            </a:r>
            <a:r>
              <a:rPr sz="1750" spc="30" dirty="0">
                <a:latin typeface="Arial MT"/>
                <a:cs typeface="Arial MT"/>
              </a:rPr>
              <a:t>0</a:t>
            </a:r>
            <a:r>
              <a:rPr sz="1750" spc="-250" dirty="0">
                <a:latin typeface="Arial MT"/>
                <a:cs typeface="Arial MT"/>
              </a:rPr>
              <a:t> </a:t>
            </a:r>
            <a:r>
              <a:rPr sz="1750" spc="-204" dirty="0">
                <a:latin typeface="Arial MT"/>
                <a:cs typeface="Arial MT"/>
              </a:rPr>
              <a:t>k</a:t>
            </a:r>
            <a:r>
              <a:rPr sz="1750" spc="40" dirty="0">
                <a:latin typeface="Arial MT"/>
                <a:cs typeface="Arial MT"/>
              </a:rPr>
              <a:t>V</a:t>
            </a:r>
            <a:r>
              <a:rPr sz="1750" spc="-105" dirty="0">
                <a:latin typeface="Arial MT"/>
                <a:cs typeface="Arial MT"/>
              </a:rPr>
              <a:t> </a:t>
            </a:r>
            <a:r>
              <a:rPr sz="2400" spc="-300" dirty="0">
                <a:latin typeface="Symbol"/>
                <a:cs typeface="Symbol"/>
              </a:rPr>
              <a:t></a:t>
            </a:r>
            <a:r>
              <a:rPr sz="1575" baseline="50264" dirty="0">
                <a:latin typeface="Arial MT"/>
                <a:cs typeface="Arial MT"/>
              </a:rPr>
              <a:t>2</a:t>
            </a:r>
            <a:endParaRPr sz="1575" baseline="50264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4959" y="4362218"/>
            <a:ext cx="1919605" cy="2978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sz="1750" spc="90" dirty="0">
                <a:latin typeface="Arial MT"/>
                <a:cs typeface="Arial MT"/>
              </a:rPr>
              <a:t>Z</a:t>
            </a:r>
            <a:r>
              <a:rPr sz="1575" baseline="-23809" dirty="0">
                <a:latin typeface="Arial MT"/>
                <a:cs typeface="Arial MT"/>
              </a:rPr>
              <a:t>T </a:t>
            </a:r>
            <a:r>
              <a:rPr sz="1575" spc="135" baseline="-23809" dirty="0">
                <a:latin typeface="Arial MT"/>
                <a:cs typeface="Arial MT"/>
              </a:rPr>
              <a:t> </a:t>
            </a:r>
            <a:r>
              <a:rPr sz="1750" spc="30" dirty="0">
                <a:latin typeface="Symbol"/>
                <a:cs typeface="Symbol"/>
              </a:rPr>
              <a:t></a:t>
            </a:r>
            <a:r>
              <a:rPr sz="1750" spc="-35" dirty="0">
                <a:latin typeface="Times New Roman"/>
                <a:cs typeface="Times New Roman"/>
              </a:rPr>
              <a:t> </a:t>
            </a:r>
            <a:r>
              <a:rPr sz="1750" spc="25" dirty="0">
                <a:latin typeface="Arial MT"/>
                <a:cs typeface="Arial MT"/>
              </a:rPr>
              <a:t>0</a:t>
            </a:r>
            <a:r>
              <a:rPr sz="1750" spc="10" dirty="0">
                <a:latin typeface="Arial MT"/>
                <a:cs typeface="Arial MT"/>
              </a:rPr>
              <a:t>.</a:t>
            </a:r>
            <a:r>
              <a:rPr sz="1750" spc="-80" dirty="0">
                <a:latin typeface="Arial MT"/>
                <a:cs typeface="Arial MT"/>
              </a:rPr>
              <a:t>1</a:t>
            </a:r>
            <a:r>
              <a:rPr sz="1750" spc="30" dirty="0">
                <a:latin typeface="Arial MT"/>
                <a:cs typeface="Arial MT"/>
              </a:rPr>
              <a:t>5</a:t>
            </a:r>
            <a:r>
              <a:rPr sz="1750" spc="-130" dirty="0">
                <a:latin typeface="Arial MT"/>
                <a:cs typeface="Arial MT"/>
              </a:rPr>
              <a:t> </a:t>
            </a:r>
            <a:r>
              <a:rPr sz="1750" spc="15" dirty="0">
                <a:latin typeface="Symbol"/>
                <a:cs typeface="Symbol"/>
              </a:rPr>
              <a:t></a:t>
            </a:r>
            <a:r>
              <a:rPr sz="1750" spc="25" dirty="0">
                <a:latin typeface="Times New Roman"/>
                <a:cs typeface="Times New Roman"/>
              </a:rPr>
              <a:t> </a:t>
            </a:r>
            <a:r>
              <a:rPr sz="2625" spc="-120" baseline="-44444" dirty="0">
                <a:latin typeface="Arial MT"/>
                <a:cs typeface="Arial MT"/>
              </a:rPr>
              <a:t>4</a:t>
            </a:r>
            <a:r>
              <a:rPr sz="2625" spc="44" baseline="-44444" dirty="0">
                <a:latin typeface="Arial MT"/>
                <a:cs typeface="Arial MT"/>
              </a:rPr>
              <a:t>0</a:t>
            </a:r>
            <a:r>
              <a:rPr sz="2625" spc="-412" baseline="-44444" dirty="0">
                <a:latin typeface="Arial MT"/>
                <a:cs typeface="Arial MT"/>
              </a:rPr>
              <a:t> </a:t>
            </a:r>
            <a:r>
              <a:rPr sz="2625" spc="172" baseline="-44444" dirty="0">
                <a:latin typeface="Arial MT"/>
                <a:cs typeface="Arial MT"/>
              </a:rPr>
              <a:t>M</a:t>
            </a:r>
            <a:r>
              <a:rPr sz="2625" spc="-52" baseline="-44444" dirty="0">
                <a:latin typeface="Arial MT"/>
                <a:cs typeface="Arial MT"/>
              </a:rPr>
              <a:t>V</a:t>
            </a:r>
            <a:r>
              <a:rPr sz="2625" spc="60" baseline="-44444" dirty="0">
                <a:latin typeface="Arial MT"/>
                <a:cs typeface="Arial MT"/>
              </a:rPr>
              <a:t>A</a:t>
            </a:r>
            <a:endParaRPr sz="2625" baseline="-44444">
              <a:latin typeface="Arial MT"/>
              <a:cs typeface="Arial MT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51331" y="4146803"/>
            <a:ext cx="1969135" cy="733425"/>
          </a:xfrm>
          <a:custGeom>
            <a:avLst/>
            <a:gdLst/>
            <a:ahLst/>
            <a:cxnLst/>
            <a:rect l="l" t="t" r="r" b="b"/>
            <a:pathLst>
              <a:path w="1969135" h="733425">
                <a:moveTo>
                  <a:pt x="0" y="733044"/>
                </a:moveTo>
                <a:lnTo>
                  <a:pt x="1969008" y="733044"/>
                </a:lnTo>
                <a:lnTo>
                  <a:pt x="1969008" y="0"/>
                </a:lnTo>
                <a:lnTo>
                  <a:pt x="0" y="0"/>
                </a:lnTo>
                <a:lnTo>
                  <a:pt x="0" y="733044"/>
                </a:lnTo>
                <a:close/>
              </a:path>
            </a:pathLst>
          </a:custGeom>
          <a:ln w="9144">
            <a:solidFill>
              <a:srgbClr val="2E57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636264" y="3212592"/>
            <a:ext cx="1684020" cy="867410"/>
          </a:xfrm>
          <a:custGeom>
            <a:avLst/>
            <a:gdLst/>
            <a:ahLst/>
            <a:cxnLst/>
            <a:rect l="l" t="t" r="r" b="b"/>
            <a:pathLst>
              <a:path w="1684020" h="867410">
                <a:moveTo>
                  <a:pt x="1684019" y="0"/>
                </a:moveTo>
                <a:lnTo>
                  <a:pt x="0" y="0"/>
                </a:lnTo>
                <a:lnTo>
                  <a:pt x="0" y="867155"/>
                </a:lnTo>
                <a:lnTo>
                  <a:pt x="1684019" y="867155"/>
                </a:lnTo>
                <a:lnTo>
                  <a:pt x="1684019" y="0"/>
                </a:lnTo>
                <a:close/>
              </a:path>
            </a:pathLst>
          </a:custGeom>
          <a:solidFill>
            <a:srgbClr val="E2F1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08888" y="3832231"/>
            <a:ext cx="109855" cy="2292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300" spc="35" dirty="0">
                <a:latin typeface="Arial MT"/>
                <a:cs typeface="Arial MT"/>
              </a:rPr>
              <a:t>n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888471" y="3510155"/>
            <a:ext cx="360680" cy="3740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sz="3375" spc="82" baseline="-24691" dirty="0">
                <a:latin typeface="Arial MT"/>
                <a:cs typeface="Arial MT"/>
              </a:rPr>
              <a:t>S</a:t>
            </a:r>
            <a:r>
              <a:rPr sz="1300" spc="55" dirty="0">
                <a:latin typeface="Arial MT"/>
                <a:cs typeface="Arial MT"/>
              </a:rPr>
              <a:t>2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82023" y="3103597"/>
            <a:ext cx="365125" cy="3740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sz="3375" spc="15" baseline="-24691" dirty="0">
                <a:latin typeface="Arial MT"/>
                <a:cs typeface="Arial MT"/>
              </a:rPr>
              <a:t>U</a:t>
            </a:r>
            <a:r>
              <a:rPr sz="1300" spc="10" dirty="0">
                <a:latin typeface="Arial MT"/>
                <a:cs typeface="Arial MT"/>
              </a:rPr>
              <a:t>2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36121" y="3414074"/>
            <a:ext cx="1605280" cy="3740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  <a:tabLst>
                <a:tab pos="1470025" algn="l"/>
              </a:tabLst>
            </a:pPr>
            <a:r>
              <a:rPr sz="2250" spc="65" dirty="0">
                <a:latin typeface="Arial MT"/>
                <a:cs typeface="Arial MT"/>
              </a:rPr>
              <a:t>R</a:t>
            </a:r>
            <a:r>
              <a:rPr sz="1950" spc="97" baseline="-23504" dirty="0">
                <a:latin typeface="Arial MT"/>
                <a:cs typeface="Arial MT"/>
              </a:rPr>
              <a:t>T</a:t>
            </a:r>
            <a:r>
              <a:rPr sz="1950" spc="697" baseline="-23504" dirty="0">
                <a:latin typeface="Arial MT"/>
                <a:cs typeface="Arial MT"/>
              </a:rPr>
              <a:t> </a:t>
            </a:r>
            <a:r>
              <a:rPr sz="2250" spc="50" dirty="0">
                <a:latin typeface="Symbol"/>
                <a:cs typeface="Symbol"/>
              </a:rPr>
              <a:t></a:t>
            </a:r>
            <a:r>
              <a:rPr sz="2250" spc="-165" dirty="0">
                <a:latin typeface="Times New Roman"/>
                <a:cs typeface="Times New Roman"/>
              </a:rPr>
              <a:t> </a:t>
            </a:r>
            <a:r>
              <a:rPr sz="2250" spc="-110" dirty="0">
                <a:latin typeface="Arial MT"/>
                <a:cs typeface="Arial MT"/>
              </a:rPr>
              <a:t>P</a:t>
            </a:r>
            <a:r>
              <a:rPr sz="1950" spc="-165" baseline="-23504" dirty="0">
                <a:latin typeface="Arial MT"/>
                <a:cs typeface="Arial MT"/>
              </a:rPr>
              <a:t>k</a:t>
            </a:r>
            <a:r>
              <a:rPr sz="1950" spc="-292" baseline="-23504" dirty="0">
                <a:latin typeface="Arial MT"/>
                <a:cs typeface="Arial MT"/>
              </a:rPr>
              <a:t> </a:t>
            </a:r>
            <a:r>
              <a:rPr sz="1950" spc="127" baseline="-23504" dirty="0">
                <a:latin typeface="Arial MT"/>
                <a:cs typeface="Arial MT"/>
              </a:rPr>
              <a:t>rT</a:t>
            </a:r>
            <a:r>
              <a:rPr sz="1950" spc="-165" baseline="-23504" dirty="0">
                <a:latin typeface="Arial MT"/>
                <a:cs typeface="Arial MT"/>
              </a:rPr>
              <a:t> </a:t>
            </a:r>
            <a:r>
              <a:rPr sz="2250" spc="20" dirty="0">
                <a:latin typeface="Symbol"/>
                <a:cs typeface="Symbol"/>
              </a:rPr>
              <a:t></a:t>
            </a:r>
            <a:r>
              <a:rPr sz="3375" u="sng" spc="30" baseline="20987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	</a:t>
            </a:r>
            <a:r>
              <a:rPr sz="1950" u="sng" spc="52" baseline="3632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n</a:t>
            </a:r>
            <a:endParaRPr sz="1950" baseline="36324">
              <a:latin typeface="Arial MT"/>
              <a:cs typeface="Arial MT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631691" y="3208020"/>
            <a:ext cx="1693545" cy="876300"/>
          </a:xfrm>
          <a:custGeom>
            <a:avLst/>
            <a:gdLst/>
            <a:ahLst/>
            <a:cxnLst/>
            <a:rect l="l" t="t" r="r" b="b"/>
            <a:pathLst>
              <a:path w="1693545" h="876300">
                <a:moveTo>
                  <a:pt x="0" y="876299"/>
                </a:moveTo>
                <a:lnTo>
                  <a:pt x="1693164" y="876299"/>
                </a:lnTo>
                <a:lnTo>
                  <a:pt x="1693164" y="0"/>
                </a:lnTo>
                <a:lnTo>
                  <a:pt x="0" y="0"/>
                </a:lnTo>
                <a:lnTo>
                  <a:pt x="0" y="876299"/>
                </a:lnTo>
                <a:close/>
              </a:path>
            </a:pathLst>
          </a:custGeom>
          <a:ln w="9144">
            <a:solidFill>
              <a:srgbClr val="6288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102978" y="4555567"/>
            <a:ext cx="1038225" cy="0"/>
          </a:xfrm>
          <a:custGeom>
            <a:avLst/>
            <a:gdLst/>
            <a:ahLst/>
            <a:cxnLst/>
            <a:rect l="l" t="t" r="r" b="b"/>
            <a:pathLst>
              <a:path w="1038225">
                <a:moveTo>
                  <a:pt x="0" y="0"/>
                </a:moveTo>
                <a:lnTo>
                  <a:pt x="1037924" y="0"/>
                </a:lnTo>
              </a:path>
            </a:pathLst>
          </a:custGeom>
          <a:ln w="89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201179" y="4108058"/>
            <a:ext cx="836930" cy="403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sz="2450" spc="-300" dirty="0">
                <a:latin typeface="Symbol"/>
                <a:cs typeface="Symbol"/>
              </a:rPr>
              <a:t></a:t>
            </a:r>
            <a:r>
              <a:rPr sz="1800" spc="-100" dirty="0">
                <a:latin typeface="Arial MT"/>
                <a:cs typeface="Arial MT"/>
              </a:rPr>
              <a:t>2</a:t>
            </a:r>
            <a:r>
              <a:rPr sz="1800" spc="50" dirty="0">
                <a:latin typeface="Arial MT"/>
                <a:cs typeface="Arial MT"/>
              </a:rPr>
              <a:t>0</a:t>
            </a:r>
            <a:r>
              <a:rPr sz="1800" spc="-290" dirty="0">
                <a:latin typeface="Arial MT"/>
                <a:cs typeface="Arial MT"/>
              </a:rPr>
              <a:t> </a:t>
            </a:r>
            <a:r>
              <a:rPr sz="1800" spc="-225" dirty="0">
                <a:latin typeface="Arial MT"/>
                <a:cs typeface="Arial MT"/>
              </a:rPr>
              <a:t>k</a:t>
            </a:r>
            <a:r>
              <a:rPr sz="1800" spc="60" dirty="0">
                <a:latin typeface="Arial MT"/>
                <a:cs typeface="Arial MT"/>
              </a:rPr>
              <a:t>V</a:t>
            </a:r>
            <a:r>
              <a:rPr sz="1800" spc="-170" dirty="0">
                <a:latin typeface="Arial MT"/>
                <a:cs typeface="Arial MT"/>
              </a:rPr>
              <a:t> </a:t>
            </a:r>
            <a:r>
              <a:rPr sz="2450" spc="-310" dirty="0">
                <a:latin typeface="Symbol"/>
                <a:cs typeface="Symbol"/>
              </a:rPr>
              <a:t></a:t>
            </a:r>
            <a:r>
              <a:rPr sz="1575" spc="44" baseline="50264" dirty="0">
                <a:latin typeface="Arial MT"/>
                <a:cs typeface="Arial MT"/>
              </a:rPr>
              <a:t>2</a:t>
            </a:r>
            <a:endParaRPr sz="1575" baseline="50264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574919" y="4285616"/>
            <a:ext cx="2575560" cy="403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sz="1800" spc="70" dirty="0">
                <a:latin typeface="Arial MT"/>
                <a:cs typeface="Arial MT"/>
              </a:rPr>
              <a:t>R</a:t>
            </a:r>
            <a:r>
              <a:rPr sz="1575" spc="44" baseline="-23809" dirty="0">
                <a:latin typeface="Arial MT"/>
                <a:cs typeface="Arial MT"/>
              </a:rPr>
              <a:t>T</a:t>
            </a:r>
            <a:r>
              <a:rPr sz="1575" baseline="-23809" dirty="0">
                <a:latin typeface="Arial MT"/>
                <a:cs typeface="Arial MT"/>
              </a:rPr>
              <a:t> </a:t>
            </a:r>
            <a:r>
              <a:rPr sz="1575" spc="97" baseline="-23809" dirty="0">
                <a:latin typeface="Arial MT"/>
                <a:cs typeface="Arial MT"/>
              </a:rPr>
              <a:t> </a:t>
            </a:r>
            <a:r>
              <a:rPr sz="1800" spc="50" dirty="0">
                <a:latin typeface="Symbol"/>
                <a:cs typeface="Symbol"/>
              </a:rPr>
              <a:t></a:t>
            </a:r>
            <a:r>
              <a:rPr sz="1800" spc="-200" dirty="0">
                <a:latin typeface="Times New Roman"/>
                <a:cs typeface="Times New Roman"/>
              </a:rPr>
              <a:t> </a:t>
            </a:r>
            <a:r>
              <a:rPr sz="1800" spc="-100" dirty="0">
                <a:latin typeface="Arial MT"/>
                <a:cs typeface="Arial MT"/>
              </a:rPr>
              <a:t>1</a:t>
            </a:r>
            <a:r>
              <a:rPr sz="1800" spc="-105" dirty="0">
                <a:latin typeface="Arial MT"/>
                <a:cs typeface="Arial MT"/>
              </a:rPr>
              <a:t>0</a:t>
            </a:r>
            <a:r>
              <a:rPr sz="1800" spc="50" dirty="0">
                <a:latin typeface="Arial MT"/>
                <a:cs typeface="Arial MT"/>
              </a:rPr>
              <a:t>0</a:t>
            </a:r>
            <a:r>
              <a:rPr sz="1800" spc="45" dirty="0">
                <a:latin typeface="Arial MT"/>
                <a:cs typeface="Arial MT"/>
              </a:rPr>
              <a:t> </a:t>
            </a:r>
            <a:r>
              <a:rPr sz="1800" spc="-220" dirty="0">
                <a:latin typeface="Arial MT"/>
                <a:cs typeface="Arial MT"/>
              </a:rPr>
              <a:t>k</a:t>
            </a:r>
            <a:r>
              <a:rPr sz="1800" spc="-80" dirty="0">
                <a:latin typeface="Arial MT"/>
                <a:cs typeface="Arial MT"/>
              </a:rPr>
              <a:t>V</a:t>
            </a:r>
            <a:r>
              <a:rPr sz="1800" spc="60" dirty="0">
                <a:latin typeface="Arial MT"/>
                <a:cs typeface="Arial MT"/>
              </a:rPr>
              <a:t>A</a:t>
            </a:r>
            <a:r>
              <a:rPr sz="1800" spc="114" dirty="0">
                <a:latin typeface="Arial MT"/>
                <a:cs typeface="Arial MT"/>
              </a:rPr>
              <a:t> </a:t>
            </a:r>
            <a:r>
              <a:rPr sz="1800" spc="20" dirty="0">
                <a:latin typeface="Symbol"/>
                <a:cs typeface="Symbol"/>
              </a:rPr>
              <a:t>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3675" spc="-405" baseline="-35147" dirty="0">
                <a:latin typeface="Symbol"/>
                <a:cs typeface="Symbol"/>
              </a:rPr>
              <a:t></a:t>
            </a:r>
            <a:r>
              <a:rPr sz="2700" spc="-150" baseline="-49382" dirty="0">
                <a:latin typeface="Arial MT"/>
                <a:cs typeface="Arial MT"/>
              </a:rPr>
              <a:t>4</a:t>
            </a:r>
            <a:r>
              <a:rPr sz="2700" spc="75" baseline="-49382" dirty="0">
                <a:latin typeface="Arial MT"/>
                <a:cs typeface="Arial MT"/>
              </a:rPr>
              <a:t>0</a:t>
            </a:r>
            <a:r>
              <a:rPr sz="2700" spc="-480" baseline="-49382" dirty="0">
                <a:latin typeface="Arial MT"/>
                <a:cs typeface="Arial MT"/>
              </a:rPr>
              <a:t> </a:t>
            </a:r>
            <a:r>
              <a:rPr sz="2700" spc="112" baseline="-49382" dirty="0">
                <a:latin typeface="Arial MT"/>
                <a:cs typeface="Arial MT"/>
              </a:rPr>
              <a:t>M</a:t>
            </a:r>
            <a:r>
              <a:rPr sz="2700" spc="-104" baseline="-49382" dirty="0">
                <a:latin typeface="Arial MT"/>
                <a:cs typeface="Arial MT"/>
              </a:rPr>
              <a:t>V</a:t>
            </a:r>
            <a:r>
              <a:rPr sz="2700" spc="195" baseline="-49382" dirty="0">
                <a:latin typeface="Arial MT"/>
                <a:cs typeface="Arial MT"/>
              </a:rPr>
              <a:t>A</a:t>
            </a:r>
            <a:r>
              <a:rPr sz="3675" spc="-457" baseline="-35147" dirty="0">
                <a:latin typeface="Symbol"/>
                <a:cs typeface="Symbol"/>
              </a:rPr>
              <a:t></a:t>
            </a:r>
            <a:r>
              <a:rPr sz="1575" spc="44" baseline="-31746" dirty="0">
                <a:latin typeface="Arial MT"/>
                <a:cs typeface="Arial MT"/>
              </a:rPr>
              <a:t>2</a:t>
            </a:r>
            <a:endParaRPr sz="1575" baseline="-31746">
              <a:latin typeface="Arial MT"/>
              <a:cs typeface="Arial MT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575303" y="4146803"/>
            <a:ext cx="2616835" cy="771525"/>
          </a:xfrm>
          <a:custGeom>
            <a:avLst/>
            <a:gdLst/>
            <a:ahLst/>
            <a:cxnLst/>
            <a:rect l="l" t="t" r="r" b="b"/>
            <a:pathLst>
              <a:path w="2616835" h="771525">
                <a:moveTo>
                  <a:pt x="0" y="771144"/>
                </a:moveTo>
                <a:lnTo>
                  <a:pt x="2616707" y="771144"/>
                </a:lnTo>
                <a:lnTo>
                  <a:pt x="2616707" y="0"/>
                </a:lnTo>
                <a:lnTo>
                  <a:pt x="0" y="0"/>
                </a:lnTo>
                <a:lnTo>
                  <a:pt x="0" y="771144"/>
                </a:lnTo>
                <a:close/>
              </a:path>
            </a:pathLst>
          </a:custGeom>
          <a:ln w="9143">
            <a:solidFill>
              <a:srgbClr val="6288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2881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540" algn="ctr">
              <a:lnSpc>
                <a:spcPts val="4250"/>
              </a:lnSpc>
            </a:pPr>
            <a:r>
              <a:rPr sz="4000" b="1" spc="-30" dirty="0">
                <a:latin typeface="Calibri"/>
                <a:cs typeface="Calibri"/>
              </a:rPr>
              <a:t>Factor</a:t>
            </a:r>
            <a:r>
              <a:rPr sz="4000" b="1" spc="10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de </a:t>
            </a:r>
            <a:r>
              <a:rPr sz="4000" b="1" spc="-15" dirty="0">
                <a:latin typeface="Calibri"/>
                <a:cs typeface="Calibri"/>
              </a:rPr>
              <a:t>corrección</a:t>
            </a:r>
            <a:r>
              <a:rPr sz="4000" b="1" spc="60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de la</a:t>
            </a:r>
            <a:r>
              <a:rPr sz="4000" b="1" spc="-15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impedancia</a:t>
            </a:r>
            <a:endParaRPr sz="4000">
              <a:latin typeface="Calibri"/>
              <a:cs typeface="Calibri"/>
            </a:endParaRPr>
          </a:p>
          <a:p>
            <a:pPr marL="3810" algn="ctr">
              <a:lnSpc>
                <a:spcPts val="4750"/>
              </a:lnSpc>
            </a:pPr>
            <a:r>
              <a:rPr sz="4000" b="1" spc="-5" dirty="0">
                <a:latin typeface="Calibri"/>
                <a:cs typeface="Calibri"/>
              </a:rPr>
              <a:t>del</a:t>
            </a:r>
            <a:r>
              <a:rPr sz="4000" b="1" spc="-25" dirty="0">
                <a:latin typeface="Calibri"/>
                <a:cs typeface="Calibri"/>
              </a:rPr>
              <a:t> </a:t>
            </a:r>
            <a:r>
              <a:rPr sz="4000" b="1" spc="-20" dirty="0">
                <a:latin typeface="Calibri"/>
                <a:cs typeface="Calibri"/>
              </a:rPr>
              <a:t>transformador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34592" y="1866360"/>
            <a:ext cx="6565900" cy="372745"/>
            <a:chOff x="934592" y="1866360"/>
            <a:chExt cx="6565900" cy="3727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2170" y="1873950"/>
              <a:ext cx="358899" cy="35707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42170" y="1873950"/>
              <a:ext cx="359410" cy="357505"/>
            </a:xfrm>
            <a:custGeom>
              <a:avLst/>
              <a:gdLst/>
              <a:ahLst/>
              <a:cxnLst/>
              <a:rect l="l" t="t" r="r" b="b"/>
              <a:pathLst>
                <a:path w="359409" h="357505">
                  <a:moveTo>
                    <a:pt x="0" y="357077"/>
                  </a:moveTo>
                  <a:lnTo>
                    <a:pt x="358899" y="357077"/>
                  </a:lnTo>
                  <a:lnTo>
                    <a:pt x="358899" y="0"/>
                  </a:lnTo>
                  <a:lnTo>
                    <a:pt x="0" y="0"/>
                  </a:lnTo>
                  <a:lnTo>
                    <a:pt x="0" y="357077"/>
                  </a:lnTo>
                  <a:close/>
                </a:path>
              </a:pathLst>
            </a:custGeom>
            <a:ln w="151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77822" y="1873232"/>
              <a:ext cx="0" cy="357505"/>
            </a:xfrm>
            <a:custGeom>
              <a:avLst/>
              <a:gdLst/>
              <a:ahLst/>
              <a:cxnLst/>
              <a:rect l="l" t="t" r="r" b="b"/>
              <a:pathLst>
                <a:path h="357505">
                  <a:moveTo>
                    <a:pt x="0" y="357077"/>
                  </a:moveTo>
                  <a:lnTo>
                    <a:pt x="0" y="0"/>
                  </a:lnTo>
                </a:path>
              </a:pathLst>
            </a:custGeom>
            <a:ln w="273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01074" y="2052476"/>
              <a:ext cx="1059180" cy="0"/>
            </a:xfrm>
            <a:custGeom>
              <a:avLst/>
              <a:gdLst/>
              <a:ahLst/>
              <a:cxnLst/>
              <a:rect l="l" t="t" r="r" b="b"/>
              <a:pathLst>
                <a:path w="1059180">
                  <a:moveTo>
                    <a:pt x="0" y="0"/>
                  </a:moveTo>
                  <a:lnTo>
                    <a:pt x="1058769" y="0"/>
                  </a:lnTo>
                </a:path>
              </a:pathLst>
            </a:custGeom>
            <a:ln w="15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77822" y="1873938"/>
              <a:ext cx="1812925" cy="357505"/>
            </a:xfrm>
            <a:custGeom>
              <a:avLst/>
              <a:gdLst/>
              <a:ahLst/>
              <a:cxnLst/>
              <a:rect l="l" t="t" r="r" b="b"/>
              <a:pathLst>
                <a:path w="1812925" h="357505">
                  <a:moveTo>
                    <a:pt x="1417693" y="0"/>
                  </a:moveTo>
                  <a:lnTo>
                    <a:pt x="1369971" y="6378"/>
                  </a:lnTo>
                  <a:lnTo>
                    <a:pt x="1327085" y="24377"/>
                  </a:lnTo>
                  <a:lnTo>
                    <a:pt x="1290747" y="52295"/>
                  </a:lnTo>
                  <a:lnTo>
                    <a:pt x="1262671" y="88429"/>
                  </a:lnTo>
                  <a:lnTo>
                    <a:pt x="1244570" y="131078"/>
                  </a:lnTo>
                  <a:lnTo>
                    <a:pt x="1238155" y="178538"/>
                  </a:lnTo>
                  <a:lnTo>
                    <a:pt x="1244570" y="226004"/>
                  </a:lnTo>
                  <a:lnTo>
                    <a:pt x="1262671" y="268656"/>
                  </a:lnTo>
                  <a:lnTo>
                    <a:pt x="1290747" y="304793"/>
                  </a:lnTo>
                  <a:lnTo>
                    <a:pt x="1327085" y="332712"/>
                  </a:lnTo>
                  <a:lnTo>
                    <a:pt x="1369971" y="350711"/>
                  </a:lnTo>
                  <a:lnTo>
                    <a:pt x="1417693" y="357089"/>
                  </a:lnTo>
                  <a:lnTo>
                    <a:pt x="1465362" y="350711"/>
                  </a:lnTo>
                  <a:lnTo>
                    <a:pt x="1508213" y="332712"/>
                  </a:lnTo>
                  <a:lnTo>
                    <a:pt x="1544529" y="304793"/>
                  </a:lnTo>
                  <a:lnTo>
                    <a:pt x="1572594" y="268656"/>
                  </a:lnTo>
                  <a:lnTo>
                    <a:pt x="1590691" y="226004"/>
                  </a:lnTo>
                  <a:lnTo>
                    <a:pt x="1597105" y="178538"/>
                  </a:lnTo>
                  <a:lnTo>
                    <a:pt x="1590691" y="131078"/>
                  </a:lnTo>
                  <a:lnTo>
                    <a:pt x="1572594" y="88429"/>
                  </a:lnTo>
                  <a:lnTo>
                    <a:pt x="1544529" y="52295"/>
                  </a:lnTo>
                  <a:lnTo>
                    <a:pt x="1508213" y="24377"/>
                  </a:lnTo>
                  <a:lnTo>
                    <a:pt x="1465362" y="6378"/>
                  </a:lnTo>
                  <a:lnTo>
                    <a:pt x="1417693" y="0"/>
                  </a:lnTo>
                  <a:close/>
                </a:path>
                <a:path w="1812925" h="357505">
                  <a:moveTo>
                    <a:pt x="1632937" y="0"/>
                  </a:moveTo>
                  <a:lnTo>
                    <a:pt x="1585268" y="6378"/>
                  </a:lnTo>
                  <a:lnTo>
                    <a:pt x="1542417" y="24377"/>
                  </a:lnTo>
                  <a:lnTo>
                    <a:pt x="1506101" y="52295"/>
                  </a:lnTo>
                  <a:lnTo>
                    <a:pt x="1478037" y="88429"/>
                  </a:lnTo>
                  <a:lnTo>
                    <a:pt x="1459939" y="131078"/>
                  </a:lnTo>
                  <a:lnTo>
                    <a:pt x="1453525" y="178538"/>
                  </a:lnTo>
                  <a:lnTo>
                    <a:pt x="1459939" y="226004"/>
                  </a:lnTo>
                  <a:lnTo>
                    <a:pt x="1478037" y="268656"/>
                  </a:lnTo>
                  <a:lnTo>
                    <a:pt x="1506101" y="304793"/>
                  </a:lnTo>
                  <a:lnTo>
                    <a:pt x="1542417" y="332712"/>
                  </a:lnTo>
                  <a:lnTo>
                    <a:pt x="1585268" y="350711"/>
                  </a:lnTo>
                  <a:lnTo>
                    <a:pt x="1632937" y="357089"/>
                  </a:lnTo>
                  <a:lnTo>
                    <a:pt x="1680659" y="350711"/>
                  </a:lnTo>
                  <a:lnTo>
                    <a:pt x="1723545" y="332712"/>
                  </a:lnTo>
                  <a:lnTo>
                    <a:pt x="1759883" y="304793"/>
                  </a:lnTo>
                  <a:lnTo>
                    <a:pt x="1787959" y="268656"/>
                  </a:lnTo>
                  <a:lnTo>
                    <a:pt x="1806061" y="226004"/>
                  </a:lnTo>
                  <a:lnTo>
                    <a:pt x="1812475" y="178538"/>
                  </a:lnTo>
                  <a:lnTo>
                    <a:pt x="1806061" y="131078"/>
                  </a:lnTo>
                  <a:lnTo>
                    <a:pt x="1787959" y="88429"/>
                  </a:lnTo>
                  <a:lnTo>
                    <a:pt x="1759883" y="52295"/>
                  </a:lnTo>
                  <a:lnTo>
                    <a:pt x="1723545" y="24377"/>
                  </a:lnTo>
                  <a:lnTo>
                    <a:pt x="1680659" y="6378"/>
                  </a:lnTo>
                  <a:lnTo>
                    <a:pt x="1632937" y="0"/>
                  </a:lnTo>
                  <a:close/>
                </a:path>
                <a:path w="1812925" h="357505">
                  <a:moveTo>
                    <a:pt x="0" y="178538"/>
                  </a:moveTo>
                  <a:lnTo>
                    <a:pt x="1232204" y="178538"/>
                  </a:lnTo>
                </a:path>
              </a:pathLst>
            </a:custGeom>
            <a:ln w="15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44762" y="2052476"/>
              <a:ext cx="2134235" cy="0"/>
            </a:xfrm>
            <a:custGeom>
              <a:avLst/>
              <a:gdLst/>
              <a:ahLst/>
              <a:cxnLst/>
              <a:rect l="l" t="t" r="r" b="b"/>
              <a:pathLst>
                <a:path w="2134234">
                  <a:moveTo>
                    <a:pt x="0" y="0"/>
                  </a:moveTo>
                  <a:lnTo>
                    <a:pt x="2133947" y="0"/>
                  </a:lnTo>
                </a:path>
              </a:pathLst>
            </a:custGeom>
            <a:ln w="15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338811" y="1873232"/>
              <a:ext cx="2147570" cy="358140"/>
            </a:xfrm>
            <a:custGeom>
              <a:avLst/>
              <a:gdLst/>
              <a:ahLst/>
              <a:cxnLst/>
              <a:rect l="l" t="t" r="r" b="b"/>
              <a:pathLst>
                <a:path w="2147570" h="358139">
                  <a:moveTo>
                    <a:pt x="0" y="357795"/>
                  </a:moveTo>
                  <a:lnTo>
                    <a:pt x="0" y="705"/>
                  </a:lnTo>
                </a:path>
                <a:path w="2147570" h="358139">
                  <a:moveTo>
                    <a:pt x="2147495" y="357077"/>
                  </a:moveTo>
                  <a:lnTo>
                    <a:pt x="2147495" y="0"/>
                  </a:lnTo>
                </a:path>
              </a:pathLst>
            </a:custGeom>
            <a:ln w="272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72319" y="2052476"/>
              <a:ext cx="1172845" cy="0"/>
            </a:xfrm>
            <a:custGeom>
              <a:avLst/>
              <a:gdLst/>
              <a:ahLst/>
              <a:cxnLst/>
              <a:rect l="l" t="t" r="r" b="b"/>
              <a:pathLst>
                <a:path w="1172845">
                  <a:moveTo>
                    <a:pt x="0" y="0"/>
                  </a:moveTo>
                  <a:lnTo>
                    <a:pt x="1172443" y="0"/>
                  </a:lnTo>
                </a:path>
              </a:pathLst>
            </a:custGeom>
            <a:ln w="1511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972311" y="2421635"/>
            <a:ext cx="2809240" cy="835660"/>
            <a:chOff x="972311" y="2421635"/>
            <a:chExt cx="2809240" cy="835660"/>
          </a:xfrm>
        </p:grpSpPr>
        <p:sp>
          <p:nvSpPr>
            <p:cNvPr id="13" name="object 13"/>
            <p:cNvSpPr/>
            <p:nvPr/>
          </p:nvSpPr>
          <p:spPr>
            <a:xfrm>
              <a:off x="972311" y="2421635"/>
              <a:ext cx="2809240" cy="835660"/>
            </a:xfrm>
            <a:custGeom>
              <a:avLst/>
              <a:gdLst/>
              <a:ahLst/>
              <a:cxnLst/>
              <a:rect l="l" t="t" r="r" b="b"/>
              <a:pathLst>
                <a:path w="2809240" h="835660">
                  <a:moveTo>
                    <a:pt x="2808732" y="0"/>
                  </a:moveTo>
                  <a:lnTo>
                    <a:pt x="0" y="0"/>
                  </a:lnTo>
                  <a:lnTo>
                    <a:pt x="0" y="835151"/>
                  </a:lnTo>
                  <a:lnTo>
                    <a:pt x="2808732" y="835151"/>
                  </a:lnTo>
                  <a:lnTo>
                    <a:pt x="2808732" y="0"/>
                  </a:lnTo>
                  <a:close/>
                </a:path>
              </a:pathLst>
            </a:custGeom>
            <a:solidFill>
              <a:srgbClr val="CFDC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422436" y="2819242"/>
              <a:ext cx="1297940" cy="0"/>
            </a:xfrm>
            <a:custGeom>
              <a:avLst/>
              <a:gdLst/>
              <a:ahLst/>
              <a:cxnLst/>
              <a:rect l="l" t="t" r="r" b="b"/>
              <a:pathLst>
                <a:path w="1297939">
                  <a:moveTo>
                    <a:pt x="0" y="0"/>
                  </a:moveTo>
                  <a:lnTo>
                    <a:pt x="1297714" y="0"/>
                  </a:lnTo>
                </a:path>
              </a:pathLst>
            </a:custGeom>
            <a:ln w="120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564640" y="3014185"/>
            <a:ext cx="124460" cy="2355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350" spc="50" dirty="0">
                <a:latin typeface="Arial MT"/>
                <a:cs typeface="Arial MT"/>
              </a:rPr>
              <a:t>T</a:t>
            </a:r>
            <a:endParaRPr sz="135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20475" y="2780875"/>
            <a:ext cx="124460" cy="2355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350" spc="50" dirty="0">
                <a:latin typeface="Arial MT"/>
                <a:cs typeface="Arial MT"/>
              </a:rPr>
              <a:t>T</a:t>
            </a:r>
            <a:endParaRPr sz="135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89261" y="2466876"/>
            <a:ext cx="1203960" cy="73342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25400" marR="30480" indent="387985">
              <a:lnSpc>
                <a:spcPts val="2740"/>
              </a:lnSpc>
              <a:spcBef>
                <a:spcPts val="270"/>
              </a:spcBef>
            </a:pPr>
            <a:r>
              <a:rPr sz="3525" spc="120" baseline="14184" dirty="0">
                <a:latin typeface="Arial MT"/>
                <a:cs typeface="Arial MT"/>
              </a:rPr>
              <a:t>c</a:t>
            </a:r>
            <a:r>
              <a:rPr sz="1350" spc="80" dirty="0">
                <a:latin typeface="Arial MT"/>
                <a:cs typeface="Arial MT"/>
              </a:rPr>
              <a:t>max </a:t>
            </a:r>
            <a:r>
              <a:rPr sz="1350" spc="85" dirty="0">
                <a:latin typeface="Arial MT"/>
                <a:cs typeface="Arial MT"/>
              </a:rPr>
              <a:t> </a:t>
            </a:r>
            <a:r>
              <a:rPr sz="2350" spc="114" dirty="0">
                <a:latin typeface="Arial MT"/>
                <a:cs typeface="Arial MT"/>
              </a:rPr>
              <a:t>1</a:t>
            </a:r>
            <a:r>
              <a:rPr sz="2350" spc="60" dirty="0">
                <a:latin typeface="Symbol"/>
                <a:cs typeface="Symbol"/>
              </a:rPr>
              <a:t></a:t>
            </a:r>
            <a:r>
              <a:rPr sz="2350" spc="-225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Arial MT"/>
                <a:cs typeface="Arial MT"/>
              </a:rPr>
              <a:t>0</a:t>
            </a:r>
            <a:r>
              <a:rPr sz="2350" spc="-5" dirty="0">
                <a:latin typeface="Arial MT"/>
                <a:cs typeface="Arial MT"/>
              </a:rPr>
              <a:t>.</a:t>
            </a:r>
            <a:r>
              <a:rPr sz="2350" spc="60" dirty="0">
                <a:latin typeface="Arial MT"/>
                <a:cs typeface="Arial MT"/>
              </a:rPr>
              <a:t>6</a:t>
            </a:r>
            <a:r>
              <a:rPr sz="2350" spc="-380" dirty="0">
                <a:latin typeface="Arial MT"/>
                <a:cs typeface="Arial MT"/>
              </a:rPr>
              <a:t> </a:t>
            </a:r>
            <a:r>
              <a:rPr sz="2350" spc="25" dirty="0">
                <a:latin typeface="Symbol"/>
                <a:cs typeface="Symbol"/>
              </a:rPr>
              <a:t></a:t>
            </a:r>
            <a:r>
              <a:rPr sz="2350" spc="-215" dirty="0">
                <a:latin typeface="Times New Roman"/>
                <a:cs typeface="Times New Roman"/>
              </a:rPr>
              <a:t> </a:t>
            </a:r>
            <a:r>
              <a:rPr sz="2350" spc="55" dirty="0">
                <a:latin typeface="Arial MT"/>
                <a:cs typeface="Arial MT"/>
              </a:rPr>
              <a:t>x</a:t>
            </a:r>
            <a:endParaRPr sz="235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98622" y="2580967"/>
            <a:ext cx="1390015" cy="3860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  <a:tabLst>
                <a:tab pos="440055" algn="l"/>
              </a:tabLst>
            </a:pPr>
            <a:r>
              <a:rPr sz="2350" spc="75" dirty="0">
                <a:latin typeface="Arial MT"/>
                <a:cs typeface="Arial MT"/>
              </a:rPr>
              <a:t>K	</a:t>
            </a:r>
            <a:r>
              <a:rPr sz="2350" spc="60" dirty="0">
                <a:latin typeface="Symbol"/>
                <a:cs typeface="Symbol"/>
              </a:rPr>
              <a:t></a:t>
            </a:r>
            <a:r>
              <a:rPr sz="2350" spc="-114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Arial MT"/>
                <a:cs typeface="Arial MT"/>
              </a:rPr>
              <a:t>0.</a:t>
            </a:r>
            <a:r>
              <a:rPr sz="2350" spc="-145" dirty="0">
                <a:latin typeface="Arial MT"/>
                <a:cs typeface="Arial MT"/>
              </a:rPr>
              <a:t>9</a:t>
            </a:r>
            <a:r>
              <a:rPr sz="2350" spc="60" dirty="0">
                <a:latin typeface="Arial MT"/>
                <a:cs typeface="Arial MT"/>
              </a:rPr>
              <a:t>5</a:t>
            </a:r>
            <a:r>
              <a:rPr sz="2350" spc="-235" dirty="0">
                <a:latin typeface="Arial MT"/>
                <a:cs typeface="Arial MT"/>
              </a:rPr>
              <a:t> </a:t>
            </a:r>
            <a:r>
              <a:rPr sz="2350" spc="25" dirty="0">
                <a:latin typeface="Symbol"/>
                <a:cs typeface="Symbol"/>
              </a:rPr>
              <a:t></a:t>
            </a:r>
            <a:endParaRPr sz="2350">
              <a:latin typeface="Symbol"/>
              <a:cs typeface="Symbo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67739" y="2417064"/>
            <a:ext cx="2818130" cy="844550"/>
          </a:xfrm>
          <a:custGeom>
            <a:avLst/>
            <a:gdLst/>
            <a:ahLst/>
            <a:cxnLst/>
            <a:rect l="l" t="t" r="r" b="b"/>
            <a:pathLst>
              <a:path w="2818129" h="844550">
                <a:moveTo>
                  <a:pt x="0" y="844296"/>
                </a:moveTo>
                <a:lnTo>
                  <a:pt x="2817876" y="844296"/>
                </a:lnTo>
                <a:lnTo>
                  <a:pt x="2817876" y="0"/>
                </a:lnTo>
                <a:lnTo>
                  <a:pt x="0" y="0"/>
                </a:lnTo>
                <a:lnTo>
                  <a:pt x="0" y="844296"/>
                </a:lnTo>
                <a:close/>
              </a:path>
            </a:pathLst>
          </a:custGeom>
          <a:ln w="9144">
            <a:solidFill>
              <a:srgbClr val="2E57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88467" y="3903334"/>
            <a:ext cx="2282190" cy="0"/>
          </a:xfrm>
          <a:custGeom>
            <a:avLst/>
            <a:gdLst/>
            <a:ahLst/>
            <a:cxnLst/>
            <a:rect l="l" t="t" r="r" b="b"/>
            <a:pathLst>
              <a:path w="2282190">
                <a:moveTo>
                  <a:pt x="0" y="0"/>
                </a:moveTo>
                <a:lnTo>
                  <a:pt x="2282031" y="0"/>
                </a:lnTo>
              </a:path>
            </a:pathLst>
          </a:custGeom>
          <a:ln w="125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250819" y="3863986"/>
            <a:ext cx="12573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400" spc="30" dirty="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75452" y="3410510"/>
            <a:ext cx="2283460" cy="877569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28575" algn="ctr">
              <a:lnSpc>
                <a:spcPct val="100000"/>
              </a:lnSpc>
              <a:spcBef>
                <a:spcPts val="575"/>
              </a:spcBef>
            </a:pPr>
            <a:r>
              <a:rPr sz="2400" spc="15" dirty="0">
                <a:latin typeface="Times New Roman"/>
                <a:cs typeface="Times New Roman"/>
              </a:rPr>
              <a:t>1.1</a:t>
            </a:r>
            <a:endParaRPr sz="2400">
              <a:latin typeface="Times New Roman"/>
              <a:cs typeface="Times New Roman"/>
            </a:endParaRPr>
          </a:p>
          <a:p>
            <a:pPr marR="5080" algn="ctr">
              <a:lnSpc>
                <a:spcPct val="100000"/>
              </a:lnSpc>
              <a:spcBef>
                <a:spcPts val="470"/>
              </a:spcBef>
            </a:pPr>
            <a:r>
              <a:rPr sz="2400" spc="190" dirty="0">
                <a:latin typeface="Times New Roman"/>
                <a:cs typeface="Times New Roman"/>
              </a:rPr>
              <a:t>1</a:t>
            </a:r>
            <a:r>
              <a:rPr sz="2400" spc="45" dirty="0">
                <a:latin typeface="Symbol"/>
                <a:cs typeface="Symbol"/>
              </a:rPr>
              <a:t></a:t>
            </a:r>
            <a:r>
              <a:rPr sz="2400" spc="-229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.</a:t>
            </a:r>
            <a:r>
              <a:rPr sz="2400" spc="40" dirty="0">
                <a:latin typeface="Times New Roman"/>
                <a:cs typeface="Times New Roman"/>
              </a:rPr>
              <a:t>6</a:t>
            </a:r>
            <a:r>
              <a:rPr sz="2400" spc="-375" dirty="0">
                <a:latin typeface="Times New Roman"/>
                <a:cs typeface="Times New Roman"/>
              </a:rPr>
              <a:t> </a:t>
            </a:r>
            <a:r>
              <a:rPr sz="2400" spc="20" dirty="0">
                <a:latin typeface="Symbol"/>
                <a:cs typeface="Symbol"/>
              </a:rPr>
              <a:t></a:t>
            </a:r>
            <a:r>
              <a:rPr sz="2400" spc="-35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0</a:t>
            </a:r>
            <a:r>
              <a:rPr sz="2400" spc="-5" dirty="0">
                <a:latin typeface="Times New Roman"/>
                <a:cs typeface="Times New Roman"/>
              </a:rPr>
              <a:t>.</a:t>
            </a:r>
            <a:r>
              <a:rPr sz="2400" spc="5" dirty="0">
                <a:latin typeface="Times New Roman"/>
                <a:cs typeface="Times New Roman"/>
              </a:rPr>
              <a:t>1499</a:t>
            </a:r>
            <a:r>
              <a:rPr sz="2400" spc="40" dirty="0">
                <a:latin typeface="Times New Roman"/>
                <a:cs typeface="Times New Roman"/>
              </a:rPr>
              <a:t>8</a:t>
            </a:r>
            <a:r>
              <a:rPr sz="2400" spc="-340" dirty="0">
                <a:latin typeface="Times New Roman"/>
                <a:cs typeface="Times New Roman"/>
              </a:rPr>
              <a:t> </a:t>
            </a:r>
            <a:r>
              <a:rPr sz="2400" i="1" spc="5" dirty="0">
                <a:latin typeface="Times New Roman"/>
                <a:cs typeface="Times New Roman"/>
              </a:rPr>
              <a:t>pu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28139" y="3662091"/>
            <a:ext cx="1332865" cy="3905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438784" algn="l"/>
              </a:tabLst>
            </a:pPr>
            <a:r>
              <a:rPr sz="2400" i="1" spc="55" dirty="0">
                <a:latin typeface="Times New Roman"/>
                <a:cs typeface="Times New Roman"/>
              </a:rPr>
              <a:t>K	</a:t>
            </a:r>
            <a:r>
              <a:rPr sz="2400" spc="45" dirty="0">
                <a:latin typeface="Symbol"/>
                <a:cs typeface="Symbol"/>
              </a:rPr>
              <a:t>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0.</a:t>
            </a:r>
            <a:r>
              <a:rPr sz="2400" spc="5" dirty="0">
                <a:latin typeface="Times New Roman"/>
                <a:cs typeface="Times New Roman"/>
              </a:rPr>
              <a:t>9</a:t>
            </a:r>
            <a:r>
              <a:rPr sz="2400" spc="229" dirty="0">
                <a:latin typeface="Times New Roman"/>
                <a:cs typeface="Times New Roman"/>
              </a:rPr>
              <a:t>5</a:t>
            </a:r>
            <a:r>
              <a:rPr sz="2400" spc="20" dirty="0">
                <a:latin typeface="Symbol"/>
                <a:cs typeface="Symbol"/>
              </a:rPr>
              <a:t>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67739" y="3496055"/>
            <a:ext cx="3755390" cy="841375"/>
          </a:xfrm>
          <a:custGeom>
            <a:avLst/>
            <a:gdLst/>
            <a:ahLst/>
            <a:cxnLst/>
            <a:rect l="l" t="t" r="r" b="b"/>
            <a:pathLst>
              <a:path w="3755390" h="841375">
                <a:moveTo>
                  <a:pt x="0" y="841247"/>
                </a:moveTo>
                <a:lnTo>
                  <a:pt x="3755136" y="841247"/>
                </a:lnTo>
                <a:lnTo>
                  <a:pt x="3755136" y="0"/>
                </a:lnTo>
                <a:lnTo>
                  <a:pt x="0" y="0"/>
                </a:lnTo>
                <a:lnTo>
                  <a:pt x="0" y="841247"/>
                </a:lnTo>
                <a:close/>
              </a:path>
            </a:pathLst>
          </a:custGeom>
          <a:ln w="9144">
            <a:solidFill>
              <a:srgbClr val="2E57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964691" y="4474464"/>
            <a:ext cx="1423670" cy="332740"/>
          </a:xfrm>
          <a:prstGeom prst="rect">
            <a:avLst/>
          </a:prstGeom>
          <a:ln w="9144">
            <a:solidFill>
              <a:srgbClr val="2E5796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25"/>
              </a:spcBef>
            </a:pPr>
            <a:r>
              <a:rPr sz="1750" spc="105" dirty="0">
                <a:latin typeface="Arial MT"/>
                <a:cs typeface="Arial MT"/>
              </a:rPr>
              <a:t>K</a:t>
            </a:r>
            <a:r>
              <a:rPr sz="1500" spc="157" baseline="-25000" dirty="0">
                <a:latin typeface="Arial MT"/>
                <a:cs typeface="Arial MT"/>
              </a:rPr>
              <a:t>T</a:t>
            </a:r>
            <a:r>
              <a:rPr sz="1500" spc="547" baseline="-25000" dirty="0">
                <a:latin typeface="Arial MT"/>
                <a:cs typeface="Arial MT"/>
              </a:rPr>
              <a:t> </a:t>
            </a:r>
            <a:r>
              <a:rPr sz="1750" spc="40" dirty="0">
                <a:latin typeface="Symbol"/>
                <a:cs typeface="Symbol"/>
              </a:rPr>
              <a:t></a:t>
            </a:r>
            <a:r>
              <a:rPr sz="1750" spc="-50" dirty="0">
                <a:latin typeface="Times New Roman"/>
                <a:cs typeface="Times New Roman"/>
              </a:rPr>
              <a:t> </a:t>
            </a:r>
            <a:r>
              <a:rPr sz="1750" spc="-30" dirty="0">
                <a:latin typeface="Arial MT"/>
                <a:cs typeface="Arial MT"/>
              </a:rPr>
              <a:t>0.95873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56488" y="5213603"/>
            <a:ext cx="1569720" cy="332740"/>
          </a:xfrm>
          <a:prstGeom prst="rect">
            <a:avLst/>
          </a:prstGeom>
          <a:ln w="9144">
            <a:solidFill>
              <a:srgbClr val="2E5796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38735">
              <a:lnSpc>
                <a:spcPct val="100000"/>
              </a:lnSpc>
              <a:spcBef>
                <a:spcPts val="25"/>
              </a:spcBef>
            </a:pPr>
            <a:r>
              <a:rPr sz="1750" spc="90" dirty="0">
                <a:latin typeface="Arial MT"/>
                <a:cs typeface="Arial MT"/>
              </a:rPr>
              <a:t>Z</a:t>
            </a:r>
            <a:r>
              <a:rPr sz="1500" spc="89" baseline="-25000" dirty="0">
                <a:latin typeface="Arial MT"/>
                <a:cs typeface="Arial MT"/>
              </a:rPr>
              <a:t>T</a:t>
            </a:r>
            <a:r>
              <a:rPr sz="1500" spc="67" baseline="-25000" dirty="0">
                <a:latin typeface="Arial MT"/>
                <a:cs typeface="Arial MT"/>
              </a:rPr>
              <a:t>K</a:t>
            </a:r>
            <a:r>
              <a:rPr sz="1500" baseline="-25000" dirty="0">
                <a:latin typeface="Arial MT"/>
                <a:cs typeface="Arial MT"/>
              </a:rPr>
              <a:t> </a:t>
            </a:r>
            <a:r>
              <a:rPr sz="1500" spc="142" baseline="-25000" dirty="0">
                <a:latin typeface="Arial MT"/>
                <a:cs typeface="Arial MT"/>
              </a:rPr>
              <a:t> </a:t>
            </a:r>
            <a:r>
              <a:rPr sz="1750" spc="45" dirty="0">
                <a:latin typeface="Symbol"/>
                <a:cs typeface="Symbol"/>
              </a:rPr>
              <a:t></a:t>
            </a:r>
            <a:r>
              <a:rPr sz="1750" spc="-165" dirty="0">
                <a:latin typeface="Times New Roman"/>
                <a:cs typeface="Times New Roman"/>
              </a:rPr>
              <a:t> </a:t>
            </a:r>
            <a:r>
              <a:rPr sz="1750" spc="30" dirty="0">
                <a:latin typeface="Arial MT"/>
                <a:cs typeface="Arial MT"/>
              </a:rPr>
              <a:t>1</a:t>
            </a:r>
            <a:r>
              <a:rPr sz="1750" spc="10" dirty="0">
                <a:latin typeface="Arial MT"/>
                <a:cs typeface="Arial MT"/>
              </a:rPr>
              <a:t>.</a:t>
            </a:r>
            <a:r>
              <a:rPr sz="1750" spc="-75" dirty="0">
                <a:latin typeface="Arial MT"/>
                <a:cs typeface="Arial MT"/>
              </a:rPr>
              <a:t>438</a:t>
            </a:r>
            <a:r>
              <a:rPr sz="1750" spc="45" dirty="0">
                <a:latin typeface="Arial MT"/>
                <a:cs typeface="Arial MT"/>
              </a:rPr>
              <a:t>1</a:t>
            </a:r>
            <a:r>
              <a:rPr sz="1750" spc="-35" dirty="0">
                <a:latin typeface="Arial MT"/>
                <a:cs typeface="Arial MT"/>
              </a:rPr>
              <a:t> </a:t>
            </a:r>
            <a:r>
              <a:rPr sz="1750" spc="65" dirty="0">
                <a:latin typeface="Symbol"/>
                <a:cs typeface="Symbol"/>
              </a:rPr>
              <a:t>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07891" y="5213603"/>
            <a:ext cx="1629410" cy="332740"/>
          </a:xfrm>
          <a:prstGeom prst="rect">
            <a:avLst/>
          </a:prstGeom>
          <a:ln w="9144">
            <a:solidFill>
              <a:srgbClr val="62881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5"/>
              </a:spcBef>
            </a:pPr>
            <a:r>
              <a:rPr sz="1750" spc="65" dirty="0">
                <a:latin typeface="Arial MT"/>
                <a:cs typeface="Arial MT"/>
              </a:rPr>
              <a:t>R</a:t>
            </a:r>
            <a:r>
              <a:rPr sz="1500" spc="97" baseline="-25000" dirty="0">
                <a:latin typeface="Arial MT"/>
                <a:cs typeface="Arial MT"/>
              </a:rPr>
              <a:t>TK</a:t>
            </a:r>
            <a:r>
              <a:rPr sz="1500" spc="532" baseline="-25000" dirty="0">
                <a:latin typeface="Arial MT"/>
                <a:cs typeface="Arial MT"/>
              </a:rPr>
              <a:t> </a:t>
            </a:r>
            <a:r>
              <a:rPr sz="1750" spc="45" dirty="0">
                <a:latin typeface="Symbol"/>
                <a:cs typeface="Symbol"/>
              </a:rPr>
              <a:t></a:t>
            </a:r>
            <a:r>
              <a:rPr sz="1750" spc="-60" dirty="0">
                <a:latin typeface="Times New Roman"/>
                <a:cs typeface="Times New Roman"/>
              </a:rPr>
              <a:t> </a:t>
            </a:r>
            <a:r>
              <a:rPr sz="1750" spc="-25" dirty="0">
                <a:latin typeface="Arial MT"/>
                <a:cs typeface="Arial MT"/>
              </a:rPr>
              <a:t>0.0240</a:t>
            </a:r>
            <a:r>
              <a:rPr sz="1750" spc="204" dirty="0">
                <a:latin typeface="Arial MT"/>
                <a:cs typeface="Arial MT"/>
              </a:rPr>
              <a:t> </a:t>
            </a:r>
            <a:r>
              <a:rPr sz="1750" spc="65" dirty="0">
                <a:latin typeface="Symbol"/>
                <a:cs typeface="Symbol"/>
              </a:rPr>
              <a:t>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67271" y="5213603"/>
            <a:ext cx="1607820" cy="332740"/>
          </a:xfrm>
          <a:prstGeom prst="rect">
            <a:avLst/>
          </a:prstGeom>
          <a:ln w="9144">
            <a:solidFill>
              <a:srgbClr val="C00000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46355">
              <a:lnSpc>
                <a:spcPct val="100000"/>
              </a:lnSpc>
              <a:spcBef>
                <a:spcPts val="25"/>
              </a:spcBef>
            </a:pPr>
            <a:r>
              <a:rPr sz="1750" spc="90" dirty="0">
                <a:latin typeface="Arial MT"/>
                <a:cs typeface="Arial MT"/>
              </a:rPr>
              <a:t>X</a:t>
            </a:r>
            <a:r>
              <a:rPr sz="1500" spc="97" baseline="-25000" dirty="0">
                <a:latin typeface="Arial MT"/>
                <a:cs typeface="Arial MT"/>
              </a:rPr>
              <a:t>T</a:t>
            </a:r>
            <a:r>
              <a:rPr sz="1500" spc="52" baseline="-25000" dirty="0">
                <a:latin typeface="Arial MT"/>
                <a:cs typeface="Arial MT"/>
              </a:rPr>
              <a:t>K</a:t>
            </a:r>
            <a:r>
              <a:rPr sz="1500" baseline="-25000" dirty="0">
                <a:latin typeface="Arial MT"/>
                <a:cs typeface="Arial MT"/>
              </a:rPr>
              <a:t> </a:t>
            </a:r>
            <a:r>
              <a:rPr sz="1500" spc="195" baseline="-25000" dirty="0">
                <a:latin typeface="Arial MT"/>
                <a:cs typeface="Arial MT"/>
              </a:rPr>
              <a:t> </a:t>
            </a:r>
            <a:r>
              <a:rPr sz="1750" spc="35" dirty="0">
                <a:latin typeface="Symbol"/>
                <a:cs typeface="Symbol"/>
              </a:rPr>
              <a:t></a:t>
            </a:r>
            <a:r>
              <a:rPr sz="1750" spc="-135" dirty="0">
                <a:latin typeface="Times New Roman"/>
                <a:cs typeface="Times New Roman"/>
              </a:rPr>
              <a:t> </a:t>
            </a:r>
            <a:r>
              <a:rPr sz="1750" spc="40" dirty="0">
                <a:latin typeface="Arial MT"/>
                <a:cs typeface="Arial MT"/>
              </a:rPr>
              <a:t>1</a:t>
            </a:r>
            <a:r>
              <a:rPr sz="1750" spc="20" dirty="0">
                <a:latin typeface="Arial MT"/>
                <a:cs typeface="Arial MT"/>
              </a:rPr>
              <a:t>.</a:t>
            </a:r>
            <a:r>
              <a:rPr sz="1750" spc="-75" dirty="0">
                <a:latin typeface="Arial MT"/>
                <a:cs typeface="Arial MT"/>
              </a:rPr>
              <a:t>437</a:t>
            </a:r>
            <a:r>
              <a:rPr sz="1750" spc="35" dirty="0">
                <a:latin typeface="Arial MT"/>
                <a:cs typeface="Arial MT"/>
              </a:rPr>
              <a:t>9</a:t>
            </a:r>
            <a:r>
              <a:rPr sz="1750" dirty="0">
                <a:latin typeface="Arial MT"/>
                <a:cs typeface="Arial MT"/>
              </a:rPr>
              <a:t> </a:t>
            </a:r>
            <a:r>
              <a:rPr sz="1750" spc="-200" dirty="0">
                <a:latin typeface="Arial MT"/>
                <a:cs typeface="Arial MT"/>
              </a:rPr>
              <a:t> </a:t>
            </a:r>
            <a:r>
              <a:rPr sz="1750" spc="45" dirty="0">
                <a:latin typeface="Symbol"/>
                <a:cs typeface="Symbol"/>
              </a:rPr>
              <a:t></a:t>
            </a:r>
            <a:endParaRPr sz="17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2881F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580"/>
              </a:spcBef>
            </a:pPr>
            <a:r>
              <a:rPr sz="4400" dirty="0"/>
              <a:t>Impedancia</a:t>
            </a:r>
            <a:r>
              <a:rPr sz="4400" spc="-45" dirty="0"/>
              <a:t> </a:t>
            </a:r>
            <a:r>
              <a:rPr sz="4400" dirty="0"/>
              <a:t>de</a:t>
            </a:r>
            <a:r>
              <a:rPr sz="4400" spc="-10" dirty="0"/>
              <a:t> </a:t>
            </a:r>
            <a:r>
              <a:rPr sz="4400" dirty="0"/>
              <a:t>línea</a:t>
            </a:r>
            <a:r>
              <a:rPr sz="4400" spc="-30" dirty="0"/>
              <a:t> </a:t>
            </a:r>
            <a:r>
              <a:rPr sz="4400" spc="-15" dirty="0"/>
              <a:t>aérea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934592" y="1866360"/>
            <a:ext cx="6565900" cy="372745"/>
            <a:chOff x="934592" y="1866360"/>
            <a:chExt cx="6565900" cy="3727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2170" y="1873950"/>
              <a:ext cx="358899" cy="35707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42170" y="1873950"/>
              <a:ext cx="359410" cy="357505"/>
            </a:xfrm>
            <a:custGeom>
              <a:avLst/>
              <a:gdLst/>
              <a:ahLst/>
              <a:cxnLst/>
              <a:rect l="l" t="t" r="r" b="b"/>
              <a:pathLst>
                <a:path w="359409" h="357505">
                  <a:moveTo>
                    <a:pt x="0" y="357077"/>
                  </a:moveTo>
                  <a:lnTo>
                    <a:pt x="358899" y="357077"/>
                  </a:lnTo>
                  <a:lnTo>
                    <a:pt x="358899" y="0"/>
                  </a:lnTo>
                  <a:lnTo>
                    <a:pt x="0" y="0"/>
                  </a:lnTo>
                  <a:lnTo>
                    <a:pt x="0" y="357077"/>
                  </a:lnTo>
                  <a:close/>
                </a:path>
              </a:pathLst>
            </a:custGeom>
            <a:ln w="151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77822" y="1873232"/>
              <a:ext cx="0" cy="357505"/>
            </a:xfrm>
            <a:custGeom>
              <a:avLst/>
              <a:gdLst/>
              <a:ahLst/>
              <a:cxnLst/>
              <a:rect l="l" t="t" r="r" b="b"/>
              <a:pathLst>
                <a:path h="357505">
                  <a:moveTo>
                    <a:pt x="0" y="357077"/>
                  </a:moveTo>
                  <a:lnTo>
                    <a:pt x="0" y="0"/>
                  </a:lnTo>
                </a:path>
              </a:pathLst>
            </a:custGeom>
            <a:ln w="273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01074" y="1873938"/>
              <a:ext cx="2889250" cy="357505"/>
            </a:xfrm>
            <a:custGeom>
              <a:avLst/>
              <a:gdLst/>
              <a:ahLst/>
              <a:cxnLst/>
              <a:rect l="l" t="t" r="r" b="b"/>
              <a:pathLst>
                <a:path w="2889250" h="357505">
                  <a:moveTo>
                    <a:pt x="0" y="178538"/>
                  </a:moveTo>
                  <a:lnTo>
                    <a:pt x="1058769" y="178538"/>
                  </a:lnTo>
                </a:path>
                <a:path w="2889250" h="357505">
                  <a:moveTo>
                    <a:pt x="2494442" y="0"/>
                  </a:moveTo>
                  <a:lnTo>
                    <a:pt x="2446720" y="6378"/>
                  </a:lnTo>
                  <a:lnTo>
                    <a:pt x="2403833" y="24377"/>
                  </a:lnTo>
                  <a:lnTo>
                    <a:pt x="2367496" y="52295"/>
                  </a:lnTo>
                  <a:lnTo>
                    <a:pt x="2339420" y="88429"/>
                  </a:lnTo>
                  <a:lnTo>
                    <a:pt x="2321318" y="131078"/>
                  </a:lnTo>
                  <a:lnTo>
                    <a:pt x="2314904" y="178538"/>
                  </a:lnTo>
                  <a:lnTo>
                    <a:pt x="2321318" y="226004"/>
                  </a:lnTo>
                  <a:lnTo>
                    <a:pt x="2339420" y="268656"/>
                  </a:lnTo>
                  <a:lnTo>
                    <a:pt x="2367496" y="304793"/>
                  </a:lnTo>
                  <a:lnTo>
                    <a:pt x="2403833" y="332712"/>
                  </a:lnTo>
                  <a:lnTo>
                    <a:pt x="2446720" y="350711"/>
                  </a:lnTo>
                  <a:lnTo>
                    <a:pt x="2494442" y="357089"/>
                  </a:lnTo>
                  <a:lnTo>
                    <a:pt x="2542111" y="350711"/>
                  </a:lnTo>
                  <a:lnTo>
                    <a:pt x="2584961" y="332712"/>
                  </a:lnTo>
                  <a:lnTo>
                    <a:pt x="2621277" y="304793"/>
                  </a:lnTo>
                  <a:lnTo>
                    <a:pt x="2649342" y="268656"/>
                  </a:lnTo>
                  <a:lnTo>
                    <a:pt x="2667440" y="226004"/>
                  </a:lnTo>
                  <a:lnTo>
                    <a:pt x="2673854" y="178538"/>
                  </a:lnTo>
                  <a:lnTo>
                    <a:pt x="2667440" y="131078"/>
                  </a:lnTo>
                  <a:lnTo>
                    <a:pt x="2649342" y="88429"/>
                  </a:lnTo>
                  <a:lnTo>
                    <a:pt x="2621277" y="52295"/>
                  </a:lnTo>
                  <a:lnTo>
                    <a:pt x="2584961" y="24377"/>
                  </a:lnTo>
                  <a:lnTo>
                    <a:pt x="2542111" y="6378"/>
                  </a:lnTo>
                  <a:lnTo>
                    <a:pt x="2494442" y="0"/>
                  </a:lnTo>
                  <a:close/>
                </a:path>
                <a:path w="2889250" h="357505">
                  <a:moveTo>
                    <a:pt x="2709685" y="0"/>
                  </a:moveTo>
                  <a:lnTo>
                    <a:pt x="2662016" y="6378"/>
                  </a:lnTo>
                  <a:lnTo>
                    <a:pt x="2619166" y="24377"/>
                  </a:lnTo>
                  <a:lnTo>
                    <a:pt x="2582850" y="52295"/>
                  </a:lnTo>
                  <a:lnTo>
                    <a:pt x="2554785" y="88429"/>
                  </a:lnTo>
                  <a:lnTo>
                    <a:pt x="2536688" y="131078"/>
                  </a:lnTo>
                  <a:lnTo>
                    <a:pt x="2530274" y="178538"/>
                  </a:lnTo>
                  <a:lnTo>
                    <a:pt x="2536688" y="226004"/>
                  </a:lnTo>
                  <a:lnTo>
                    <a:pt x="2554785" y="268656"/>
                  </a:lnTo>
                  <a:lnTo>
                    <a:pt x="2582850" y="304793"/>
                  </a:lnTo>
                  <a:lnTo>
                    <a:pt x="2619166" y="332712"/>
                  </a:lnTo>
                  <a:lnTo>
                    <a:pt x="2662016" y="350711"/>
                  </a:lnTo>
                  <a:lnTo>
                    <a:pt x="2709685" y="357089"/>
                  </a:lnTo>
                  <a:lnTo>
                    <a:pt x="2757407" y="350711"/>
                  </a:lnTo>
                  <a:lnTo>
                    <a:pt x="2800294" y="332712"/>
                  </a:lnTo>
                  <a:lnTo>
                    <a:pt x="2836631" y="304793"/>
                  </a:lnTo>
                  <a:lnTo>
                    <a:pt x="2864707" y="268656"/>
                  </a:lnTo>
                  <a:lnTo>
                    <a:pt x="2882809" y="226004"/>
                  </a:lnTo>
                  <a:lnTo>
                    <a:pt x="2889223" y="178538"/>
                  </a:lnTo>
                  <a:lnTo>
                    <a:pt x="2882809" y="131078"/>
                  </a:lnTo>
                  <a:lnTo>
                    <a:pt x="2864707" y="88429"/>
                  </a:lnTo>
                  <a:lnTo>
                    <a:pt x="2836631" y="52295"/>
                  </a:lnTo>
                  <a:lnTo>
                    <a:pt x="2800294" y="24377"/>
                  </a:lnTo>
                  <a:lnTo>
                    <a:pt x="2757407" y="6378"/>
                  </a:lnTo>
                  <a:lnTo>
                    <a:pt x="2709685" y="0"/>
                  </a:lnTo>
                  <a:close/>
                </a:path>
                <a:path w="2889250" h="357505">
                  <a:moveTo>
                    <a:pt x="1076748" y="178538"/>
                  </a:moveTo>
                  <a:lnTo>
                    <a:pt x="2308953" y="178538"/>
                  </a:lnTo>
                </a:path>
              </a:pathLst>
            </a:custGeom>
            <a:ln w="15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44762" y="2052476"/>
              <a:ext cx="2134235" cy="0"/>
            </a:xfrm>
            <a:custGeom>
              <a:avLst/>
              <a:gdLst/>
              <a:ahLst/>
              <a:cxnLst/>
              <a:rect l="l" t="t" r="r" b="b"/>
              <a:pathLst>
                <a:path w="2134234">
                  <a:moveTo>
                    <a:pt x="0" y="0"/>
                  </a:moveTo>
                  <a:lnTo>
                    <a:pt x="2133947" y="0"/>
                  </a:lnTo>
                </a:path>
              </a:pathLst>
            </a:custGeom>
            <a:ln w="1511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38811" y="1873232"/>
              <a:ext cx="2147570" cy="358140"/>
            </a:xfrm>
            <a:custGeom>
              <a:avLst/>
              <a:gdLst/>
              <a:ahLst/>
              <a:cxnLst/>
              <a:rect l="l" t="t" r="r" b="b"/>
              <a:pathLst>
                <a:path w="2147570" h="358139">
                  <a:moveTo>
                    <a:pt x="0" y="357795"/>
                  </a:moveTo>
                  <a:lnTo>
                    <a:pt x="0" y="705"/>
                  </a:lnTo>
                </a:path>
                <a:path w="2147570" h="358139">
                  <a:moveTo>
                    <a:pt x="2147495" y="357077"/>
                  </a:moveTo>
                  <a:lnTo>
                    <a:pt x="2147495" y="0"/>
                  </a:lnTo>
                </a:path>
              </a:pathLst>
            </a:custGeom>
            <a:ln w="272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72319" y="2052476"/>
              <a:ext cx="1172845" cy="0"/>
            </a:xfrm>
            <a:custGeom>
              <a:avLst/>
              <a:gdLst/>
              <a:ahLst/>
              <a:cxnLst/>
              <a:rect l="l" t="t" r="r" b="b"/>
              <a:pathLst>
                <a:path w="1172845">
                  <a:moveTo>
                    <a:pt x="0" y="0"/>
                  </a:moveTo>
                  <a:lnTo>
                    <a:pt x="1172443" y="0"/>
                  </a:lnTo>
                </a:path>
              </a:pathLst>
            </a:custGeom>
            <a:ln w="15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663696" y="3991355"/>
            <a:ext cx="927100" cy="334010"/>
          </a:xfrm>
          <a:prstGeom prst="rect">
            <a:avLst/>
          </a:prstGeom>
          <a:solidFill>
            <a:srgbClr val="CFDCEF"/>
          </a:solidFill>
          <a:ln w="9144">
            <a:solidFill>
              <a:srgbClr val="2E5796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35"/>
              </a:spcBef>
            </a:pPr>
            <a:r>
              <a:rPr sz="1750" spc="45" dirty="0">
                <a:latin typeface="Arial MT"/>
                <a:cs typeface="Arial MT"/>
              </a:rPr>
              <a:t>R</a:t>
            </a:r>
            <a:r>
              <a:rPr sz="1500" spc="67" baseline="-25000" dirty="0">
                <a:latin typeface="Arial MT"/>
                <a:cs typeface="Arial MT"/>
              </a:rPr>
              <a:t>L</a:t>
            </a:r>
            <a:r>
              <a:rPr sz="1500" spc="89" baseline="-25000" dirty="0">
                <a:latin typeface="Arial MT"/>
                <a:cs typeface="Arial MT"/>
              </a:rPr>
              <a:t> </a:t>
            </a:r>
            <a:r>
              <a:rPr sz="1750" spc="25" dirty="0">
                <a:latin typeface="Symbol"/>
                <a:cs typeface="Symbol"/>
              </a:rPr>
              <a:t></a:t>
            </a:r>
            <a:r>
              <a:rPr sz="1750" spc="-85" dirty="0">
                <a:latin typeface="Times New Roman"/>
                <a:cs typeface="Times New Roman"/>
              </a:rPr>
              <a:t> </a:t>
            </a:r>
            <a:r>
              <a:rPr sz="1750" spc="-200" dirty="0">
                <a:latin typeface="Arial MT"/>
                <a:cs typeface="Arial MT"/>
              </a:rPr>
              <a:t>R'</a:t>
            </a:r>
            <a:r>
              <a:rPr sz="1750" spc="-200" dirty="0">
                <a:latin typeface="Symbol"/>
                <a:cs typeface="Symbol"/>
              </a:rPr>
              <a:t></a:t>
            </a:r>
            <a:r>
              <a:rPr sz="1750" spc="-200" dirty="0">
                <a:latin typeface="Lucida Sans Unicode"/>
                <a:cs typeface="Lucida Sans Unicode"/>
              </a:rPr>
              <a:t>𝑙</a:t>
            </a:r>
            <a:endParaRPr sz="175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36264" y="5213603"/>
            <a:ext cx="1511935" cy="332740"/>
          </a:xfrm>
          <a:prstGeom prst="rect">
            <a:avLst/>
          </a:prstGeom>
          <a:ln w="9144">
            <a:solidFill>
              <a:srgbClr val="2E5796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25"/>
              </a:spcBef>
            </a:pPr>
            <a:r>
              <a:rPr sz="1750" spc="40" dirty="0">
                <a:latin typeface="Arial MT"/>
                <a:cs typeface="Arial MT"/>
              </a:rPr>
              <a:t>R</a:t>
            </a:r>
            <a:r>
              <a:rPr sz="1500" spc="60" baseline="-25000" dirty="0">
                <a:latin typeface="Arial MT"/>
                <a:cs typeface="Arial MT"/>
              </a:rPr>
              <a:t>L</a:t>
            </a:r>
            <a:r>
              <a:rPr sz="1500" spc="525" baseline="-25000" dirty="0">
                <a:latin typeface="Arial MT"/>
                <a:cs typeface="Arial MT"/>
              </a:rPr>
              <a:t> </a:t>
            </a:r>
            <a:r>
              <a:rPr sz="1750" spc="45" dirty="0">
                <a:latin typeface="Symbol"/>
                <a:cs typeface="Symbol"/>
              </a:rPr>
              <a:t></a:t>
            </a:r>
            <a:r>
              <a:rPr sz="1750" spc="-65" dirty="0">
                <a:latin typeface="Times New Roman"/>
                <a:cs typeface="Times New Roman"/>
              </a:rPr>
              <a:t> </a:t>
            </a:r>
            <a:r>
              <a:rPr sz="1750" spc="-25" dirty="0">
                <a:latin typeface="Arial MT"/>
                <a:cs typeface="Arial MT"/>
              </a:rPr>
              <a:t>3.0000</a:t>
            </a:r>
            <a:r>
              <a:rPr sz="1750" spc="190" dirty="0">
                <a:latin typeface="Arial MT"/>
                <a:cs typeface="Arial MT"/>
              </a:rPr>
              <a:t> </a:t>
            </a:r>
            <a:r>
              <a:rPr sz="1750" spc="60" dirty="0">
                <a:latin typeface="Symbol"/>
                <a:cs typeface="Symbol"/>
              </a:rPr>
              <a:t>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97167" y="5213603"/>
            <a:ext cx="1475740" cy="332740"/>
          </a:xfrm>
          <a:prstGeom prst="rect">
            <a:avLst/>
          </a:prstGeom>
          <a:ln w="9144">
            <a:solidFill>
              <a:srgbClr val="62881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25"/>
              </a:spcBef>
            </a:pPr>
            <a:r>
              <a:rPr sz="1750" spc="20" dirty="0">
                <a:latin typeface="Arial MT"/>
                <a:cs typeface="Arial MT"/>
              </a:rPr>
              <a:t>X</a:t>
            </a:r>
            <a:r>
              <a:rPr sz="1500" spc="30" baseline="-25000" dirty="0">
                <a:latin typeface="Arial MT"/>
                <a:cs typeface="Arial MT"/>
              </a:rPr>
              <a:t>I</a:t>
            </a:r>
            <a:r>
              <a:rPr sz="1500" spc="442" baseline="-25000" dirty="0">
                <a:latin typeface="Arial MT"/>
                <a:cs typeface="Arial MT"/>
              </a:rPr>
              <a:t> </a:t>
            </a:r>
            <a:r>
              <a:rPr sz="1750" spc="40" dirty="0">
                <a:latin typeface="Symbol"/>
                <a:cs typeface="Symbol"/>
              </a:rPr>
              <a:t></a:t>
            </a:r>
            <a:r>
              <a:rPr sz="1750" dirty="0">
                <a:latin typeface="Times New Roman"/>
                <a:cs typeface="Times New Roman"/>
              </a:rPr>
              <a:t> </a:t>
            </a:r>
            <a:r>
              <a:rPr sz="1750" spc="-25" dirty="0">
                <a:latin typeface="Arial MT"/>
                <a:cs typeface="Arial MT"/>
              </a:rPr>
              <a:t>4.0000</a:t>
            </a:r>
            <a:r>
              <a:rPr sz="1750" spc="220" dirty="0">
                <a:latin typeface="Arial MT"/>
                <a:cs typeface="Arial MT"/>
              </a:rPr>
              <a:t> </a:t>
            </a:r>
            <a:r>
              <a:rPr sz="1750" spc="55" dirty="0">
                <a:latin typeface="Symbol"/>
                <a:cs typeface="Symbol"/>
              </a:rPr>
              <a:t>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63696" y="4503420"/>
            <a:ext cx="2228215" cy="335280"/>
          </a:xfrm>
          <a:prstGeom prst="rect">
            <a:avLst/>
          </a:prstGeom>
          <a:ln w="9144">
            <a:solidFill>
              <a:srgbClr val="2E579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40"/>
              </a:spcBef>
            </a:pPr>
            <a:r>
              <a:rPr sz="1750" spc="60" dirty="0">
                <a:latin typeface="Arial MT"/>
                <a:cs typeface="Arial MT"/>
              </a:rPr>
              <a:t>R</a:t>
            </a:r>
            <a:r>
              <a:rPr sz="1500" spc="60" baseline="-25000" dirty="0">
                <a:latin typeface="Arial MT"/>
                <a:cs typeface="Arial MT"/>
              </a:rPr>
              <a:t>L </a:t>
            </a:r>
            <a:r>
              <a:rPr sz="1500" spc="172" baseline="-25000" dirty="0">
                <a:latin typeface="Arial MT"/>
                <a:cs typeface="Arial MT"/>
              </a:rPr>
              <a:t> </a:t>
            </a:r>
            <a:r>
              <a:rPr sz="1750" spc="45" dirty="0">
                <a:latin typeface="Symbol"/>
                <a:cs typeface="Symbol"/>
              </a:rPr>
              <a:t></a:t>
            </a:r>
            <a:r>
              <a:rPr sz="1750" spc="-40" dirty="0">
                <a:latin typeface="Times New Roman"/>
                <a:cs typeface="Times New Roman"/>
              </a:rPr>
              <a:t> </a:t>
            </a:r>
            <a:r>
              <a:rPr sz="1750" spc="35" dirty="0">
                <a:latin typeface="Arial MT"/>
                <a:cs typeface="Arial MT"/>
              </a:rPr>
              <a:t>0</a:t>
            </a:r>
            <a:r>
              <a:rPr sz="1750" spc="20" dirty="0">
                <a:latin typeface="Arial MT"/>
                <a:cs typeface="Arial MT"/>
              </a:rPr>
              <a:t>.</a:t>
            </a:r>
            <a:r>
              <a:rPr sz="1750" spc="45" dirty="0">
                <a:latin typeface="Arial MT"/>
                <a:cs typeface="Arial MT"/>
              </a:rPr>
              <a:t>3</a:t>
            </a:r>
            <a:r>
              <a:rPr sz="1750" spc="-295" dirty="0">
                <a:latin typeface="Arial MT"/>
                <a:cs typeface="Arial MT"/>
              </a:rPr>
              <a:t> </a:t>
            </a:r>
            <a:r>
              <a:rPr sz="1750" spc="65" dirty="0">
                <a:latin typeface="Symbol"/>
                <a:cs typeface="Symbol"/>
              </a:rPr>
              <a:t></a:t>
            </a:r>
            <a:r>
              <a:rPr sz="1750" spc="-185" dirty="0">
                <a:latin typeface="Times New Roman"/>
                <a:cs typeface="Times New Roman"/>
              </a:rPr>
              <a:t> </a:t>
            </a:r>
            <a:r>
              <a:rPr sz="1750" spc="25" dirty="0">
                <a:latin typeface="Arial MT"/>
                <a:cs typeface="Arial MT"/>
              </a:rPr>
              <a:t>/</a:t>
            </a:r>
            <a:r>
              <a:rPr sz="1750" spc="-265" dirty="0">
                <a:latin typeface="Arial MT"/>
                <a:cs typeface="Arial MT"/>
              </a:rPr>
              <a:t> </a:t>
            </a:r>
            <a:r>
              <a:rPr sz="1750" spc="-200" dirty="0">
                <a:latin typeface="Arial MT"/>
                <a:cs typeface="Arial MT"/>
              </a:rPr>
              <a:t>k</a:t>
            </a:r>
            <a:r>
              <a:rPr sz="1750" spc="70" dirty="0">
                <a:latin typeface="Arial MT"/>
                <a:cs typeface="Arial MT"/>
              </a:rPr>
              <a:t>m</a:t>
            </a:r>
            <a:r>
              <a:rPr sz="1750" spc="-25" dirty="0">
                <a:latin typeface="Arial MT"/>
                <a:cs typeface="Arial MT"/>
              </a:rPr>
              <a:t> </a:t>
            </a:r>
            <a:r>
              <a:rPr sz="1750" spc="125" dirty="0">
                <a:latin typeface="Symbol"/>
                <a:cs typeface="Symbol"/>
              </a:rPr>
              <a:t></a:t>
            </a:r>
            <a:r>
              <a:rPr sz="1750" spc="-75" dirty="0">
                <a:latin typeface="Arial MT"/>
                <a:cs typeface="Arial MT"/>
              </a:rPr>
              <a:t>1</a:t>
            </a:r>
            <a:r>
              <a:rPr sz="1750" spc="45" dirty="0">
                <a:latin typeface="Arial MT"/>
                <a:cs typeface="Arial MT"/>
              </a:rPr>
              <a:t>0</a:t>
            </a:r>
            <a:r>
              <a:rPr sz="1750" spc="-245" dirty="0">
                <a:latin typeface="Arial MT"/>
                <a:cs typeface="Arial MT"/>
              </a:rPr>
              <a:t> </a:t>
            </a:r>
            <a:r>
              <a:rPr sz="1750" spc="-185" dirty="0">
                <a:latin typeface="Arial MT"/>
                <a:cs typeface="Arial MT"/>
              </a:rPr>
              <a:t>km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88023" y="3991355"/>
            <a:ext cx="946785" cy="334010"/>
          </a:xfrm>
          <a:prstGeom prst="rect">
            <a:avLst/>
          </a:prstGeom>
          <a:solidFill>
            <a:srgbClr val="E2F1C6"/>
          </a:solidFill>
          <a:ln w="9144">
            <a:solidFill>
              <a:srgbClr val="62881F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35"/>
              </a:spcBef>
            </a:pPr>
            <a:r>
              <a:rPr sz="1750" spc="40" dirty="0">
                <a:latin typeface="Arial MT"/>
                <a:cs typeface="Arial MT"/>
              </a:rPr>
              <a:t>X</a:t>
            </a:r>
            <a:r>
              <a:rPr sz="1500" spc="60" baseline="-25000" dirty="0">
                <a:latin typeface="Arial MT"/>
                <a:cs typeface="Arial MT"/>
              </a:rPr>
              <a:t>L</a:t>
            </a:r>
            <a:r>
              <a:rPr sz="1500" spc="127" baseline="-25000" dirty="0">
                <a:latin typeface="Arial MT"/>
                <a:cs typeface="Arial MT"/>
              </a:rPr>
              <a:t> </a:t>
            </a:r>
            <a:r>
              <a:rPr sz="1750" spc="15" dirty="0">
                <a:latin typeface="Symbol"/>
                <a:cs typeface="Symbol"/>
              </a:rPr>
              <a:t></a:t>
            </a:r>
            <a:r>
              <a:rPr sz="1750" spc="105" dirty="0">
                <a:latin typeface="Times New Roman"/>
                <a:cs typeface="Times New Roman"/>
              </a:rPr>
              <a:t> </a:t>
            </a:r>
            <a:r>
              <a:rPr sz="1750" spc="-200" dirty="0">
                <a:latin typeface="Arial MT"/>
                <a:cs typeface="Arial MT"/>
              </a:rPr>
              <a:t>X'</a:t>
            </a:r>
            <a:r>
              <a:rPr sz="1750" spc="-200" dirty="0">
                <a:latin typeface="Symbol"/>
                <a:cs typeface="Symbol"/>
              </a:rPr>
              <a:t></a:t>
            </a:r>
            <a:r>
              <a:rPr sz="1750" spc="-200" dirty="0">
                <a:latin typeface="Lucida Sans Unicode"/>
                <a:cs typeface="Lucida Sans Unicode"/>
              </a:rPr>
              <a:t>𝑙</a:t>
            </a:r>
            <a:endParaRPr sz="175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97167" y="4503420"/>
            <a:ext cx="2228215" cy="335280"/>
          </a:xfrm>
          <a:prstGeom prst="rect">
            <a:avLst/>
          </a:prstGeom>
          <a:ln w="9144">
            <a:solidFill>
              <a:srgbClr val="62881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 marL="46355">
              <a:lnSpc>
                <a:spcPct val="100000"/>
              </a:lnSpc>
              <a:spcBef>
                <a:spcPts val="40"/>
              </a:spcBef>
            </a:pPr>
            <a:r>
              <a:rPr sz="1750" spc="45" dirty="0">
                <a:latin typeface="Arial MT"/>
                <a:cs typeface="Arial MT"/>
              </a:rPr>
              <a:t>X</a:t>
            </a:r>
            <a:r>
              <a:rPr sz="1500" spc="60" baseline="-25000" dirty="0">
                <a:latin typeface="Arial MT"/>
                <a:cs typeface="Arial MT"/>
              </a:rPr>
              <a:t>L</a:t>
            </a:r>
            <a:r>
              <a:rPr sz="1500" baseline="-25000" dirty="0">
                <a:latin typeface="Arial MT"/>
                <a:cs typeface="Arial MT"/>
              </a:rPr>
              <a:t> </a:t>
            </a:r>
            <a:r>
              <a:rPr sz="1500" spc="165" baseline="-25000" dirty="0">
                <a:latin typeface="Arial MT"/>
                <a:cs typeface="Arial MT"/>
              </a:rPr>
              <a:t> </a:t>
            </a:r>
            <a:r>
              <a:rPr sz="1750" spc="45" dirty="0">
                <a:latin typeface="Symbol"/>
                <a:cs typeface="Symbol"/>
              </a:rPr>
              <a:t></a:t>
            </a:r>
            <a:r>
              <a:rPr sz="1750" spc="-35" dirty="0">
                <a:latin typeface="Times New Roman"/>
                <a:cs typeface="Times New Roman"/>
              </a:rPr>
              <a:t> </a:t>
            </a:r>
            <a:r>
              <a:rPr sz="1750" spc="35" dirty="0">
                <a:latin typeface="Arial MT"/>
                <a:cs typeface="Arial MT"/>
              </a:rPr>
              <a:t>0</a:t>
            </a:r>
            <a:r>
              <a:rPr sz="1750" spc="20" dirty="0">
                <a:latin typeface="Arial MT"/>
                <a:cs typeface="Arial MT"/>
              </a:rPr>
              <a:t>.</a:t>
            </a:r>
            <a:r>
              <a:rPr sz="1750" spc="45" dirty="0">
                <a:latin typeface="Arial MT"/>
                <a:cs typeface="Arial MT"/>
              </a:rPr>
              <a:t>4</a:t>
            </a:r>
            <a:r>
              <a:rPr sz="1750" spc="-300" dirty="0">
                <a:latin typeface="Arial MT"/>
                <a:cs typeface="Arial MT"/>
              </a:rPr>
              <a:t> </a:t>
            </a:r>
            <a:r>
              <a:rPr sz="1750" spc="65" dirty="0">
                <a:latin typeface="Symbol"/>
                <a:cs typeface="Symbol"/>
              </a:rPr>
              <a:t></a:t>
            </a:r>
            <a:r>
              <a:rPr sz="1750" spc="-185" dirty="0">
                <a:latin typeface="Times New Roman"/>
                <a:cs typeface="Times New Roman"/>
              </a:rPr>
              <a:t> </a:t>
            </a:r>
            <a:r>
              <a:rPr sz="1750" spc="25" dirty="0">
                <a:latin typeface="Arial MT"/>
                <a:cs typeface="Arial MT"/>
              </a:rPr>
              <a:t>/</a:t>
            </a:r>
            <a:r>
              <a:rPr sz="1750" spc="-265" dirty="0">
                <a:latin typeface="Arial MT"/>
                <a:cs typeface="Arial MT"/>
              </a:rPr>
              <a:t> </a:t>
            </a:r>
            <a:r>
              <a:rPr sz="1750" spc="-200" dirty="0">
                <a:latin typeface="Arial MT"/>
                <a:cs typeface="Arial MT"/>
              </a:rPr>
              <a:t>k</a:t>
            </a:r>
            <a:r>
              <a:rPr sz="1750" spc="70" dirty="0">
                <a:latin typeface="Arial MT"/>
                <a:cs typeface="Arial MT"/>
              </a:rPr>
              <a:t>m</a:t>
            </a:r>
            <a:r>
              <a:rPr sz="1750" spc="-25" dirty="0">
                <a:latin typeface="Arial MT"/>
                <a:cs typeface="Arial MT"/>
              </a:rPr>
              <a:t> </a:t>
            </a:r>
            <a:r>
              <a:rPr sz="1750" spc="125" dirty="0">
                <a:latin typeface="Symbol"/>
                <a:cs typeface="Symbol"/>
              </a:rPr>
              <a:t></a:t>
            </a:r>
            <a:r>
              <a:rPr sz="1750" spc="-75" dirty="0">
                <a:latin typeface="Arial MT"/>
                <a:cs typeface="Arial MT"/>
              </a:rPr>
              <a:t>1</a:t>
            </a:r>
            <a:r>
              <a:rPr sz="1750" spc="45" dirty="0">
                <a:latin typeface="Arial MT"/>
                <a:cs typeface="Arial MT"/>
              </a:rPr>
              <a:t>0</a:t>
            </a:r>
            <a:r>
              <a:rPr sz="1750" spc="-245" dirty="0">
                <a:latin typeface="Arial MT"/>
                <a:cs typeface="Arial MT"/>
              </a:rPr>
              <a:t> </a:t>
            </a:r>
            <a:r>
              <a:rPr sz="1750" spc="-185" dirty="0">
                <a:latin typeface="Arial MT"/>
                <a:cs typeface="Arial MT"/>
              </a:rPr>
              <a:t>km</a:t>
            </a:r>
            <a:endParaRPr sz="17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91439"/>
            <a:ext cx="8305800" cy="1670685"/>
            <a:chOff x="419103" y="91439"/>
            <a:chExt cx="8305800" cy="16706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2772" y="91439"/>
              <a:ext cx="7455408" cy="16703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717C82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490"/>
              </a:lnSpc>
            </a:pPr>
            <a:r>
              <a:rPr sz="4000" b="1" spc="-20" dirty="0">
                <a:latin typeface="Calibri"/>
                <a:cs typeface="Calibri"/>
              </a:rPr>
              <a:t>Corriente</a:t>
            </a:r>
            <a:r>
              <a:rPr sz="4000" b="1" spc="30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de</a:t>
            </a:r>
            <a:r>
              <a:rPr sz="4000" b="1" spc="5" dirty="0">
                <a:latin typeface="Calibri"/>
                <a:cs typeface="Calibri"/>
              </a:rPr>
              <a:t> </a:t>
            </a:r>
            <a:r>
              <a:rPr sz="4000" b="1" spc="-20" dirty="0">
                <a:latin typeface="Calibri"/>
                <a:cs typeface="Calibri"/>
              </a:rPr>
              <a:t>cortocircuito</a:t>
            </a:r>
            <a:r>
              <a:rPr sz="4000" b="1" spc="60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inicial</a:t>
            </a:r>
            <a:endParaRPr sz="4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3600" b="1" spc="-20" dirty="0">
                <a:solidFill>
                  <a:srgbClr val="5F76B4"/>
                </a:solidFill>
                <a:latin typeface="Calibri"/>
                <a:cs typeface="Calibri"/>
              </a:rPr>
              <a:t>Falla</a:t>
            </a:r>
            <a:r>
              <a:rPr sz="3600" b="1" spc="-30" dirty="0">
                <a:solidFill>
                  <a:srgbClr val="5F76B4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5F76B4"/>
                </a:solidFill>
                <a:latin typeface="Calibri"/>
                <a:cs typeface="Calibri"/>
              </a:rPr>
              <a:t>en</a:t>
            </a:r>
            <a:r>
              <a:rPr sz="3600" b="1" spc="-20" dirty="0">
                <a:solidFill>
                  <a:srgbClr val="5F76B4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5F76B4"/>
                </a:solidFill>
                <a:latin typeface="Calibri"/>
                <a:cs typeface="Calibri"/>
              </a:rPr>
              <a:t>barra</a:t>
            </a:r>
            <a:r>
              <a:rPr sz="3600" b="1" spc="-40" dirty="0">
                <a:solidFill>
                  <a:srgbClr val="5F76B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F76B4"/>
                </a:solidFill>
                <a:latin typeface="Calibri"/>
                <a:cs typeface="Calibri"/>
              </a:rPr>
              <a:t>1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34592" y="1866360"/>
            <a:ext cx="6565900" cy="372745"/>
            <a:chOff x="934592" y="1866360"/>
            <a:chExt cx="6565900" cy="37274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2170" y="1873950"/>
              <a:ext cx="358899" cy="35707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42170" y="1873950"/>
              <a:ext cx="359410" cy="357505"/>
            </a:xfrm>
            <a:custGeom>
              <a:avLst/>
              <a:gdLst/>
              <a:ahLst/>
              <a:cxnLst/>
              <a:rect l="l" t="t" r="r" b="b"/>
              <a:pathLst>
                <a:path w="359409" h="357505">
                  <a:moveTo>
                    <a:pt x="0" y="357077"/>
                  </a:moveTo>
                  <a:lnTo>
                    <a:pt x="358899" y="357077"/>
                  </a:lnTo>
                  <a:lnTo>
                    <a:pt x="358899" y="0"/>
                  </a:lnTo>
                  <a:lnTo>
                    <a:pt x="0" y="0"/>
                  </a:lnTo>
                  <a:lnTo>
                    <a:pt x="0" y="357077"/>
                  </a:lnTo>
                  <a:close/>
                </a:path>
              </a:pathLst>
            </a:custGeom>
            <a:ln w="151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377822" y="1873232"/>
              <a:ext cx="0" cy="357505"/>
            </a:xfrm>
            <a:custGeom>
              <a:avLst/>
              <a:gdLst/>
              <a:ahLst/>
              <a:cxnLst/>
              <a:rect l="l" t="t" r="r" b="b"/>
              <a:pathLst>
                <a:path h="357505">
                  <a:moveTo>
                    <a:pt x="0" y="357077"/>
                  </a:moveTo>
                  <a:lnTo>
                    <a:pt x="0" y="0"/>
                  </a:lnTo>
                </a:path>
              </a:pathLst>
            </a:custGeom>
            <a:ln w="273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01074" y="1873938"/>
              <a:ext cx="6177915" cy="357505"/>
            </a:xfrm>
            <a:custGeom>
              <a:avLst/>
              <a:gdLst/>
              <a:ahLst/>
              <a:cxnLst/>
              <a:rect l="l" t="t" r="r" b="b"/>
              <a:pathLst>
                <a:path w="6177915" h="357505">
                  <a:moveTo>
                    <a:pt x="0" y="178538"/>
                  </a:moveTo>
                  <a:lnTo>
                    <a:pt x="2310472" y="178538"/>
                  </a:lnTo>
                </a:path>
                <a:path w="6177915" h="357505">
                  <a:moveTo>
                    <a:pt x="2494442" y="0"/>
                  </a:moveTo>
                  <a:lnTo>
                    <a:pt x="2446720" y="6378"/>
                  </a:lnTo>
                  <a:lnTo>
                    <a:pt x="2403833" y="24377"/>
                  </a:lnTo>
                  <a:lnTo>
                    <a:pt x="2367496" y="52295"/>
                  </a:lnTo>
                  <a:lnTo>
                    <a:pt x="2339420" y="88429"/>
                  </a:lnTo>
                  <a:lnTo>
                    <a:pt x="2321318" y="131078"/>
                  </a:lnTo>
                  <a:lnTo>
                    <a:pt x="2314904" y="178538"/>
                  </a:lnTo>
                  <a:lnTo>
                    <a:pt x="2321318" y="226004"/>
                  </a:lnTo>
                  <a:lnTo>
                    <a:pt x="2339420" y="268656"/>
                  </a:lnTo>
                  <a:lnTo>
                    <a:pt x="2367496" y="304793"/>
                  </a:lnTo>
                  <a:lnTo>
                    <a:pt x="2403833" y="332712"/>
                  </a:lnTo>
                  <a:lnTo>
                    <a:pt x="2446720" y="350711"/>
                  </a:lnTo>
                  <a:lnTo>
                    <a:pt x="2494442" y="357089"/>
                  </a:lnTo>
                  <a:lnTo>
                    <a:pt x="2542111" y="350711"/>
                  </a:lnTo>
                  <a:lnTo>
                    <a:pt x="2584961" y="332712"/>
                  </a:lnTo>
                  <a:lnTo>
                    <a:pt x="2621277" y="304793"/>
                  </a:lnTo>
                  <a:lnTo>
                    <a:pt x="2649342" y="268656"/>
                  </a:lnTo>
                  <a:lnTo>
                    <a:pt x="2667440" y="226004"/>
                  </a:lnTo>
                  <a:lnTo>
                    <a:pt x="2673854" y="178538"/>
                  </a:lnTo>
                  <a:lnTo>
                    <a:pt x="2667440" y="131078"/>
                  </a:lnTo>
                  <a:lnTo>
                    <a:pt x="2649342" y="88429"/>
                  </a:lnTo>
                  <a:lnTo>
                    <a:pt x="2621277" y="52295"/>
                  </a:lnTo>
                  <a:lnTo>
                    <a:pt x="2584961" y="24377"/>
                  </a:lnTo>
                  <a:lnTo>
                    <a:pt x="2542111" y="6378"/>
                  </a:lnTo>
                  <a:lnTo>
                    <a:pt x="2494442" y="0"/>
                  </a:lnTo>
                  <a:close/>
                </a:path>
                <a:path w="6177915" h="357505">
                  <a:moveTo>
                    <a:pt x="2709685" y="0"/>
                  </a:moveTo>
                  <a:lnTo>
                    <a:pt x="2662016" y="6378"/>
                  </a:lnTo>
                  <a:lnTo>
                    <a:pt x="2619166" y="24377"/>
                  </a:lnTo>
                  <a:lnTo>
                    <a:pt x="2582850" y="52295"/>
                  </a:lnTo>
                  <a:lnTo>
                    <a:pt x="2554785" y="88429"/>
                  </a:lnTo>
                  <a:lnTo>
                    <a:pt x="2536688" y="131078"/>
                  </a:lnTo>
                  <a:lnTo>
                    <a:pt x="2530274" y="178538"/>
                  </a:lnTo>
                  <a:lnTo>
                    <a:pt x="2536688" y="226004"/>
                  </a:lnTo>
                  <a:lnTo>
                    <a:pt x="2554785" y="268656"/>
                  </a:lnTo>
                  <a:lnTo>
                    <a:pt x="2582850" y="304793"/>
                  </a:lnTo>
                  <a:lnTo>
                    <a:pt x="2619166" y="332712"/>
                  </a:lnTo>
                  <a:lnTo>
                    <a:pt x="2662016" y="350711"/>
                  </a:lnTo>
                  <a:lnTo>
                    <a:pt x="2709685" y="357089"/>
                  </a:lnTo>
                  <a:lnTo>
                    <a:pt x="2757407" y="350711"/>
                  </a:lnTo>
                  <a:lnTo>
                    <a:pt x="2800294" y="332712"/>
                  </a:lnTo>
                  <a:lnTo>
                    <a:pt x="2836631" y="304793"/>
                  </a:lnTo>
                  <a:lnTo>
                    <a:pt x="2864707" y="268656"/>
                  </a:lnTo>
                  <a:lnTo>
                    <a:pt x="2882809" y="226004"/>
                  </a:lnTo>
                  <a:lnTo>
                    <a:pt x="2889223" y="178538"/>
                  </a:lnTo>
                  <a:lnTo>
                    <a:pt x="2882809" y="131078"/>
                  </a:lnTo>
                  <a:lnTo>
                    <a:pt x="2864707" y="88429"/>
                  </a:lnTo>
                  <a:lnTo>
                    <a:pt x="2836631" y="52295"/>
                  </a:lnTo>
                  <a:lnTo>
                    <a:pt x="2800294" y="24377"/>
                  </a:lnTo>
                  <a:lnTo>
                    <a:pt x="2757407" y="6378"/>
                  </a:lnTo>
                  <a:lnTo>
                    <a:pt x="2709685" y="0"/>
                  </a:lnTo>
                  <a:close/>
                </a:path>
                <a:path w="6177915" h="357505">
                  <a:moveTo>
                    <a:pt x="2889223" y="178538"/>
                  </a:moveTo>
                  <a:lnTo>
                    <a:pt x="6177635" y="178538"/>
                  </a:lnTo>
                </a:path>
              </a:pathLst>
            </a:custGeom>
            <a:ln w="15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38811" y="1873232"/>
              <a:ext cx="2147570" cy="358140"/>
            </a:xfrm>
            <a:custGeom>
              <a:avLst/>
              <a:gdLst/>
              <a:ahLst/>
              <a:cxnLst/>
              <a:rect l="l" t="t" r="r" b="b"/>
              <a:pathLst>
                <a:path w="2147570" h="358139">
                  <a:moveTo>
                    <a:pt x="0" y="357795"/>
                  </a:moveTo>
                  <a:lnTo>
                    <a:pt x="0" y="705"/>
                  </a:lnTo>
                </a:path>
                <a:path w="2147570" h="358139">
                  <a:moveTo>
                    <a:pt x="2147495" y="357077"/>
                  </a:moveTo>
                  <a:lnTo>
                    <a:pt x="2147495" y="0"/>
                  </a:lnTo>
                </a:path>
              </a:pathLst>
            </a:custGeom>
            <a:ln w="272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34601" y="2300749"/>
            <a:ext cx="206456" cy="43651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729083" y="2944455"/>
            <a:ext cx="2532380" cy="1306195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1260"/>
              </a:spcBef>
            </a:pPr>
            <a:r>
              <a:rPr sz="1750" spc="45" dirty="0">
                <a:latin typeface="Arial MT"/>
                <a:cs typeface="Arial MT"/>
              </a:rPr>
              <a:t>R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spc="35" dirty="0">
                <a:latin typeface="Symbol"/>
                <a:cs typeface="Symbol"/>
              </a:rPr>
              <a:t></a:t>
            </a:r>
            <a:r>
              <a:rPr sz="1750" spc="-95" dirty="0">
                <a:latin typeface="Times New Roman"/>
                <a:cs typeface="Times New Roman"/>
              </a:rPr>
              <a:t> </a:t>
            </a:r>
            <a:r>
              <a:rPr sz="1750" spc="35" dirty="0">
                <a:latin typeface="Arial MT"/>
                <a:cs typeface="Arial MT"/>
              </a:rPr>
              <a:t>R</a:t>
            </a:r>
            <a:r>
              <a:rPr sz="1500" spc="22" baseline="-25000" dirty="0">
                <a:latin typeface="Arial MT"/>
                <a:cs typeface="Arial MT"/>
              </a:rPr>
              <a:t>I</a:t>
            </a:r>
            <a:r>
              <a:rPr sz="1500" baseline="-25000" dirty="0">
                <a:latin typeface="Arial MT"/>
                <a:cs typeface="Arial MT"/>
              </a:rPr>
              <a:t> </a:t>
            </a:r>
            <a:r>
              <a:rPr sz="1500" spc="-104" baseline="-25000" dirty="0">
                <a:latin typeface="Arial MT"/>
                <a:cs typeface="Arial MT"/>
              </a:rPr>
              <a:t> </a:t>
            </a:r>
            <a:r>
              <a:rPr sz="1750" spc="35" dirty="0">
                <a:latin typeface="Symbol"/>
                <a:cs typeface="Symbol"/>
              </a:rPr>
              <a:t></a:t>
            </a:r>
            <a:r>
              <a:rPr sz="1750" spc="-180" dirty="0">
                <a:latin typeface="Times New Roman"/>
                <a:cs typeface="Times New Roman"/>
              </a:rPr>
              <a:t> </a:t>
            </a:r>
            <a:r>
              <a:rPr sz="1750" spc="100" dirty="0">
                <a:latin typeface="Arial MT"/>
                <a:cs typeface="Arial MT"/>
              </a:rPr>
              <a:t>R</a:t>
            </a:r>
            <a:r>
              <a:rPr sz="1500" spc="89" baseline="-25000" dirty="0">
                <a:latin typeface="Arial MT"/>
                <a:cs typeface="Arial MT"/>
              </a:rPr>
              <a:t>TK</a:t>
            </a:r>
            <a:endParaRPr sz="1500" baseline="-250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1250"/>
              </a:spcBef>
            </a:pPr>
            <a:r>
              <a:rPr sz="1850" spc="155" dirty="0">
                <a:latin typeface="Arial MT"/>
                <a:cs typeface="Arial MT"/>
              </a:rPr>
              <a:t>R</a:t>
            </a:r>
            <a:r>
              <a:rPr sz="1850" spc="-240" dirty="0">
                <a:latin typeface="Arial MT"/>
                <a:cs typeface="Arial MT"/>
              </a:rPr>
              <a:t> </a:t>
            </a:r>
            <a:r>
              <a:rPr sz="1850" spc="114" dirty="0">
                <a:latin typeface="Symbol"/>
                <a:cs typeface="Symbol"/>
              </a:rPr>
              <a:t></a:t>
            </a:r>
            <a:r>
              <a:rPr sz="1850" spc="-195" dirty="0">
                <a:latin typeface="Times New Roman"/>
                <a:cs typeface="Times New Roman"/>
              </a:rPr>
              <a:t> </a:t>
            </a:r>
            <a:r>
              <a:rPr sz="1850" spc="-25" dirty="0">
                <a:latin typeface="Arial MT"/>
                <a:cs typeface="Arial MT"/>
              </a:rPr>
              <a:t>0</a:t>
            </a:r>
            <a:r>
              <a:rPr sz="1850" spc="-10" dirty="0">
                <a:latin typeface="Arial MT"/>
                <a:cs typeface="Arial MT"/>
              </a:rPr>
              <a:t>.</a:t>
            </a:r>
            <a:r>
              <a:rPr sz="1850" spc="-135" dirty="0">
                <a:latin typeface="Arial MT"/>
                <a:cs typeface="Arial MT"/>
              </a:rPr>
              <a:t>014</a:t>
            </a:r>
            <a:r>
              <a:rPr sz="1850" spc="114" dirty="0">
                <a:latin typeface="Arial MT"/>
                <a:cs typeface="Arial MT"/>
              </a:rPr>
              <a:t>6</a:t>
            </a:r>
            <a:r>
              <a:rPr sz="1850" spc="-130" dirty="0">
                <a:latin typeface="Arial MT"/>
                <a:cs typeface="Arial MT"/>
              </a:rPr>
              <a:t> </a:t>
            </a:r>
            <a:r>
              <a:rPr sz="1850" spc="320" dirty="0">
                <a:latin typeface="Symbol"/>
                <a:cs typeface="Symbol"/>
              </a:rPr>
              <a:t></a:t>
            </a:r>
            <a:r>
              <a:rPr sz="1850" spc="114" dirty="0">
                <a:latin typeface="Symbol"/>
                <a:cs typeface="Symbol"/>
              </a:rPr>
              <a:t></a:t>
            </a:r>
            <a:r>
              <a:rPr sz="1850" spc="-280" dirty="0">
                <a:latin typeface="Times New Roman"/>
                <a:cs typeface="Times New Roman"/>
              </a:rPr>
              <a:t> </a:t>
            </a:r>
            <a:r>
              <a:rPr sz="1850" spc="-25" dirty="0">
                <a:latin typeface="Arial MT"/>
                <a:cs typeface="Arial MT"/>
              </a:rPr>
              <a:t>0</a:t>
            </a:r>
            <a:r>
              <a:rPr sz="1850" spc="-10" dirty="0">
                <a:latin typeface="Arial MT"/>
                <a:cs typeface="Arial MT"/>
              </a:rPr>
              <a:t>.</a:t>
            </a:r>
            <a:r>
              <a:rPr sz="1850" spc="-135" dirty="0">
                <a:latin typeface="Arial MT"/>
                <a:cs typeface="Arial MT"/>
              </a:rPr>
              <a:t>024</a:t>
            </a:r>
            <a:r>
              <a:rPr sz="1850" spc="114" dirty="0">
                <a:latin typeface="Arial MT"/>
                <a:cs typeface="Arial MT"/>
              </a:rPr>
              <a:t>0</a:t>
            </a:r>
            <a:r>
              <a:rPr sz="1850" spc="-125" dirty="0">
                <a:latin typeface="Arial MT"/>
                <a:cs typeface="Arial MT"/>
              </a:rPr>
              <a:t> </a:t>
            </a:r>
            <a:r>
              <a:rPr sz="1850" spc="165" dirty="0">
                <a:latin typeface="Symbol"/>
                <a:cs typeface="Symbol"/>
              </a:rPr>
              <a:t></a:t>
            </a:r>
            <a:endParaRPr sz="1850">
              <a:latin typeface="Symbol"/>
              <a:cs typeface="Symbol"/>
            </a:endParaRPr>
          </a:p>
          <a:p>
            <a:pPr marL="67945">
              <a:lnSpc>
                <a:spcPct val="100000"/>
              </a:lnSpc>
              <a:spcBef>
                <a:spcPts val="1130"/>
              </a:spcBef>
            </a:pPr>
            <a:r>
              <a:rPr sz="1850" spc="135" dirty="0">
                <a:latin typeface="Arial MT"/>
                <a:cs typeface="Arial MT"/>
              </a:rPr>
              <a:t>R</a:t>
            </a:r>
            <a:r>
              <a:rPr sz="1850" spc="-210" dirty="0">
                <a:latin typeface="Arial MT"/>
                <a:cs typeface="Arial MT"/>
              </a:rPr>
              <a:t> </a:t>
            </a:r>
            <a:r>
              <a:rPr sz="1850" spc="100" dirty="0">
                <a:latin typeface="Symbol"/>
                <a:cs typeface="Symbol"/>
              </a:rPr>
              <a:t></a:t>
            </a:r>
            <a:r>
              <a:rPr sz="1850" spc="-175" dirty="0">
                <a:latin typeface="Times New Roman"/>
                <a:cs typeface="Times New Roman"/>
              </a:rPr>
              <a:t> </a:t>
            </a:r>
            <a:r>
              <a:rPr sz="1850" spc="-20" dirty="0">
                <a:latin typeface="Arial MT"/>
                <a:cs typeface="Arial MT"/>
              </a:rPr>
              <a:t>0</a:t>
            </a:r>
            <a:r>
              <a:rPr sz="1850" spc="-15" dirty="0">
                <a:latin typeface="Arial MT"/>
                <a:cs typeface="Arial MT"/>
              </a:rPr>
              <a:t>.</a:t>
            </a:r>
            <a:r>
              <a:rPr sz="1850" spc="-135" dirty="0">
                <a:latin typeface="Arial MT"/>
                <a:cs typeface="Arial MT"/>
              </a:rPr>
              <a:t>038</a:t>
            </a:r>
            <a:r>
              <a:rPr sz="1850" spc="100" dirty="0">
                <a:latin typeface="Arial MT"/>
                <a:cs typeface="Arial MT"/>
              </a:rPr>
              <a:t>6</a:t>
            </a:r>
            <a:r>
              <a:rPr sz="1850" spc="-100" dirty="0">
                <a:latin typeface="Arial MT"/>
                <a:cs typeface="Arial MT"/>
              </a:rPr>
              <a:t> </a:t>
            </a:r>
            <a:r>
              <a:rPr sz="1850" spc="145" dirty="0">
                <a:latin typeface="Symbol"/>
                <a:cs typeface="Symbol"/>
              </a:rPr>
              <a:t>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94707" y="2944455"/>
            <a:ext cx="2496185" cy="1306195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60"/>
              </a:spcBef>
            </a:pPr>
            <a:r>
              <a:rPr sz="1750" spc="35" dirty="0">
                <a:latin typeface="Arial MT"/>
                <a:cs typeface="Arial MT"/>
              </a:rPr>
              <a:t>X</a:t>
            </a:r>
            <a:r>
              <a:rPr sz="1750" spc="-45" dirty="0">
                <a:latin typeface="Arial MT"/>
                <a:cs typeface="Arial MT"/>
              </a:rPr>
              <a:t> </a:t>
            </a:r>
            <a:r>
              <a:rPr sz="1750" spc="30" dirty="0">
                <a:latin typeface="Symbol"/>
                <a:cs typeface="Symbol"/>
              </a:rPr>
              <a:t></a:t>
            </a:r>
            <a:r>
              <a:rPr sz="1750" spc="80" dirty="0">
                <a:latin typeface="Times New Roman"/>
                <a:cs typeface="Times New Roman"/>
              </a:rPr>
              <a:t> </a:t>
            </a:r>
            <a:r>
              <a:rPr sz="1750" spc="20" dirty="0">
                <a:latin typeface="Arial MT"/>
                <a:cs typeface="Arial MT"/>
              </a:rPr>
              <a:t>X</a:t>
            </a:r>
            <a:r>
              <a:rPr sz="1500" spc="30" baseline="-25000" dirty="0">
                <a:latin typeface="Arial MT"/>
                <a:cs typeface="Arial MT"/>
              </a:rPr>
              <a:t>I</a:t>
            </a:r>
            <a:r>
              <a:rPr sz="1500" spc="300" baseline="-25000" dirty="0">
                <a:latin typeface="Arial MT"/>
                <a:cs typeface="Arial MT"/>
              </a:rPr>
              <a:t> </a:t>
            </a:r>
            <a:r>
              <a:rPr sz="1750" spc="30" dirty="0">
                <a:latin typeface="Symbol"/>
                <a:cs typeface="Symbol"/>
              </a:rPr>
              <a:t></a:t>
            </a:r>
            <a:r>
              <a:rPr sz="1750" spc="-10" dirty="0">
                <a:latin typeface="Times New Roman"/>
                <a:cs typeface="Times New Roman"/>
              </a:rPr>
              <a:t> </a:t>
            </a:r>
            <a:r>
              <a:rPr sz="1750" spc="70" dirty="0">
                <a:latin typeface="Arial MT"/>
                <a:cs typeface="Arial MT"/>
              </a:rPr>
              <a:t>X</a:t>
            </a:r>
            <a:r>
              <a:rPr sz="1500" spc="104" baseline="-25000" dirty="0">
                <a:latin typeface="Arial MT"/>
                <a:cs typeface="Arial MT"/>
              </a:rPr>
              <a:t>TK</a:t>
            </a:r>
            <a:endParaRPr sz="1500" baseline="-250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1250"/>
              </a:spcBef>
            </a:pPr>
            <a:r>
              <a:rPr sz="1850" spc="145" dirty="0">
                <a:latin typeface="Arial MT"/>
                <a:cs typeface="Arial MT"/>
              </a:rPr>
              <a:t>X</a:t>
            </a:r>
            <a:r>
              <a:rPr sz="1850" spc="-250" dirty="0">
                <a:latin typeface="Arial MT"/>
                <a:cs typeface="Arial MT"/>
              </a:rPr>
              <a:t> </a:t>
            </a:r>
            <a:r>
              <a:rPr sz="1850" spc="120" dirty="0">
                <a:latin typeface="Symbol"/>
                <a:cs typeface="Symbol"/>
              </a:rPr>
              <a:t></a:t>
            </a:r>
            <a:r>
              <a:rPr sz="1850" spc="-204" dirty="0">
                <a:latin typeface="Times New Roman"/>
                <a:cs typeface="Times New Roman"/>
              </a:rPr>
              <a:t> </a:t>
            </a:r>
            <a:r>
              <a:rPr sz="1850" spc="-25" dirty="0">
                <a:latin typeface="Arial MT"/>
                <a:cs typeface="Arial MT"/>
              </a:rPr>
              <a:t>0</a:t>
            </a:r>
            <a:r>
              <a:rPr sz="1850" spc="-15" dirty="0">
                <a:latin typeface="Arial MT"/>
                <a:cs typeface="Arial MT"/>
              </a:rPr>
              <a:t>.</a:t>
            </a:r>
            <a:r>
              <a:rPr sz="1850" spc="-135" dirty="0">
                <a:latin typeface="Arial MT"/>
                <a:cs typeface="Arial MT"/>
              </a:rPr>
              <a:t>1</a:t>
            </a:r>
            <a:r>
              <a:rPr sz="1850" spc="-130" dirty="0">
                <a:latin typeface="Arial MT"/>
                <a:cs typeface="Arial MT"/>
              </a:rPr>
              <a:t>4</a:t>
            </a:r>
            <a:r>
              <a:rPr sz="1850" spc="-135" dirty="0">
                <a:latin typeface="Arial MT"/>
                <a:cs typeface="Arial MT"/>
              </a:rPr>
              <a:t>6</a:t>
            </a:r>
            <a:r>
              <a:rPr sz="1850" spc="120" dirty="0">
                <a:latin typeface="Arial MT"/>
                <a:cs typeface="Arial MT"/>
              </a:rPr>
              <a:t>0</a:t>
            </a:r>
            <a:r>
              <a:rPr sz="1850" spc="-150" dirty="0">
                <a:latin typeface="Arial MT"/>
                <a:cs typeface="Arial MT"/>
              </a:rPr>
              <a:t> </a:t>
            </a:r>
            <a:r>
              <a:rPr sz="1850" spc="310" dirty="0">
                <a:latin typeface="Symbol"/>
                <a:cs typeface="Symbol"/>
              </a:rPr>
              <a:t></a:t>
            </a:r>
            <a:r>
              <a:rPr sz="1850" spc="185" dirty="0">
                <a:latin typeface="Symbol"/>
                <a:cs typeface="Symbol"/>
              </a:rPr>
              <a:t></a:t>
            </a:r>
            <a:r>
              <a:rPr sz="1850" spc="-25" dirty="0">
                <a:latin typeface="Arial MT"/>
                <a:cs typeface="Arial MT"/>
              </a:rPr>
              <a:t>1</a:t>
            </a:r>
            <a:r>
              <a:rPr sz="1850" spc="-15" dirty="0">
                <a:latin typeface="Arial MT"/>
                <a:cs typeface="Arial MT"/>
              </a:rPr>
              <a:t>.</a:t>
            </a:r>
            <a:r>
              <a:rPr sz="1850" spc="-135" dirty="0">
                <a:latin typeface="Arial MT"/>
                <a:cs typeface="Arial MT"/>
              </a:rPr>
              <a:t>4</a:t>
            </a:r>
            <a:r>
              <a:rPr sz="1850" spc="-130" dirty="0">
                <a:latin typeface="Arial MT"/>
                <a:cs typeface="Arial MT"/>
              </a:rPr>
              <a:t>3</a:t>
            </a:r>
            <a:r>
              <a:rPr sz="1850" spc="-135" dirty="0">
                <a:latin typeface="Arial MT"/>
                <a:cs typeface="Arial MT"/>
              </a:rPr>
              <a:t>7</a:t>
            </a:r>
            <a:r>
              <a:rPr sz="1850" spc="120" dirty="0">
                <a:latin typeface="Arial MT"/>
                <a:cs typeface="Arial MT"/>
              </a:rPr>
              <a:t>9</a:t>
            </a:r>
            <a:r>
              <a:rPr sz="1850" spc="-150" dirty="0">
                <a:latin typeface="Arial MT"/>
                <a:cs typeface="Arial MT"/>
              </a:rPr>
              <a:t> </a:t>
            </a:r>
            <a:r>
              <a:rPr sz="1850" spc="170" dirty="0">
                <a:latin typeface="Symbol"/>
                <a:cs typeface="Symbol"/>
              </a:rPr>
              <a:t></a:t>
            </a:r>
            <a:endParaRPr sz="1850">
              <a:latin typeface="Symbol"/>
              <a:cs typeface="Symbol"/>
            </a:endParaRPr>
          </a:p>
          <a:p>
            <a:pPr marL="60960">
              <a:lnSpc>
                <a:spcPct val="100000"/>
              </a:lnSpc>
              <a:spcBef>
                <a:spcPts val="1130"/>
              </a:spcBef>
            </a:pPr>
            <a:r>
              <a:rPr sz="1850" spc="120" dirty="0">
                <a:latin typeface="Arial MT"/>
                <a:cs typeface="Arial MT"/>
              </a:rPr>
              <a:t>X</a:t>
            </a:r>
            <a:r>
              <a:rPr sz="1850" spc="-215" dirty="0">
                <a:latin typeface="Arial MT"/>
                <a:cs typeface="Arial MT"/>
              </a:rPr>
              <a:t> </a:t>
            </a:r>
            <a:r>
              <a:rPr sz="1850" spc="280" dirty="0">
                <a:latin typeface="Symbol"/>
                <a:cs typeface="Symbol"/>
              </a:rPr>
              <a:t></a:t>
            </a:r>
            <a:r>
              <a:rPr sz="1850" spc="-20" dirty="0">
                <a:latin typeface="Arial MT"/>
                <a:cs typeface="Arial MT"/>
              </a:rPr>
              <a:t>1</a:t>
            </a:r>
            <a:r>
              <a:rPr sz="1850" spc="-10" dirty="0">
                <a:latin typeface="Arial MT"/>
                <a:cs typeface="Arial MT"/>
              </a:rPr>
              <a:t>.</a:t>
            </a:r>
            <a:r>
              <a:rPr sz="1850" spc="-135" dirty="0">
                <a:latin typeface="Arial MT"/>
                <a:cs typeface="Arial MT"/>
              </a:rPr>
              <a:t>583</a:t>
            </a:r>
            <a:r>
              <a:rPr sz="1850" spc="100" dirty="0">
                <a:latin typeface="Arial MT"/>
                <a:cs typeface="Arial MT"/>
              </a:rPr>
              <a:t>9</a:t>
            </a:r>
            <a:r>
              <a:rPr sz="1850" spc="-100" dirty="0">
                <a:latin typeface="Arial MT"/>
                <a:cs typeface="Arial MT"/>
              </a:rPr>
              <a:t> </a:t>
            </a:r>
            <a:r>
              <a:rPr sz="1850" spc="140" dirty="0">
                <a:latin typeface="Symbol"/>
                <a:cs typeface="Symbol"/>
              </a:rPr>
              <a:t></a:t>
            </a:r>
            <a:endParaRPr sz="1850">
              <a:latin typeface="Symbol"/>
              <a:cs typeface="Symbo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330721" y="4867868"/>
            <a:ext cx="1779270" cy="338455"/>
            <a:chOff x="1330721" y="4867868"/>
            <a:chExt cx="1779270" cy="338455"/>
          </a:xfrm>
        </p:grpSpPr>
        <p:sp>
          <p:nvSpPr>
            <p:cNvPr id="17" name="object 17"/>
            <p:cNvSpPr/>
            <p:nvPr/>
          </p:nvSpPr>
          <p:spPr>
            <a:xfrm>
              <a:off x="1365609" y="5094337"/>
              <a:ext cx="36195" cy="20320"/>
            </a:xfrm>
            <a:custGeom>
              <a:avLst/>
              <a:gdLst/>
              <a:ahLst/>
              <a:cxnLst/>
              <a:rect l="l" t="t" r="r" b="b"/>
              <a:pathLst>
                <a:path w="36194" h="20320">
                  <a:moveTo>
                    <a:pt x="0" y="19927"/>
                  </a:moveTo>
                  <a:lnTo>
                    <a:pt x="35662" y="0"/>
                  </a:lnTo>
                </a:path>
              </a:pathLst>
            </a:custGeom>
            <a:ln w="117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01271" y="5099865"/>
              <a:ext cx="52069" cy="95250"/>
            </a:xfrm>
            <a:custGeom>
              <a:avLst/>
              <a:gdLst/>
              <a:ahLst/>
              <a:cxnLst/>
              <a:rect l="l" t="t" r="r" b="b"/>
              <a:pathLst>
                <a:path w="52069" h="95250">
                  <a:moveTo>
                    <a:pt x="0" y="0"/>
                  </a:moveTo>
                  <a:lnTo>
                    <a:pt x="51476" y="94702"/>
                  </a:lnTo>
                </a:path>
              </a:pathLst>
            </a:custGeom>
            <a:ln w="231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336753" y="4873900"/>
              <a:ext cx="1767205" cy="320675"/>
            </a:xfrm>
            <a:custGeom>
              <a:avLst/>
              <a:gdLst/>
              <a:ahLst/>
              <a:cxnLst/>
              <a:rect l="l" t="t" r="r" b="b"/>
              <a:pathLst>
                <a:path w="1767205" h="320675">
                  <a:moveTo>
                    <a:pt x="121655" y="320667"/>
                  </a:moveTo>
                  <a:lnTo>
                    <a:pt x="190115" y="39878"/>
                  </a:lnTo>
                </a:path>
                <a:path w="1767205" h="320675">
                  <a:moveTo>
                    <a:pt x="190115" y="39878"/>
                  </a:moveTo>
                  <a:lnTo>
                    <a:pt x="365517" y="39878"/>
                  </a:lnTo>
                </a:path>
                <a:path w="1767205" h="320675">
                  <a:moveTo>
                    <a:pt x="0" y="0"/>
                  </a:moveTo>
                  <a:lnTo>
                    <a:pt x="1767035" y="0"/>
                  </a:lnTo>
                </a:path>
              </a:pathLst>
            </a:custGeom>
            <a:ln w="117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130588" y="5073930"/>
            <a:ext cx="886460" cy="2184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  <a:tabLst>
                <a:tab pos="782955" algn="l"/>
              </a:tabLst>
            </a:pPr>
            <a:r>
              <a:rPr sz="1250" spc="15" dirty="0">
                <a:latin typeface="Arial MT"/>
                <a:cs typeface="Arial MT"/>
              </a:rPr>
              <a:t>1	1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5798" y="4837447"/>
            <a:ext cx="94615" cy="2184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1250" spc="15" dirty="0">
                <a:latin typeface="Arial MT"/>
                <a:cs typeface="Arial MT"/>
              </a:rPr>
              <a:t>k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22501" y="4532103"/>
            <a:ext cx="193040" cy="3562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3225" spc="-22" baseline="-24547" dirty="0">
                <a:latin typeface="Arial MT"/>
                <a:cs typeface="Arial MT"/>
              </a:rPr>
              <a:t>I</a:t>
            </a:r>
            <a:r>
              <a:rPr sz="1250" spc="-15" dirty="0">
                <a:latin typeface="Arial MT"/>
                <a:cs typeface="Arial MT"/>
              </a:rPr>
              <a:t>"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35349" y="4793412"/>
            <a:ext cx="1591945" cy="4730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746760" algn="l"/>
              </a:tabLst>
            </a:pPr>
            <a:r>
              <a:rPr sz="2150" spc="25" dirty="0">
                <a:latin typeface="Arial MT"/>
                <a:cs typeface="Arial MT"/>
              </a:rPr>
              <a:t>3</a:t>
            </a:r>
            <a:r>
              <a:rPr sz="2150" spc="-95" dirty="0">
                <a:latin typeface="Arial MT"/>
                <a:cs typeface="Arial MT"/>
              </a:rPr>
              <a:t> </a:t>
            </a:r>
            <a:r>
              <a:rPr sz="2150" spc="10" dirty="0">
                <a:latin typeface="Symbol"/>
                <a:cs typeface="Symbol"/>
              </a:rPr>
              <a:t></a:t>
            </a:r>
            <a:r>
              <a:rPr sz="2150" spc="-240" dirty="0">
                <a:latin typeface="Times New Roman"/>
                <a:cs typeface="Times New Roman"/>
              </a:rPr>
              <a:t> </a:t>
            </a:r>
            <a:r>
              <a:rPr sz="2900" spc="-440" dirty="0">
                <a:latin typeface="Symbol"/>
                <a:cs typeface="Symbol"/>
              </a:rPr>
              <a:t></a:t>
            </a:r>
            <a:r>
              <a:rPr sz="2150" spc="35" dirty="0">
                <a:latin typeface="Arial MT"/>
                <a:cs typeface="Arial MT"/>
              </a:rPr>
              <a:t>R</a:t>
            </a:r>
            <a:r>
              <a:rPr sz="2150" dirty="0">
                <a:latin typeface="Arial MT"/>
                <a:cs typeface="Arial MT"/>
              </a:rPr>
              <a:t>	</a:t>
            </a:r>
            <a:r>
              <a:rPr sz="2150" spc="25" dirty="0">
                <a:latin typeface="Symbol"/>
                <a:cs typeface="Symbol"/>
              </a:rPr>
              <a:t></a:t>
            </a:r>
            <a:r>
              <a:rPr sz="2150" spc="70" dirty="0">
                <a:latin typeface="Times New Roman"/>
                <a:cs typeface="Times New Roman"/>
              </a:rPr>
              <a:t> </a:t>
            </a:r>
            <a:r>
              <a:rPr sz="2150" spc="10" dirty="0">
                <a:latin typeface="Arial MT"/>
                <a:cs typeface="Arial MT"/>
              </a:rPr>
              <a:t>j</a:t>
            </a:r>
            <a:r>
              <a:rPr sz="2150" spc="-335" dirty="0">
                <a:latin typeface="Arial MT"/>
                <a:cs typeface="Arial MT"/>
              </a:rPr>
              <a:t> </a:t>
            </a:r>
            <a:r>
              <a:rPr sz="2150" spc="10" dirty="0">
                <a:latin typeface="Symbol"/>
                <a:cs typeface="Symbol"/>
              </a:rPr>
              <a:t></a:t>
            </a:r>
            <a:r>
              <a:rPr sz="2150" spc="-130" dirty="0">
                <a:latin typeface="Times New Roman"/>
                <a:cs typeface="Times New Roman"/>
              </a:rPr>
              <a:t> </a:t>
            </a:r>
            <a:r>
              <a:rPr sz="2150" spc="30" dirty="0">
                <a:latin typeface="Arial MT"/>
                <a:cs typeface="Arial MT"/>
              </a:rPr>
              <a:t>X</a:t>
            </a:r>
            <a:r>
              <a:rPr sz="2150" spc="229" dirty="0">
                <a:latin typeface="Arial MT"/>
                <a:cs typeface="Arial MT"/>
              </a:rPr>
              <a:t> </a:t>
            </a:r>
            <a:r>
              <a:rPr sz="2900" spc="-245" dirty="0">
                <a:latin typeface="Symbol"/>
                <a:cs typeface="Symbol"/>
              </a:rPr>
              <a:t></a:t>
            </a:r>
            <a:endParaRPr sz="29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94146" y="4482267"/>
            <a:ext cx="635635" cy="3562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2150" spc="25" dirty="0">
                <a:latin typeface="Arial MT"/>
                <a:cs typeface="Arial MT"/>
              </a:rPr>
              <a:t>c</a:t>
            </a:r>
            <a:r>
              <a:rPr sz="2150" spc="-195" dirty="0">
                <a:latin typeface="Arial MT"/>
                <a:cs typeface="Arial MT"/>
              </a:rPr>
              <a:t> </a:t>
            </a:r>
            <a:r>
              <a:rPr sz="2150" spc="210" dirty="0">
                <a:latin typeface="Symbol"/>
                <a:cs typeface="Symbol"/>
              </a:rPr>
              <a:t></a:t>
            </a:r>
            <a:r>
              <a:rPr sz="2150" spc="-25" dirty="0">
                <a:latin typeface="Arial MT"/>
                <a:cs typeface="Arial MT"/>
              </a:rPr>
              <a:t>U</a:t>
            </a:r>
            <a:r>
              <a:rPr sz="1875" spc="22" baseline="-24444" dirty="0">
                <a:latin typeface="Arial MT"/>
                <a:cs typeface="Arial MT"/>
              </a:rPr>
              <a:t>n</a:t>
            </a:r>
            <a:endParaRPr sz="1875" baseline="-24444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05910" y="4654515"/>
            <a:ext cx="166370" cy="3562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2150" spc="25" dirty="0">
                <a:latin typeface="Symbol"/>
                <a:cs typeface="Symbol"/>
              </a:rPr>
              <a:t>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08481" y="4490465"/>
            <a:ext cx="2385060" cy="848994"/>
          </a:xfrm>
          <a:custGeom>
            <a:avLst/>
            <a:gdLst/>
            <a:ahLst/>
            <a:cxnLst/>
            <a:rect l="l" t="t" r="r" b="b"/>
            <a:pathLst>
              <a:path w="2385060" h="848995">
                <a:moveTo>
                  <a:pt x="0" y="848868"/>
                </a:moveTo>
                <a:lnTo>
                  <a:pt x="2385060" y="848868"/>
                </a:lnTo>
                <a:lnTo>
                  <a:pt x="2385060" y="0"/>
                </a:lnTo>
                <a:lnTo>
                  <a:pt x="0" y="0"/>
                </a:lnTo>
                <a:lnTo>
                  <a:pt x="0" y="848868"/>
                </a:lnTo>
                <a:close/>
              </a:path>
            </a:pathLst>
          </a:custGeom>
          <a:ln w="38100">
            <a:solidFill>
              <a:srgbClr val="4967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1436049" y="5892402"/>
            <a:ext cx="281940" cy="245745"/>
            <a:chOff x="1436049" y="5892402"/>
            <a:chExt cx="281940" cy="245745"/>
          </a:xfrm>
        </p:grpSpPr>
        <p:sp>
          <p:nvSpPr>
            <p:cNvPr id="28" name="object 28"/>
            <p:cNvSpPr/>
            <p:nvPr/>
          </p:nvSpPr>
          <p:spPr>
            <a:xfrm>
              <a:off x="1440666" y="6045427"/>
              <a:ext cx="29845" cy="16510"/>
            </a:xfrm>
            <a:custGeom>
              <a:avLst/>
              <a:gdLst/>
              <a:ahLst/>
              <a:cxnLst/>
              <a:rect l="l" t="t" r="r" b="b"/>
              <a:pathLst>
                <a:path w="29844" h="16510">
                  <a:moveTo>
                    <a:pt x="0" y="16432"/>
                  </a:moveTo>
                  <a:lnTo>
                    <a:pt x="29521" y="0"/>
                  </a:lnTo>
                </a:path>
              </a:pathLst>
            </a:custGeom>
            <a:ln w="92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470188" y="6050452"/>
              <a:ext cx="42545" cy="78105"/>
            </a:xfrm>
            <a:custGeom>
              <a:avLst/>
              <a:gdLst/>
              <a:ahLst/>
              <a:cxnLst/>
              <a:rect l="l" t="t" r="r" b="b"/>
              <a:pathLst>
                <a:path w="42544" h="78104">
                  <a:moveTo>
                    <a:pt x="0" y="0"/>
                  </a:moveTo>
                  <a:lnTo>
                    <a:pt x="42184" y="77590"/>
                  </a:lnTo>
                </a:path>
              </a:pathLst>
            </a:custGeom>
            <a:ln w="191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517043" y="5897084"/>
              <a:ext cx="200660" cy="231140"/>
            </a:xfrm>
            <a:custGeom>
              <a:avLst/>
              <a:gdLst/>
              <a:ahLst/>
              <a:cxnLst/>
              <a:rect l="l" t="t" r="r" b="b"/>
              <a:pathLst>
                <a:path w="200660" h="231139">
                  <a:moveTo>
                    <a:pt x="0" y="230958"/>
                  </a:moveTo>
                  <a:lnTo>
                    <a:pt x="56252" y="0"/>
                  </a:lnTo>
                </a:path>
                <a:path w="200660" h="231139">
                  <a:moveTo>
                    <a:pt x="56252" y="0"/>
                  </a:moveTo>
                  <a:lnTo>
                    <a:pt x="200615" y="0"/>
                  </a:lnTo>
                </a:path>
              </a:pathLst>
            </a:custGeom>
            <a:ln w="92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416745" y="5812614"/>
            <a:ext cx="3108325" cy="371475"/>
            <a:chOff x="1416745" y="5812614"/>
            <a:chExt cx="3108325" cy="371475"/>
          </a:xfrm>
        </p:grpSpPr>
        <p:sp>
          <p:nvSpPr>
            <p:cNvPr id="32" name="object 32"/>
            <p:cNvSpPr/>
            <p:nvPr/>
          </p:nvSpPr>
          <p:spPr>
            <a:xfrm>
              <a:off x="1862001" y="6055013"/>
              <a:ext cx="29209" cy="16510"/>
            </a:xfrm>
            <a:custGeom>
              <a:avLst/>
              <a:gdLst/>
              <a:ahLst/>
              <a:cxnLst/>
              <a:rect l="l" t="t" r="r" b="b"/>
              <a:pathLst>
                <a:path w="29210" h="16510">
                  <a:moveTo>
                    <a:pt x="0" y="16431"/>
                  </a:moveTo>
                  <a:lnTo>
                    <a:pt x="29066" y="0"/>
                  </a:lnTo>
                </a:path>
              </a:pathLst>
            </a:custGeom>
            <a:ln w="92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891067" y="6059576"/>
              <a:ext cx="42545" cy="114935"/>
            </a:xfrm>
            <a:custGeom>
              <a:avLst/>
              <a:gdLst/>
              <a:ahLst/>
              <a:cxnLst/>
              <a:rect l="l" t="t" r="r" b="b"/>
              <a:pathLst>
                <a:path w="42544" h="114935">
                  <a:moveTo>
                    <a:pt x="0" y="0"/>
                  </a:moveTo>
                  <a:lnTo>
                    <a:pt x="42184" y="114565"/>
                  </a:lnTo>
                </a:path>
              </a:pathLst>
            </a:custGeom>
            <a:ln w="191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416745" y="5817208"/>
              <a:ext cx="3108325" cy="357505"/>
            </a:xfrm>
            <a:custGeom>
              <a:avLst/>
              <a:gdLst/>
              <a:ahLst/>
              <a:cxnLst/>
              <a:rect l="l" t="t" r="r" b="b"/>
              <a:pathLst>
                <a:path w="3108325" h="357504">
                  <a:moveTo>
                    <a:pt x="521652" y="356933"/>
                  </a:moveTo>
                  <a:lnTo>
                    <a:pt x="577430" y="32419"/>
                  </a:lnTo>
                </a:path>
                <a:path w="3108325" h="357504">
                  <a:moveTo>
                    <a:pt x="577430" y="32419"/>
                  </a:moveTo>
                  <a:lnTo>
                    <a:pt x="3088582" y="32419"/>
                  </a:lnTo>
                </a:path>
                <a:path w="3108325" h="357504">
                  <a:moveTo>
                    <a:pt x="0" y="0"/>
                  </a:moveTo>
                  <a:lnTo>
                    <a:pt x="3107757" y="0"/>
                  </a:lnTo>
                </a:path>
              </a:pathLst>
            </a:custGeom>
            <a:ln w="92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542220" y="5468822"/>
            <a:ext cx="2969260" cy="72072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935990">
              <a:lnSpc>
                <a:spcPct val="100000"/>
              </a:lnSpc>
              <a:spcBef>
                <a:spcPts val="315"/>
              </a:spcBef>
            </a:pPr>
            <a:r>
              <a:rPr sz="1750" spc="30" dirty="0">
                <a:latin typeface="Arial MT"/>
                <a:cs typeface="Arial MT"/>
              </a:rPr>
              <a:t>1</a:t>
            </a:r>
            <a:r>
              <a:rPr sz="1750" spc="15" dirty="0">
                <a:latin typeface="Arial MT"/>
                <a:cs typeface="Arial MT"/>
              </a:rPr>
              <a:t>.</a:t>
            </a:r>
            <a:r>
              <a:rPr sz="1750" spc="35" dirty="0">
                <a:latin typeface="Arial MT"/>
                <a:cs typeface="Arial MT"/>
              </a:rPr>
              <a:t>1</a:t>
            </a:r>
            <a:r>
              <a:rPr sz="1750" spc="15" dirty="0">
                <a:latin typeface="Symbol"/>
                <a:cs typeface="Symbol"/>
              </a:rPr>
              <a:t></a:t>
            </a:r>
            <a:r>
              <a:rPr sz="1750" spc="-190" dirty="0">
                <a:latin typeface="Times New Roman"/>
                <a:cs typeface="Times New Roman"/>
              </a:rPr>
              <a:t> </a:t>
            </a:r>
            <a:r>
              <a:rPr sz="1750" spc="-70" dirty="0">
                <a:latin typeface="Arial MT"/>
                <a:cs typeface="Arial MT"/>
              </a:rPr>
              <a:t>2</a:t>
            </a:r>
            <a:r>
              <a:rPr sz="1750" spc="35" dirty="0">
                <a:latin typeface="Arial MT"/>
                <a:cs typeface="Arial MT"/>
              </a:rPr>
              <a:t>0</a:t>
            </a:r>
            <a:r>
              <a:rPr sz="1750" spc="-240" dirty="0">
                <a:latin typeface="Arial MT"/>
                <a:cs typeface="Arial MT"/>
              </a:rPr>
              <a:t> </a:t>
            </a:r>
            <a:r>
              <a:rPr sz="1750" spc="-190" dirty="0">
                <a:latin typeface="Arial MT"/>
                <a:cs typeface="Arial MT"/>
              </a:rPr>
              <a:t>kV</a:t>
            </a:r>
            <a:endParaRPr sz="175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275"/>
              </a:spcBef>
              <a:tabLst>
                <a:tab pos="461645" algn="l"/>
              </a:tabLst>
            </a:pPr>
            <a:r>
              <a:rPr sz="1750" spc="35" dirty="0">
                <a:latin typeface="Arial MT"/>
                <a:cs typeface="Arial MT"/>
              </a:rPr>
              <a:t>3</a:t>
            </a:r>
            <a:r>
              <a:rPr sz="1750" spc="-85" dirty="0">
                <a:latin typeface="Arial MT"/>
                <a:cs typeface="Arial MT"/>
              </a:rPr>
              <a:t> </a:t>
            </a:r>
            <a:r>
              <a:rPr sz="1750" spc="15" dirty="0">
                <a:latin typeface="Symbol"/>
                <a:cs typeface="Symbol"/>
              </a:rPr>
              <a:t>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2400" spc="-315" dirty="0">
                <a:latin typeface="Symbol"/>
                <a:cs typeface="Symbol"/>
              </a:rPr>
              <a:t></a:t>
            </a:r>
            <a:r>
              <a:rPr sz="1750" spc="35" dirty="0">
                <a:latin typeface="Arial MT"/>
                <a:cs typeface="Arial MT"/>
              </a:rPr>
              <a:t>0</a:t>
            </a:r>
            <a:r>
              <a:rPr sz="1750" spc="15" dirty="0">
                <a:latin typeface="Arial MT"/>
                <a:cs typeface="Arial MT"/>
              </a:rPr>
              <a:t>.</a:t>
            </a:r>
            <a:r>
              <a:rPr sz="1750" spc="-70" dirty="0">
                <a:latin typeface="Arial MT"/>
                <a:cs typeface="Arial MT"/>
              </a:rPr>
              <a:t>038</a:t>
            </a:r>
            <a:r>
              <a:rPr sz="1750" spc="35" dirty="0">
                <a:latin typeface="Arial MT"/>
                <a:cs typeface="Arial MT"/>
              </a:rPr>
              <a:t>6</a:t>
            </a:r>
            <a:r>
              <a:rPr sz="1750" spc="30" dirty="0">
                <a:latin typeface="Arial MT"/>
                <a:cs typeface="Arial MT"/>
              </a:rPr>
              <a:t> </a:t>
            </a:r>
            <a:r>
              <a:rPr sz="1750" spc="114" dirty="0">
                <a:latin typeface="Symbol"/>
                <a:cs typeface="Symbol"/>
              </a:rPr>
              <a:t></a:t>
            </a:r>
            <a:r>
              <a:rPr sz="2400" spc="-290" dirty="0">
                <a:latin typeface="Symbol"/>
                <a:cs typeface="Symbol"/>
              </a:rPr>
              <a:t></a:t>
            </a:r>
            <a:r>
              <a:rPr sz="1575" spc="7" baseline="50264" dirty="0">
                <a:latin typeface="Arial MT"/>
                <a:cs typeface="Arial MT"/>
              </a:rPr>
              <a:t>2</a:t>
            </a:r>
            <a:r>
              <a:rPr sz="1575" baseline="50264" dirty="0">
                <a:latin typeface="Arial MT"/>
                <a:cs typeface="Arial MT"/>
              </a:rPr>
              <a:t> </a:t>
            </a:r>
            <a:r>
              <a:rPr sz="1575" spc="-97" baseline="50264" dirty="0">
                <a:latin typeface="Arial MT"/>
                <a:cs typeface="Arial MT"/>
              </a:rPr>
              <a:t> </a:t>
            </a:r>
            <a:r>
              <a:rPr sz="1750" spc="35" dirty="0">
                <a:latin typeface="Symbol"/>
                <a:cs typeface="Symbol"/>
              </a:rPr>
              <a:t></a:t>
            </a:r>
            <a:r>
              <a:rPr sz="1750" spc="-85" dirty="0">
                <a:latin typeface="Times New Roman"/>
                <a:cs typeface="Times New Roman"/>
              </a:rPr>
              <a:t> </a:t>
            </a:r>
            <a:r>
              <a:rPr sz="2400" spc="-425" dirty="0">
                <a:latin typeface="Symbol"/>
                <a:cs typeface="Symbol"/>
              </a:rPr>
              <a:t></a:t>
            </a:r>
            <a:r>
              <a:rPr sz="1750" spc="35" dirty="0">
                <a:latin typeface="Arial MT"/>
                <a:cs typeface="Arial MT"/>
              </a:rPr>
              <a:t>1</a:t>
            </a:r>
            <a:r>
              <a:rPr sz="1750" spc="10" dirty="0">
                <a:latin typeface="Arial MT"/>
                <a:cs typeface="Arial MT"/>
              </a:rPr>
              <a:t>.</a:t>
            </a:r>
            <a:r>
              <a:rPr sz="1750" spc="-70" dirty="0">
                <a:latin typeface="Arial MT"/>
                <a:cs typeface="Arial MT"/>
              </a:rPr>
              <a:t>583</a:t>
            </a:r>
            <a:r>
              <a:rPr sz="1750" spc="35" dirty="0">
                <a:latin typeface="Arial MT"/>
                <a:cs typeface="Arial MT"/>
              </a:rPr>
              <a:t>9</a:t>
            </a:r>
            <a:r>
              <a:rPr sz="1750" spc="30" dirty="0">
                <a:latin typeface="Arial MT"/>
                <a:cs typeface="Arial MT"/>
              </a:rPr>
              <a:t> </a:t>
            </a:r>
            <a:r>
              <a:rPr sz="1750" spc="114" dirty="0">
                <a:latin typeface="Symbol"/>
                <a:cs typeface="Symbol"/>
              </a:rPr>
              <a:t></a:t>
            </a:r>
            <a:r>
              <a:rPr sz="2400" spc="-290" dirty="0">
                <a:latin typeface="Symbol"/>
                <a:cs typeface="Symbol"/>
              </a:rPr>
              <a:t></a:t>
            </a:r>
            <a:r>
              <a:rPr sz="1575" spc="7" baseline="50264" dirty="0">
                <a:latin typeface="Arial MT"/>
                <a:cs typeface="Arial MT"/>
              </a:rPr>
              <a:t>2</a:t>
            </a:r>
            <a:endParaRPr sz="1575" baseline="50264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58166" y="5784485"/>
            <a:ext cx="93345" cy="1847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50" spc="5" dirty="0">
                <a:latin typeface="Arial MT"/>
                <a:cs typeface="Arial MT"/>
              </a:rPr>
              <a:t>k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76992" y="5533281"/>
            <a:ext cx="182245" cy="2978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2625" spc="-22" baseline="-25396" dirty="0">
                <a:latin typeface="Arial MT"/>
                <a:cs typeface="Arial MT"/>
              </a:rPr>
              <a:t>I</a:t>
            </a:r>
            <a:r>
              <a:rPr sz="1050" spc="-15" dirty="0">
                <a:latin typeface="Arial MT"/>
                <a:cs typeface="Arial MT"/>
              </a:rPr>
              <a:t>"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214707" y="5634149"/>
            <a:ext cx="152400" cy="2978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50" spc="35" dirty="0">
                <a:latin typeface="Symbol"/>
                <a:cs typeface="Symbol"/>
              </a:rPr>
              <a:t>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507735" y="5588508"/>
            <a:ext cx="1519555" cy="487680"/>
          </a:xfrm>
          <a:custGeom>
            <a:avLst/>
            <a:gdLst/>
            <a:ahLst/>
            <a:cxnLst/>
            <a:rect l="l" t="t" r="r" b="b"/>
            <a:pathLst>
              <a:path w="1519554" h="487679">
                <a:moveTo>
                  <a:pt x="1519428" y="0"/>
                </a:moveTo>
                <a:lnTo>
                  <a:pt x="0" y="0"/>
                </a:lnTo>
                <a:lnTo>
                  <a:pt x="0" y="487680"/>
                </a:lnTo>
                <a:lnTo>
                  <a:pt x="1519428" y="487680"/>
                </a:lnTo>
                <a:lnTo>
                  <a:pt x="1519428" y="0"/>
                </a:lnTo>
                <a:close/>
              </a:path>
            </a:pathLst>
          </a:custGeom>
          <a:solidFill>
            <a:srgbClr val="E2F1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5505934" y="5455601"/>
            <a:ext cx="217804" cy="4171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3825" spc="-30" baseline="-25054" dirty="0">
                <a:latin typeface="Arial MT"/>
                <a:cs typeface="Arial MT"/>
              </a:rPr>
              <a:t>I</a:t>
            </a:r>
            <a:r>
              <a:rPr sz="1500" spc="-20" dirty="0">
                <a:latin typeface="Arial MT"/>
                <a:cs typeface="Arial MT"/>
              </a:rPr>
              <a:t>"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610650" y="5817482"/>
            <a:ext cx="113664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spc="40" dirty="0">
                <a:latin typeface="Arial MT"/>
                <a:cs typeface="Arial MT"/>
              </a:rPr>
              <a:t>k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831544" y="5600741"/>
            <a:ext cx="1087755" cy="4171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2550" spc="90" dirty="0">
                <a:latin typeface="Symbol"/>
                <a:cs typeface="Symbol"/>
              </a:rPr>
              <a:t></a:t>
            </a:r>
            <a:r>
              <a:rPr sz="2550" spc="-135" dirty="0">
                <a:latin typeface="Times New Roman"/>
                <a:cs typeface="Times New Roman"/>
              </a:rPr>
              <a:t> </a:t>
            </a:r>
            <a:r>
              <a:rPr sz="2550" spc="10" dirty="0">
                <a:latin typeface="Arial MT"/>
                <a:cs typeface="Arial MT"/>
              </a:rPr>
              <a:t>8</a:t>
            </a:r>
            <a:r>
              <a:rPr sz="2550" spc="5" dirty="0">
                <a:latin typeface="Arial MT"/>
                <a:cs typeface="Arial MT"/>
              </a:rPr>
              <a:t>.</a:t>
            </a:r>
            <a:r>
              <a:rPr sz="2550" spc="204" dirty="0">
                <a:latin typeface="Arial MT"/>
                <a:cs typeface="Arial MT"/>
              </a:rPr>
              <a:t>0</a:t>
            </a:r>
            <a:r>
              <a:rPr sz="2550" spc="-305" dirty="0">
                <a:latin typeface="Arial MT"/>
                <a:cs typeface="Arial MT"/>
              </a:rPr>
              <a:t>kA</a:t>
            </a:r>
            <a:endParaRPr sz="2550">
              <a:latin typeface="Arial MT"/>
              <a:cs typeface="Arial MT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493258" y="5574029"/>
            <a:ext cx="1548765" cy="516890"/>
          </a:xfrm>
          <a:custGeom>
            <a:avLst/>
            <a:gdLst/>
            <a:ahLst/>
            <a:cxnLst/>
            <a:rect l="l" t="t" r="r" b="b"/>
            <a:pathLst>
              <a:path w="1548765" h="516889">
                <a:moveTo>
                  <a:pt x="0" y="516636"/>
                </a:moveTo>
                <a:lnTo>
                  <a:pt x="1548384" y="516636"/>
                </a:lnTo>
                <a:lnTo>
                  <a:pt x="1548384" y="0"/>
                </a:lnTo>
                <a:lnTo>
                  <a:pt x="0" y="0"/>
                </a:lnTo>
                <a:lnTo>
                  <a:pt x="0" y="516636"/>
                </a:lnTo>
                <a:close/>
              </a:path>
            </a:pathLst>
          </a:custGeom>
          <a:ln w="28956">
            <a:solidFill>
              <a:srgbClr val="4967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91439"/>
            <a:ext cx="8305800" cy="1670685"/>
            <a:chOff x="419103" y="91439"/>
            <a:chExt cx="8305800" cy="16706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2772" y="91439"/>
              <a:ext cx="7455408" cy="16703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717C82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490"/>
              </a:lnSpc>
            </a:pPr>
            <a:r>
              <a:rPr sz="4000" b="1" spc="-20" dirty="0">
                <a:latin typeface="Calibri"/>
                <a:cs typeface="Calibri"/>
              </a:rPr>
              <a:t>Corriente</a:t>
            </a:r>
            <a:r>
              <a:rPr sz="4000" b="1" spc="30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de</a:t>
            </a:r>
            <a:r>
              <a:rPr sz="4000" b="1" spc="5" dirty="0">
                <a:latin typeface="Calibri"/>
                <a:cs typeface="Calibri"/>
              </a:rPr>
              <a:t> </a:t>
            </a:r>
            <a:r>
              <a:rPr sz="4000" b="1" spc="-20" dirty="0">
                <a:latin typeface="Calibri"/>
                <a:cs typeface="Calibri"/>
              </a:rPr>
              <a:t>cortocircuito</a:t>
            </a:r>
            <a:r>
              <a:rPr sz="4000" b="1" spc="60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inicial</a:t>
            </a:r>
            <a:endParaRPr sz="4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3600" b="1" spc="-20" dirty="0">
                <a:solidFill>
                  <a:srgbClr val="5F76B4"/>
                </a:solidFill>
                <a:latin typeface="Calibri"/>
                <a:cs typeface="Calibri"/>
              </a:rPr>
              <a:t>Falla</a:t>
            </a:r>
            <a:r>
              <a:rPr sz="3600" b="1" spc="-30" dirty="0">
                <a:solidFill>
                  <a:srgbClr val="5F76B4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5F76B4"/>
                </a:solidFill>
                <a:latin typeface="Calibri"/>
                <a:cs typeface="Calibri"/>
              </a:rPr>
              <a:t>en</a:t>
            </a:r>
            <a:r>
              <a:rPr sz="3600" b="1" spc="-20" dirty="0">
                <a:solidFill>
                  <a:srgbClr val="5F76B4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5F76B4"/>
                </a:solidFill>
                <a:latin typeface="Calibri"/>
                <a:cs typeface="Calibri"/>
              </a:rPr>
              <a:t>barra</a:t>
            </a:r>
            <a:r>
              <a:rPr sz="3600" b="1" spc="-40" dirty="0">
                <a:solidFill>
                  <a:srgbClr val="5F76B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F76B4"/>
                </a:solidFill>
                <a:latin typeface="Calibri"/>
                <a:cs typeface="Calibri"/>
              </a:rPr>
              <a:t>2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34592" y="1866360"/>
            <a:ext cx="6565900" cy="372745"/>
            <a:chOff x="934592" y="1866360"/>
            <a:chExt cx="6565900" cy="37274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2170" y="1873950"/>
              <a:ext cx="358899" cy="35707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42170" y="1873950"/>
              <a:ext cx="359410" cy="357505"/>
            </a:xfrm>
            <a:custGeom>
              <a:avLst/>
              <a:gdLst/>
              <a:ahLst/>
              <a:cxnLst/>
              <a:rect l="l" t="t" r="r" b="b"/>
              <a:pathLst>
                <a:path w="359409" h="357505">
                  <a:moveTo>
                    <a:pt x="0" y="357077"/>
                  </a:moveTo>
                  <a:lnTo>
                    <a:pt x="358899" y="357077"/>
                  </a:lnTo>
                  <a:lnTo>
                    <a:pt x="358899" y="0"/>
                  </a:lnTo>
                  <a:lnTo>
                    <a:pt x="0" y="0"/>
                  </a:lnTo>
                  <a:lnTo>
                    <a:pt x="0" y="357077"/>
                  </a:lnTo>
                  <a:close/>
                </a:path>
              </a:pathLst>
            </a:custGeom>
            <a:ln w="151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377822" y="1873232"/>
              <a:ext cx="0" cy="357505"/>
            </a:xfrm>
            <a:custGeom>
              <a:avLst/>
              <a:gdLst/>
              <a:ahLst/>
              <a:cxnLst/>
              <a:rect l="l" t="t" r="r" b="b"/>
              <a:pathLst>
                <a:path h="357505">
                  <a:moveTo>
                    <a:pt x="0" y="357077"/>
                  </a:moveTo>
                  <a:lnTo>
                    <a:pt x="0" y="0"/>
                  </a:lnTo>
                </a:path>
              </a:pathLst>
            </a:custGeom>
            <a:ln w="273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01074" y="1873938"/>
              <a:ext cx="6177915" cy="357505"/>
            </a:xfrm>
            <a:custGeom>
              <a:avLst/>
              <a:gdLst/>
              <a:ahLst/>
              <a:cxnLst/>
              <a:rect l="l" t="t" r="r" b="b"/>
              <a:pathLst>
                <a:path w="6177915" h="357505">
                  <a:moveTo>
                    <a:pt x="0" y="178538"/>
                  </a:moveTo>
                  <a:lnTo>
                    <a:pt x="2310472" y="178538"/>
                  </a:lnTo>
                </a:path>
                <a:path w="6177915" h="357505">
                  <a:moveTo>
                    <a:pt x="2494442" y="0"/>
                  </a:moveTo>
                  <a:lnTo>
                    <a:pt x="2446720" y="6378"/>
                  </a:lnTo>
                  <a:lnTo>
                    <a:pt x="2403833" y="24377"/>
                  </a:lnTo>
                  <a:lnTo>
                    <a:pt x="2367496" y="52295"/>
                  </a:lnTo>
                  <a:lnTo>
                    <a:pt x="2339420" y="88429"/>
                  </a:lnTo>
                  <a:lnTo>
                    <a:pt x="2321318" y="131078"/>
                  </a:lnTo>
                  <a:lnTo>
                    <a:pt x="2314904" y="178538"/>
                  </a:lnTo>
                  <a:lnTo>
                    <a:pt x="2321318" y="226004"/>
                  </a:lnTo>
                  <a:lnTo>
                    <a:pt x="2339420" y="268656"/>
                  </a:lnTo>
                  <a:lnTo>
                    <a:pt x="2367496" y="304793"/>
                  </a:lnTo>
                  <a:lnTo>
                    <a:pt x="2403833" y="332712"/>
                  </a:lnTo>
                  <a:lnTo>
                    <a:pt x="2446720" y="350711"/>
                  </a:lnTo>
                  <a:lnTo>
                    <a:pt x="2494442" y="357089"/>
                  </a:lnTo>
                  <a:lnTo>
                    <a:pt x="2542111" y="350711"/>
                  </a:lnTo>
                  <a:lnTo>
                    <a:pt x="2584961" y="332712"/>
                  </a:lnTo>
                  <a:lnTo>
                    <a:pt x="2621277" y="304793"/>
                  </a:lnTo>
                  <a:lnTo>
                    <a:pt x="2649342" y="268656"/>
                  </a:lnTo>
                  <a:lnTo>
                    <a:pt x="2667440" y="226004"/>
                  </a:lnTo>
                  <a:lnTo>
                    <a:pt x="2673854" y="178538"/>
                  </a:lnTo>
                  <a:lnTo>
                    <a:pt x="2667440" y="131078"/>
                  </a:lnTo>
                  <a:lnTo>
                    <a:pt x="2649342" y="88429"/>
                  </a:lnTo>
                  <a:lnTo>
                    <a:pt x="2621277" y="52295"/>
                  </a:lnTo>
                  <a:lnTo>
                    <a:pt x="2584961" y="24377"/>
                  </a:lnTo>
                  <a:lnTo>
                    <a:pt x="2542111" y="6378"/>
                  </a:lnTo>
                  <a:lnTo>
                    <a:pt x="2494442" y="0"/>
                  </a:lnTo>
                  <a:close/>
                </a:path>
                <a:path w="6177915" h="357505">
                  <a:moveTo>
                    <a:pt x="2709685" y="0"/>
                  </a:moveTo>
                  <a:lnTo>
                    <a:pt x="2662016" y="6378"/>
                  </a:lnTo>
                  <a:lnTo>
                    <a:pt x="2619166" y="24377"/>
                  </a:lnTo>
                  <a:lnTo>
                    <a:pt x="2582850" y="52295"/>
                  </a:lnTo>
                  <a:lnTo>
                    <a:pt x="2554785" y="88429"/>
                  </a:lnTo>
                  <a:lnTo>
                    <a:pt x="2536688" y="131078"/>
                  </a:lnTo>
                  <a:lnTo>
                    <a:pt x="2530274" y="178538"/>
                  </a:lnTo>
                  <a:lnTo>
                    <a:pt x="2536688" y="226004"/>
                  </a:lnTo>
                  <a:lnTo>
                    <a:pt x="2554785" y="268656"/>
                  </a:lnTo>
                  <a:lnTo>
                    <a:pt x="2582850" y="304793"/>
                  </a:lnTo>
                  <a:lnTo>
                    <a:pt x="2619166" y="332712"/>
                  </a:lnTo>
                  <a:lnTo>
                    <a:pt x="2662016" y="350711"/>
                  </a:lnTo>
                  <a:lnTo>
                    <a:pt x="2709685" y="357089"/>
                  </a:lnTo>
                  <a:lnTo>
                    <a:pt x="2757407" y="350711"/>
                  </a:lnTo>
                  <a:lnTo>
                    <a:pt x="2800294" y="332712"/>
                  </a:lnTo>
                  <a:lnTo>
                    <a:pt x="2836631" y="304793"/>
                  </a:lnTo>
                  <a:lnTo>
                    <a:pt x="2864707" y="268656"/>
                  </a:lnTo>
                  <a:lnTo>
                    <a:pt x="2882809" y="226004"/>
                  </a:lnTo>
                  <a:lnTo>
                    <a:pt x="2889223" y="178538"/>
                  </a:lnTo>
                  <a:lnTo>
                    <a:pt x="2882809" y="131078"/>
                  </a:lnTo>
                  <a:lnTo>
                    <a:pt x="2864707" y="88429"/>
                  </a:lnTo>
                  <a:lnTo>
                    <a:pt x="2836631" y="52295"/>
                  </a:lnTo>
                  <a:lnTo>
                    <a:pt x="2800294" y="24377"/>
                  </a:lnTo>
                  <a:lnTo>
                    <a:pt x="2757407" y="6378"/>
                  </a:lnTo>
                  <a:lnTo>
                    <a:pt x="2709685" y="0"/>
                  </a:lnTo>
                  <a:close/>
                </a:path>
                <a:path w="6177915" h="357505">
                  <a:moveTo>
                    <a:pt x="2889223" y="178538"/>
                  </a:moveTo>
                  <a:lnTo>
                    <a:pt x="6177635" y="178538"/>
                  </a:lnTo>
                </a:path>
              </a:pathLst>
            </a:custGeom>
            <a:ln w="15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38811" y="1873232"/>
              <a:ext cx="2147570" cy="358140"/>
            </a:xfrm>
            <a:custGeom>
              <a:avLst/>
              <a:gdLst/>
              <a:ahLst/>
              <a:cxnLst/>
              <a:rect l="l" t="t" r="r" b="b"/>
              <a:pathLst>
                <a:path w="2147570" h="358139">
                  <a:moveTo>
                    <a:pt x="0" y="357795"/>
                  </a:moveTo>
                  <a:lnTo>
                    <a:pt x="0" y="705"/>
                  </a:lnTo>
                </a:path>
                <a:path w="2147570" h="358139">
                  <a:moveTo>
                    <a:pt x="2147495" y="357077"/>
                  </a:moveTo>
                  <a:lnTo>
                    <a:pt x="2147495" y="0"/>
                  </a:lnTo>
                </a:path>
              </a:pathLst>
            </a:custGeom>
            <a:ln w="272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80830" y="2300749"/>
            <a:ext cx="206456" cy="43651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779206" y="3037980"/>
            <a:ext cx="3679825" cy="1308735"/>
          </a:xfrm>
          <a:prstGeom prst="rect">
            <a:avLst/>
          </a:prstGeom>
        </p:spPr>
        <p:txBody>
          <a:bodyPr vert="horz" wrap="square" lIns="0" tIns="16192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75"/>
              </a:spcBef>
            </a:pPr>
            <a:r>
              <a:rPr sz="1750" spc="45" dirty="0">
                <a:latin typeface="Arial MT"/>
                <a:cs typeface="Arial MT"/>
              </a:rPr>
              <a:t>R</a:t>
            </a:r>
            <a:r>
              <a:rPr sz="1750" spc="-25" dirty="0">
                <a:latin typeface="Arial MT"/>
                <a:cs typeface="Arial MT"/>
              </a:rPr>
              <a:t> </a:t>
            </a:r>
            <a:r>
              <a:rPr sz="1750" spc="35" dirty="0">
                <a:latin typeface="Symbol"/>
                <a:cs typeface="Symbol"/>
              </a:rPr>
              <a:t></a:t>
            </a:r>
            <a:r>
              <a:rPr sz="1750" spc="-80" dirty="0">
                <a:latin typeface="Times New Roman"/>
                <a:cs typeface="Times New Roman"/>
              </a:rPr>
              <a:t> </a:t>
            </a:r>
            <a:r>
              <a:rPr sz="1750" spc="45" dirty="0">
                <a:latin typeface="Arial MT"/>
                <a:cs typeface="Arial MT"/>
              </a:rPr>
              <a:t>R</a:t>
            </a:r>
            <a:r>
              <a:rPr sz="1500" spc="22" baseline="-25000" dirty="0">
                <a:latin typeface="Arial MT"/>
                <a:cs typeface="Arial MT"/>
              </a:rPr>
              <a:t>I</a:t>
            </a:r>
            <a:r>
              <a:rPr sz="1500" baseline="-25000" dirty="0">
                <a:latin typeface="Arial MT"/>
                <a:cs typeface="Arial MT"/>
              </a:rPr>
              <a:t> </a:t>
            </a:r>
            <a:r>
              <a:rPr sz="1500" spc="-89" baseline="-25000" dirty="0">
                <a:latin typeface="Arial MT"/>
                <a:cs typeface="Arial MT"/>
              </a:rPr>
              <a:t> </a:t>
            </a:r>
            <a:r>
              <a:rPr sz="1750" spc="35" dirty="0">
                <a:latin typeface="Symbol"/>
                <a:cs typeface="Symbol"/>
              </a:rPr>
              <a:t></a:t>
            </a:r>
            <a:r>
              <a:rPr sz="1750" spc="-170" dirty="0">
                <a:latin typeface="Times New Roman"/>
                <a:cs typeface="Times New Roman"/>
              </a:rPr>
              <a:t> </a:t>
            </a:r>
            <a:r>
              <a:rPr sz="1750" spc="110" dirty="0">
                <a:latin typeface="Arial MT"/>
                <a:cs typeface="Arial MT"/>
              </a:rPr>
              <a:t>R</a:t>
            </a:r>
            <a:r>
              <a:rPr sz="1500" spc="97" baseline="-25000" dirty="0">
                <a:latin typeface="Arial MT"/>
                <a:cs typeface="Arial MT"/>
              </a:rPr>
              <a:t>T</a:t>
            </a:r>
            <a:r>
              <a:rPr sz="1500" spc="52" baseline="-25000" dirty="0">
                <a:latin typeface="Arial MT"/>
                <a:cs typeface="Arial MT"/>
              </a:rPr>
              <a:t>K</a:t>
            </a:r>
            <a:r>
              <a:rPr sz="1500" baseline="-25000" dirty="0">
                <a:latin typeface="Arial MT"/>
                <a:cs typeface="Arial MT"/>
              </a:rPr>
              <a:t> </a:t>
            </a:r>
            <a:r>
              <a:rPr sz="1500" spc="22" baseline="-25000" dirty="0">
                <a:latin typeface="Arial MT"/>
                <a:cs typeface="Arial MT"/>
              </a:rPr>
              <a:t> </a:t>
            </a:r>
            <a:r>
              <a:rPr sz="1750" spc="35" dirty="0">
                <a:latin typeface="Symbol"/>
                <a:cs typeface="Symbol"/>
              </a:rPr>
              <a:t></a:t>
            </a:r>
            <a:r>
              <a:rPr sz="1750" spc="-170" dirty="0">
                <a:latin typeface="Times New Roman"/>
                <a:cs typeface="Times New Roman"/>
              </a:rPr>
              <a:t> </a:t>
            </a:r>
            <a:r>
              <a:rPr sz="1750" spc="60" dirty="0">
                <a:latin typeface="Arial MT"/>
                <a:cs typeface="Arial MT"/>
              </a:rPr>
              <a:t>R</a:t>
            </a:r>
            <a:r>
              <a:rPr sz="1500" spc="44" baseline="-25000" dirty="0">
                <a:latin typeface="Arial MT"/>
                <a:cs typeface="Arial MT"/>
              </a:rPr>
              <a:t>L</a:t>
            </a:r>
            <a:endParaRPr sz="1500" baseline="-25000">
              <a:latin typeface="Arial MT"/>
              <a:cs typeface="Arial MT"/>
            </a:endParaRPr>
          </a:p>
          <a:p>
            <a:pPr marL="67945">
              <a:lnSpc>
                <a:spcPct val="100000"/>
              </a:lnSpc>
              <a:spcBef>
                <a:spcPts val="1255"/>
              </a:spcBef>
            </a:pPr>
            <a:r>
              <a:rPr sz="1850" spc="160" dirty="0">
                <a:latin typeface="Arial MT"/>
                <a:cs typeface="Arial MT"/>
              </a:rPr>
              <a:t>R</a:t>
            </a:r>
            <a:r>
              <a:rPr sz="1850" spc="-250" dirty="0">
                <a:latin typeface="Arial MT"/>
                <a:cs typeface="Arial MT"/>
              </a:rPr>
              <a:t> </a:t>
            </a:r>
            <a:r>
              <a:rPr sz="1850" spc="120" dirty="0">
                <a:latin typeface="Symbol"/>
                <a:cs typeface="Symbol"/>
              </a:rPr>
              <a:t></a:t>
            </a:r>
            <a:r>
              <a:rPr sz="1850" spc="-200" dirty="0">
                <a:latin typeface="Times New Roman"/>
                <a:cs typeface="Times New Roman"/>
              </a:rPr>
              <a:t> </a:t>
            </a:r>
            <a:r>
              <a:rPr sz="1850" spc="-20" dirty="0">
                <a:latin typeface="Arial MT"/>
                <a:cs typeface="Arial MT"/>
              </a:rPr>
              <a:t>0</a:t>
            </a:r>
            <a:r>
              <a:rPr sz="1850" spc="-15" dirty="0">
                <a:latin typeface="Arial MT"/>
                <a:cs typeface="Arial MT"/>
              </a:rPr>
              <a:t>.</a:t>
            </a:r>
            <a:r>
              <a:rPr sz="1850" spc="-125" dirty="0">
                <a:latin typeface="Arial MT"/>
                <a:cs typeface="Arial MT"/>
              </a:rPr>
              <a:t>014</a:t>
            </a:r>
            <a:r>
              <a:rPr sz="1850" spc="125" dirty="0">
                <a:latin typeface="Arial MT"/>
                <a:cs typeface="Arial MT"/>
              </a:rPr>
              <a:t>6</a:t>
            </a:r>
            <a:r>
              <a:rPr sz="1850" spc="-145" dirty="0">
                <a:latin typeface="Arial MT"/>
                <a:cs typeface="Arial MT"/>
              </a:rPr>
              <a:t> </a:t>
            </a:r>
            <a:r>
              <a:rPr sz="1850" spc="315" dirty="0">
                <a:latin typeface="Symbol"/>
                <a:cs typeface="Symbol"/>
              </a:rPr>
              <a:t></a:t>
            </a:r>
            <a:r>
              <a:rPr sz="1850" spc="295" dirty="0">
                <a:latin typeface="Symbol"/>
                <a:cs typeface="Symbol"/>
              </a:rPr>
              <a:t></a:t>
            </a:r>
            <a:r>
              <a:rPr sz="1850" spc="-20" dirty="0">
                <a:latin typeface="Arial MT"/>
                <a:cs typeface="Arial MT"/>
              </a:rPr>
              <a:t>0</a:t>
            </a:r>
            <a:r>
              <a:rPr sz="1850" spc="-15" dirty="0">
                <a:latin typeface="Arial MT"/>
                <a:cs typeface="Arial MT"/>
              </a:rPr>
              <a:t>.</a:t>
            </a:r>
            <a:r>
              <a:rPr sz="1850" spc="-125" dirty="0">
                <a:latin typeface="Arial MT"/>
                <a:cs typeface="Arial MT"/>
              </a:rPr>
              <a:t>024</a:t>
            </a:r>
            <a:r>
              <a:rPr sz="1850" spc="125" dirty="0">
                <a:latin typeface="Arial MT"/>
                <a:cs typeface="Arial MT"/>
              </a:rPr>
              <a:t>0</a:t>
            </a:r>
            <a:r>
              <a:rPr sz="1850" spc="-145" dirty="0">
                <a:latin typeface="Arial MT"/>
                <a:cs typeface="Arial MT"/>
              </a:rPr>
              <a:t> </a:t>
            </a:r>
            <a:r>
              <a:rPr sz="1850" spc="310" dirty="0">
                <a:latin typeface="Symbol"/>
                <a:cs typeface="Symbol"/>
              </a:rPr>
              <a:t></a:t>
            </a:r>
            <a:r>
              <a:rPr sz="1850" spc="295" dirty="0">
                <a:latin typeface="Symbol"/>
                <a:cs typeface="Symbol"/>
              </a:rPr>
              <a:t></a:t>
            </a:r>
            <a:r>
              <a:rPr sz="1850" spc="-20" dirty="0">
                <a:latin typeface="Arial MT"/>
                <a:cs typeface="Arial MT"/>
              </a:rPr>
              <a:t>3</a:t>
            </a:r>
            <a:r>
              <a:rPr sz="1850" spc="-10" dirty="0">
                <a:latin typeface="Arial MT"/>
                <a:cs typeface="Arial MT"/>
              </a:rPr>
              <a:t>.</a:t>
            </a:r>
            <a:r>
              <a:rPr sz="1850" spc="-125" dirty="0">
                <a:latin typeface="Arial MT"/>
                <a:cs typeface="Arial MT"/>
              </a:rPr>
              <a:t>000</a:t>
            </a:r>
            <a:r>
              <a:rPr sz="1850" spc="125" dirty="0">
                <a:latin typeface="Arial MT"/>
                <a:cs typeface="Arial MT"/>
              </a:rPr>
              <a:t>0</a:t>
            </a:r>
            <a:r>
              <a:rPr sz="1850" spc="-145" dirty="0">
                <a:latin typeface="Arial MT"/>
                <a:cs typeface="Arial MT"/>
              </a:rPr>
              <a:t> </a:t>
            </a:r>
            <a:r>
              <a:rPr sz="1850" spc="170" dirty="0">
                <a:latin typeface="Symbol"/>
                <a:cs typeface="Symbol"/>
              </a:rPr>
              <a:t></a:t>
            </a:r>
            <a:endParaRPr sz="1850">
              <a:latin typeface="Symbol"/>
              <a:cs typeface="Symbol"/>
            </a:endParaRPr>
          </a:p>
          <a:p>
            <a:pPr marL="89535">
              <a:lnSpc>
                <a:spcPct val="100000"/>
              </a:lnSpc>
              <a:spcBef>
                <a:spcPts val="1130"/>
              </a:spcBef>
            </a:pPr>
            <a:r>
              <a:rPr sz="1850" spc="135" dirty="0">
                <a:latin typeface="Arial MT"/>
                <a:cs typeface="Arial MT"/>
              </a:rPr>
              <a:t>R</a:t>
            </a:r>
            <a:r>
              <a:rPr sz="1850" spc="-210" dirty="0">
                <a:latin typeface="Arial MT"/>
                <a:cs typeface="Arial MT"/>
              </a:rPr>
              <a:t> </a:t>
            </a:r>
            <a:r>
              <a:rPr sz="1850" spc="100" dirty="0">
                <a:latin typeface="Symbol"/>
                <a:cs typeface="Symbol"/>
              </a:rPr>
              <a:t></a:t>
            </a:r>
            <a:r>
              <a:rPr sz="1850" spc="-175" dirty="0">
                <a:latin typeface="Times New Roman"/>
                <a:cs typeface="Times New Roman"/>
              </a:rPr>
              <a:t> </a:t>
            </a:r>
            <a:r>
              <a:rPr sz="1850" spc="-20" dirty="0">
                <a:latin typeface="Arial MT"/>
                <a:cs typeface="Arial MT"/>
              </a:rPr>
              <a:t>3</a:t>
            </a:r>
            <a:r>
              <a:rPr sz="1850" spc="-15" dirty="0">
                <a:latin typeface="Arial MT"/>
                <a:cs typeface="Arial MT"/>
              </a:rPr>
              <a:t>.</a:t>
            </a:r>
            <a:r>
              <a:rPr sz="1850" spc="-135" dirty="0">
                <a:latin typeface="Arial MT"/>
                <a:cs typeface="Arial MT"/>
              </a:rPr>
              <a:t>038</a:t>
            </a:r>
            <a:r>
              <a:rPr sz="1850" spc="100" dirty="0">
                <a:latin typeface="Arial MT"/>
                <a:cs typeface="Arial MT"/>
              </a:rPr>
              <a:t>6</a:t>
            </a:r>
            <a:r>
              <a:rPr sz="1850" spc="-100" dirty="0">
                <a:latin typeface="Arial MT"/>
                <a:cs typeface="Arial MT"/>
              </a:rPr>
              <a:t> </a:t>
            </a:r>
            <a:r>
              <a:rPr sz="1850" spc="145" dirty="0">
                <a:latin typeface="Symbol"/>
                <a:cs typeface="Symbol"/>
              </a:rPr>
              <a:t>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79751" y="2944455"/>
            <a:ext cx="3648075" cy="1306195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60"/>
              </a:spcBef>
            </a:pPr>
            <a:r>
              <a:rPr sz="1750" spc="55" dirty="0">
                <a:latin typeface="Arial MT"/>
                <a:cs typeface="Arial MT"/>
              </a:rPr>
              <a:t>X</a:t>
            </a:r>
            <a:r>
              <a:rPr sz="1750" spc="-80" dirty="0">
                <a:latin typeface="Arial MT"/>
                <a:cs typeface="Arial MT"/>
              </a:rPr>
              <a:t> </a:t>
            </a:r>
            <a:r>
              <a:rPr sz="1750" spc="45" dirty="0">
                <a:latin typeface="Symbol"/>
                <a:cs typeface="Symbol"/>
              </a:rPr>
              <a:t></a:t>
            </a:r>
            <a:r>
              <a:rPr sz="1750" spc="45" dirty="0">
                <a:latin typeface="Times New Roman"/>
                <a:cs typeface="Times New Roman"/>
              </a:rPr>
              <a:t> </a:t>
            </a:r>
            <a:r>
              <a:rPr sz="1750" spc="15" dirty="0">
                <a:latin typeface="Arial MT"/>
                <a:cs typeface="Arial MT"/>
              </a:rPr>
              <a:t>X</a:t>
            </a:r>
            <a:r>
              <a:rPr sz="1500" spc="22" baseline="-25000" dirty="0">
                <a:latin typeface="Arial MT"/>
                <a:cs typeface="Arial MT"/>
              </a:rPr>
              <a:t>I</a:t>
            </a:r>
            <a:r>
              <a:rPr sz="1500" spc="300" baseline="-25000" dirty="0">
                <a:latin typeface="Arial MT"/>
                <a:cs typeface="Arial MT"/>
              </a:rPr>
              <a:t> </a:t>
            </a:r>
            <a:r>
              <a:rPr sz="1750" spc="45" dirty="0">
                <a:latin typeface="Symbol"/>
                <a:cs typeface="Symbol"/>
              </a:rPr>
              <a:t></a:t>
            </a:r>
            <a:r>
              <a:rPr sz="1750" spc="-35" dirty="0">
                <a:latin typeface="Times New Roman"/>
                <a:cs typeface="Times New Roman"/>
              </a:rPr>
              <a:t> </a:t>
            </a:r>
            <a:r>
              <a:rPr sz="1750" spc="60" dirty="0">
                <a:latin typeface="Arial MT"/>
                <a:cs typeface="Arial MT"/>
              </a:rPr>
              <a:t>X</a:t>
            </a:r>
            <a:r>
              <a:rPr sz="1500" spc="89" baseline="-25000" dirty="0">
                <a:latin typeface="Arial MT"/>
                <a:cs typeface="Arial MT"/>
              </a:rPr>
              <a:t>TK</a:t>
            </a:r>
            <a:r>
              <a:rPr sz="1500" spc="375" baseline="-25000" dirty="0">
                <a:latin typeface="Arial MT"/>
                <a:cs typeface="Arial MT"/>
              </a:rPr>
              <a:t> </a:t>
            </a:r>
            <a:r>
              <a:rPr sz="1750" spc="45" dirty="0">
                <a:latin typeface="Symbol"/>
                <a:cs typeface="Symbol"/>
              </a:rPr>
              <a:t></a:t>
            </a:r>
            <a:r>
              <a:rPr sz="1750" spc="-35" dirty="0">
                <a:latin typeface="Times New Roman"/>
                <a:cs typeface="Times New Roman"/>
              </a:rPr>
              <a:t> </a:t>
            </a:r>
            <a:r>
              <a:rPr sz="1750" spc="35" dirty="0">
                <a:latin typeface="Arial MT"/>
                <a:cs typeface="Arial MT"/>
              </a:rPr>
              <a:t>X</a:t>
            </a:r>
            <a:r>
              <a:rPr sz="1500" spc="52" baseline="-25000" dirty="0">
                <a:latin typeface="Arial MT"/>
                <a:cs typeface="Arial MT"/>
              </a:rPr>
              <a:t>L</a:t>
            </a:r>
            <a:endParaRPr sz="1500" baseline="-25000">
              <a:latin typeface="Arial MT"/>
              <a:cs typeface="Arial MT"/>
            </a:endParaRPr>
          </a:p>
          <a:p>
            <a:pPr marL="57785">
              <a:lnSpc>
                <a:spcPct val="100000"/>
              </a:lnSpc>
              <a:spcBef>
                <a:spcPts val="1250"/>
              </a:spcBef>
            </a:pPr>
            <a:r>
              <a:rPr sz="1850" spc="150" dirty="0">
                <a:latin typeface="Arial MT"/>
                <a:cs typeface="Arial MT"/>
              </a:rPr>
              <a:t>X</a:t>
            </a:r>
            <a:r>
              <a:rPr sz="1850" spc="-245" dirty="0">
                <a:latin typeface="Arial MT"/>
                <a:cs typeface="Arial MT"/>
              </a:rPr>
              <a:t> </a:t>
            </a:r>
            <a:r>
              <a:rPr sz="1850" spc="120" dirty="0">
                <a:latin typeface="Symbol"/>
                <a:cs typeface="Symbol"/>
              </a:rPr>
              <a:t></a:t>
            </a:r>
            <a:r>
              <a:rPr sz="1850" spc="-204" dirty="0">
                <a:latin typeface="Times New Roman"/>
                <a:cs typeface="Times New Roman"/>
              </a:rPr>
              <a:t> </a:t>
            </a:r>
            <a:r>
              <a:rPr sz="1850" spc="-20" dirty="0">
                <a:latin typeface="Arial MT"/>
                <a:cs typeface="Arial MT"/>
              </a:rPr>
              <a:t>0</a:t>
            </a:r>
            <a:r>
              <a:rPr sz="1850" spc="-15" dirty="0">
                <a:latin typeface="Arial MT"/>
                <a:cs typeface="Arial MT"/>
              </a:rPr>
              <a:t>.</a:t>
            </a:r>
            <a:r>
              <a:rPr sz="1850" spc="-125" dirty="0">
                <a:latin typeface="Arial MT"/>
                <a:cs typeface="Arial MT"/>
              </a:rPr>
              <a:t>146</a:t>
            </a:r>
            <a:r>
              <a:rPr sz="1850" spc="125" dirty="0">
                <a:latin typeface="Arial MT"/>
                <a:cs typeface="Arial MT"/>
              </a:rPr>
              <a:t>0</a:t>
            </a:r>
            <a:r>
              <a:rPr sz="1850" spc="-145" dirty="0">
                <a:latin typeface="Arial MT"/>
                <a:cs typeface="Arial MT"/>
              </a:rPr>
              <a:t> </a:t>
            </a:r>
            <a:r>
              <a:rPr sz="1850" spc="310" dirty="0">
                <a:latin typeface="Symbol"/>
                <a:cs typeface="Symbol"/>
              </a:rPr>
              <a:t></a:t>
            </a:r>
            <a:r>
              <a:rPr sz="1850" spc="185" dirty="0">
                <a:latin typeface="Symbol"/>
                <a:cs typeface="Symbol"/>
              </a:rPr>
              <a:t></a:t>
            </a:r>
            <a:r>
              <a:rPr sz="1850" spc="-20" dirty="0">
                <a:latin typeface="Arial MT"/>
                <a:cs typeface="Arial MT"/>
              </a:rPr>
              <a:t>1</a:t>
            </a:r>
            <a:r>
              <a:rPr sz="1850" spc="-10" dirty="0">
                <a:latin typeface="Arial MT"/>
                <a:cs typeface="Arial MT"/>
              </a:rPr>
              <a:t>.</a:t>
            </a:r>
            <a:r>
              <a:rPr sz="1850" spc="-125" dirty="0">
                <a:latin typeface="Arial MT"/>
                <a:cs typeface="Arial MT"/>
              </a:rPr>
              <a:t>437</a:t>
            </a:r>
            <a:r>
              <a:rPr sz="1850" spc="125" dirty="0">
                <a:latin typeface="Arial MT"/>
                <a:cs typeface="Arial MT"/>
              </a:rPr>
              <a:t>9</a:t>
            </a:r>
            <a:r>
              <a:rPr sz="1850" spc="-145" dirty="0">
                <a:latin typeface="Arial MT"/>
                <a:cs typeface="Arial MT"/>
              </a:rPr>
              <a:t> </a:t>
            </a:r>
            <a:r>
              <a:rPr sz="1850" spc="310" dirty="0">
                <a:latin typeface="Symbol"/>
                <a:cs typeface="Symbol"/>
              </a:rPr>
              <a:t></a:t>
            </a:r>
            <a:r>
              <a:rPr sz="1850" spc="120" dirty="0">
                <a:latin typeface="Symbol"/>
                <a:cs typeface="Symbol"/>
              </a:rPr>
              <a:t></a:t>
            </a:r>
            <a:r>
              <a:rPr sz="1850" spc="-229" dirty="0">
                <a:latin typeface="Times New Roman"/>
                <a:cs typeface="Times New Roman"/>
              </a:rPr>
              <a:t> </a:t>
            </a:r>
            <a:r>
              <a:rPr sz="1850" spc="-20" dirty="0">
                <a:latin typeface="Arial MT"/>
                <a:cs typeface="Arial MT"/>
              </a:rPr>
              <a:t>4</a:t>
            </a:r>
            <a:r>
              <a:rPr sz="1850" spc="-10" dirty="0">
                <a:latin typeface="Arial MT"/>
                <a:cs typeface="Arial MT"/>
              </a:rPr>
              <a:t>.</a:t>
            </a:r>
            <a:r>
              <a:rPr sz="1850" spc="-125" dirty="0">
                <a:latin typeface="Arial MT"/>
                <a:cs typeface="Arial MT"/>
              </a:rPr>
              <a:t>000</a:t>
            </a:r>
            <a:r>
              <a:rPr sz="1850" spc="125" dirty="0">
                <a:latin typeface="Arial MT"/>
                <a:cs typeface="Arial MT"/>
              </a:rPr>
              <a:t>0</a:t>
            </a:r>
            <a:r>
              <a:rPr sz="1850" spc="-145" dirty="0">
                <a:latin typeface="Arial MT"/>
                <a:cs typeface="Arial MT"/>
              </a:rPr>
              <a:t> </a:t>
            </a:r>
            <a:r>
              <a:rPr sz="1850" spc="170" dirty="0">
                <a:latin typeface="Symbol"/>
                <a:cs typeface="Symbol"/>
              </a:rPr>
              <a:t></a:t>
            </a:r>
            <a:endParaRPr sz="1850">
              <a:latin typeface="Symbol"/>
              <a:cs typeface="Symbol"/>
            </a:endParaRPr>
          </a:p>
          <a:p>
            <a:pPr marL="79375">
              <a:lnSpc>
                <a:spcPct val="100000"/>
              </a:lnSpc>
              <a:spcBef>
                <a:spcPts val="1130"/>
              </a:spcBef>
            </a:pPr>
            <a:r>
              <a:rPr sz="1850" spc="120" dirty="0">
                <a:latin typeface="Arial MT"/>
                <a:cs typeface="Arial MT"/>
              </a:rPr>
              <a:t>X</a:t>
            </a:r>
            <a:r>
              <a:rPr sz="1850" spc="-215" dirty="0">
                <a:latin typeface="Arial MT"/>
                <a:cs typeface="Arial MT"/>
              </a:rPr>
              <a:t> </a:t>
            </a:r>
            <a:r>
              <a:rPr sz="1850" spc="100" dirty="0">
                <a:latin typeface="Symbol"/>
                <a:cs typeface="Symbol"/>
              </a:rPr>
              <a:t></a:t>
            </a:r>
            <a:r>
              <a:rPr sz="1850" spc="-175" dirty="0">
                <a:latin typeface="Times New Roman"/>
                <a:cs typeface="Times New Roman"/>
              </a:rPr>
              <a:t> </a:t>
            </a:r>
            <a:r>
              <a:rPr sz="1850" spc="-20" dirty="0">
                <a:latin typeface="Arial MT"/>
                <a:cs typeface="Arial MT"/>
              </a:rPr>
              <a:t>5</a:t>
            </a:r>
            <a:r>
              <a:rPr sz="1850" spc="-10" dirty="0">
                <a:latin typeface="Arial MT"/>
                <a:cs typeface="Arial MT"/>
              </a:rPr>
              <a:t>.</a:t>
            </a:r>
            <a:r>
              <a:rPr sz="1850" spc="-135" dirty="0">
                <a:latin typeface="Arial MT"/>
                <a:cs typeface="Arial MT"/>
              </a:rPr>
              <a:t>583</a:t>
            </a:r>
            <a:r>
              <a:rPr sz="1850" spc="100" dirty="0">
                <a:latin typeface="Arial MT"/>
                <a:cs typeface="Arial MT"/>
              </a:rPr>
              <a:t>9</a:t>
            </a:r>
            <a:r>
              <a:rPr sz="1850" spc="-100" dirty="0">
                <a:latin typeface="Arial MT"/>
                <a:cs typeface="Arial MT"/>
              </a:rPr>
              <a:t> </a:t>
            </a:r>
            <a:r>
              <a:rPr sz="1850" spc="140" dirty="0">
                <a:latin typeface="Symbol"/>
                <a:cs typeface="Symbol"/>
              </a:rPr>
              <a:t></a:t>
            </a:r>
            <a:endParaRPr sz="1850">
              <a:latin typeface="Symbol"/>
              <a:cs typeface="Symbo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435465" y="4975371"/>
            <a:ext cx="1637030" cy="311785"/>
            <a:chOff x="1435465" y="4975371"/>
            <a:chExt cx="1637030" cy="311785"/>
          </a:xfrm>
        </p:grpSpPr>
        <p:sp>
          <p:nvSpPr>
            <p:cNvPr id="17" name="object 17"/>
            <p:cNvSpPr/>
            <p:nvPr/>
          </p:nvSpPr>
          <p:spPr>
            <a:xfrm>
              <a:off x="1467413" y="5183803"/>
              <a:ext cx="33020" cy="18415"/>
            </a:xfrm>
            <a:custGeom>
              <a:avLst/>
              <a:gdLst/>
              <a:ahLst/>
              <a:cxnLst/>
              <a:rect l="l" t="t" r="r" b="b"/>
              <a:pathLst>
                <a:path w="33019" h="18414">
                  <a:moveTo>
                    <a:pt x="0" y="18354"/>
                  </a:moveTo>
                  <a:lnTo>
                    <a:pt x="32814" y="0"/>
                  </a:lnTo>
                </a:path>
              </a:pathLst>
            </a:custGeom>
            <a:ln w="108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00227" y="5188894"/>
              <a:ext cx="47625" cy="87630"/>
            </a:xfrm>
            <a:custGeom>
              <a:avLst/>
              <a:gdLst/>
              <a:ahLst/>
              <a:cxnLst/>
              <a:rect l="l" t="t" r="r" b="b"/>
              <a:pathLst>
                <a:path w="47625" h="87629">
                  <a:moveTo>
                    <a:pt x="0" y="0"/>
                  </a:moveTo>
                  <a:lnTo>
                    <a:pt x="47365" y="87226"/>
                  </a:lnTo>
                </a:path>
              </a:pathLst>
            </a:custGeom>
            <a:ln w="212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40862" y="4980769"/>
              <a:ext cx="1626235" cy="295910"/>
            </a:xfrm>
            <a:custGeom>
              <a:avLst/>
              <a:gdLst/>
              <a:ahLst/>
              <a:cxnLst/>
              <a:rect l="l" t="t" r="r" b="b"/>
              <a:pathLst>
                <a:path w="1626235" h="295910">
                  <a:moveTo>
                    <a:pt x="111939" y="295351"/>
                  </a:moveTo>
                  <a:lnTo>
                    <a:pt x="174931" y="36729"/>
                  </a:lnTo>
                </a:path>
                <a:path w="1626235" h="295910">
                  <a:moveTo>
                    <a:pt x="174931" y="36729"/>
                  </a:moveTo>
                  <a:lnTo>
                    <a:pt x="336324" y="36729"/>
                  </a:lnTo>
                </a:path>
                <a:path w="1626235" h="295910">
                  <a:moveTo>
                    <a:pt x="0" y="0"/>
                  </a:moveTo>
                  <a:lnTo>
                    <a:pt x="1625903" y="0"/>
                  </a:lnTo>
                </a:path>
              </a:pathLst>
            </a:custGeom>
            <a:ln w="108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171294" y="5164004"/>
            <a:ext cx="816610" cy="2032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  <a:tabLst>
                <a:tab pos="720090" algn="l"/>
              </a:tabLst>
            </a:pPr>
            <a:r>
              <a:rPr sz="1150" spc="15" dirty="0">
                <a:latin typeface="Arial MT"/>
                <a:cs typeface="Arial MT"/>
              </a:rPr>
              <a:t>1	1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53529" y="4946191"/>
            <a:ext cx="88265" cy="2032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1150" spc="15" dirty="0">
                <a:latin typeface="Arial MT"/>
                <a:cs typeface="Arial MT"/>
              </a:rPr>
              <a:t>k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5654" y="4664953"/>
            <a:ext cx="1828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3000" spc="-30" baseline="-25000" dirty="0">
                <a:latin typeface="Arial MT"/>
                <a:cs typeface="Arial MT"/>
              </a:rPr>
              <a:t>I</a:t>
            </a:r>
            <a:r>
              <a:rPr sz="1150" spc="-20" dirty="0">
                <a:latin typeface="Arial MT"/>
                <a:cs typeface="Arial MT"/>
              </a:rPr>
              <a:t>"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23597" y="4905632"/>
            <a:ext cx="1466215" cy="438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687070" algn="l"/>
              </a:tabLst>
            </a:pPr>
            <a:r>
              <a:rPr sz="2000" spc="10" dirty="0">
                <a:latin typeface="Arial MT"/>
                <a:cs typeface="Arial MT"/>
              </a:rPr>
              <a:t>3</a:t>
            </a:r>
            <a:r>
              <a:rPr sz="2000" spc="-95" dirty="0">
                <a:latin typeface="Arial MT"/>
                <a:cs typeface="Arial MT"/>
              </a:rPr>
              <a:t> </a:t>
            </a:r>
            <a:r>
              <a:rPr sz="2000" spc="5" dirty="0">
                <a:latin typeface="Symbol"/>
                <a:cs typeface="Symbol"/>
              </a:rPr>
              <a:t></a:t>
            </a:r>
            <a:r>
              <a:rPr sz="2000" spc="-225" dirty="0">
                <a:latin typeface="Times New Roman"/>
                <a:cs typeface="Times New Roman"/>
              </a:rPr>
              <a:t> </a:t>
            </a:r>
            <a:r>
              <a:rPr sz="2700" spc="-415" dirty="0">
                <a:latin typeface="Symbol"/>
                <a:cs typeface="Symbol"/>
              </a:rPr>
              <a:t></a:t>
            </a:r>
            <a:r>
              <a:rPr sz="2000" spc="15" dirty="0">
                <a:latin typeface="Arial MT"/>
                <a:cs typeface="Arial MT"/>
              </a:rPr>
              <a:t>R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10" dirty="0">
                <a:latin typeface="Symbol"/>
                <a:cs typeface="Symbol"/>
              </a:rPr>
              <a:t>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Arial MT"/>
                <a:cs typeface="Arial MT"/>
              </a:rPr>
              <a:t>j</a:t>
            </a:r>
            <a:r>
              <a:rPr sz="2000" spc="-315" dirty="0">
                <a:latin typeface="Arial MT"/>
                <a:cs typeface="Arial MT"/>
              </a:rPr>
              <a:t> </a:t>
            </a:r>
            <a:r>
              <a:rPr sz="2000" spc="5" dirty="0">
                <a:latin typeface="Symbol"/>
                <a:cs typeface="Symbol"/>
              </a:rPr>
              <a:t>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15" dirty="0">
                <a:latin typeface="Arial MT"/>
                <a:cs typeface="Arial MT"/>
              </a:rPr>
              <a:t>X</a:t>
            </a:r>
            <a:r>
              <a:rPr sz="2000" spc="204" dirty="0">
                <a:latin typeface="Arial MT"/>
                <a:cs typeface="Arial MT"/>
              </a:rPr>
              <a:t> </a:t>
            </a:r>
            <a:r>
              <a:rPr sz="2700" spc="-235" dirty="0">
                <a:latin typeface="Symbol"/>
                <a:cs typeface="Symbol"/>
              </a:rPr>
              <a:t>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51708" y="4619051"/>
            <a:ext cx="5899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000" spc="10" dirty="0">
                <a:latin typeface="Arial MT"/>
                <a:cs typeface="Arial MT"/>
              </a:rPr>
              <a:t>c</a:t>
            </a:r>
            <a:r>
              <a:rPr sz="2000" spc="-185" dirty="0">
                <a:latin typeface="Arial MT"/>
                <a:cs typeface="Arial MT"/>
              </a:rPr>
              <a:t> </a:t>
            </a:r>
            <a:r>
              <a:rPr sz="2000" spc="190" dirty="0">
                <a:latin typeface="Symbol"/>
                <a:cs typeface="Symbol"/>
              </a:rPr>
              <a:t></a:t>
            </a:r>
            <a:r>
              <a:rPr sz="2000" spc="-40" dirty="0">
                <a:latin typeface="Arial MT"/>
                <a:cs typeface="Arial MT"/>
              </a:rPr>
              <a:t>U</a:t>
            </a:r>
            <a:r>
              <a:rPr sz="1725" spc="22" baseline="-24154" dirty="0">
                <a:latin typeface="Arial MT"/>
                <a:cs typeface="Arial MT"/>
              </a:rPr>
              <a:t>n</a:t>
            </a:r>
            <a:endParaRPr sz="1725" baseline="-24154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28456" y="4777701"/>
            <a:ext cx="1543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000" spc="10" dirty="0">
                <a:latin typeface="Symbol"/>
                <a:cs typeface="Symbol"/>
              </a:rPr>
              <a:t>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953261" y="4626102"/>
            <a:ext cx="2197735" cy="784860"/>
          </a:xfrm>
          <a:custGeom>
            <a:avLst/>
            <a:gdLst/>
            <a:ahLst/>
            <a:cxnLst/>
            <a:rect l="l" t="t" r="r" b="b"/>
            <a:pathLst>
              <a:path w="2197735" h="784860">
                <a:moveTo>
                  <a:pt x="0" y="784860"/>
                </a:moveTo>
                <a:lnTo>
                  <a:pt x="2197608" y="784860"/>
                </a:lnTo>
                <a:lnTo>
                  <a:pt x="2197608" y="0"/>
                </a:lnTo>
                <a:lnTo>
                  <a:pt x="0" y="0"/>
                </a:lnTo>
                <a:lnTo>
                  <a:pt x="0" y="784860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1563614" y="5964042"/>
            <a:ext cx="282575" cy="245745"/>
            <a:chOff x="1563614" y="5964042"/>
            <a:chExt cx="282575" cy="245745"/>
          </a:xfrm>
        </p:grpSpPr>
        <p:sp>
          <p:nvSpPr>
            <p:cNvPr id="28" name="object 28"/>
            <p:cNvSpPr/>
            <p:nvPr/>
          </p:nvSpPr>
          <p:spPr>
            <a:xfrm>
              <a:off x="1568228" y="6117055"/>
              <a:ext cx="29845" cy="16510"/>
            </a:xfrm>
            <a:custGeom>
              <a:avLst/>
              <a:gdLst/>
              <a:ahLst/>
              <a:cxnLst/>
              <a:rect l="l" t="t" r="r" b="b"/>
              <a:pathLst>
                <a:path w="29844" h="16510">
                  <a:moveTo>
                    <a:pt x="0" y="16432"/>
                  </a:moveTo>
                  <a:lnTo>
                    <a:pt x="29437" y="0"/>
                  </a:lnTo>
                </a:path>
              </a:pathLst>
            </a:custGeom>
            <a:ln w="92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597666" y="6122079"/>
              <a:ext cx="42545" cy="78105"/>
            </a:xfrm>
            <a:custGeom>
              <a:avLst/>
              <a:gdLst/>
              <a:ahLst/>
              <a:cxnLst/>
              <a:rect l="l" t="t" r="r" b="b"/>
              <a:pathLst>
                <a:path w="42544" h="78104">
                  <a:moveTo>
                    <a:pt x="0" y="0"/>
                  </a:moveTo>
                  <a:lnTo>
                    <a:pt x="42538" y="77590"/>
                  </a:lnTo>
                </a:path>
              </a:pathLst>
            </a:custGeom>
            <a:ln w="190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44880" y="5968712"/>
              <a:ext cx="201295" cy="231140"/>
            </a:xfrm>
            <a:custGeom>
              <a:avLst/>
              <a:gdLst/>
              <a:ahLst/>
              <a:cxnLst/>
              <a:rect l="l" t="t" r="r" b="b"/>
              <a:pathLst>
                <a:path w="201294" h="231139">
                  <a:moveTo>
                    <a:pt x="0" y="230958"/>
                  </a:moveTo>
                  <a:lnTo>
                    <a:pt x="56073" y="0"/>
                  </a:lnTo>
                </a:path>
                <a:path w="201294" h="231139">
                  <a:moveTo>
                    <a:pt x="56073" y="0"/>
                  </a:moveTo>
                  <a:lnTo>
                    <a:pt x="200952" y="0"/>
                  </a:lnTo>
                </a:path>
              </a:pathLst>
            </a:custGeom>
            <a:ln w="92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544394" y="5884242"/>
            <a:ext cx="3129915" cy="371475"/>
            <a:chOff x="1544394" y="5884242"/>
            <a:chExt cx="3129915" cy="371475"/>
          </a:xfrm>
        </p:grpSpPr>
        <p:sp>
          <p:nvSpPr>
            <p:cNvPr id="32" name="object 32"/>
            <p:cNvSpPr/>
            <p:nvPr/>
          </p:nvSpPr>
          <p:spPr>
            <a:xfrm>
              <a:off x="1990238" y="6126641"/>
              <a:ext cx="29845" cy="16510"/>
            </a:xfrm>
            <a:custGeom>
              <a:avLst/>
              <a:gdLst/>
              <a:ahLst/>
              <a:cxnLst/>
              <a:rect l="l" t="t" r="r" b="b"/>
              <a:pathLst>
                <a:path w="29844" h="16510">
                  <a:moveTo>
                    <a:pt x="0" y="16431"/>
                  </a:moveTo>
                  <a:lnTo>
                    <a:pt x="29456" y="0"/>
                  </a:lnTo>
                </a:path>
              </a:pathLst>
            </a:custGeom>
            <a:ln w="92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019695" y="6131204"/>
              <a:ext cx="42545" cy="114935"/>
            </a:xfrm>
            <a:custGeom>
              <a:avLst/>
              <a:gdLst/>
              <a:ahLst/>
              <a:cxnLst/>
              <a:rect l="l" t="t" r="r" b="b"/>
              <a:pathLst>
                <a:path w="42544" h="114935">
                  <a:moveTo>
                    <a:pt x="0" y="0"/>
                  </a:moveTo>
                  <a:lnTo>
                    <a:pt x="42519" y="114565"/>
                  </a:lnTo>
                </a:path>
              </a:pathLst>
            </a:custGeom>
            <a:ln w="191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544394" y="5888836"/>
              <a:ext cx="3129915" cy="357505"/>
            </a:xfrm>
            <a:custGeom>
              <a:avLst/>
              <a:gdLst/>
              <a:ahLst/>
              <a:cxnLst/>
              <a:rect l="l" t="t" r="r" b="b"/>
              <a:pathLst>
                <a:path w="3129915" h="357504">
                  <a:moveTo>
                    <a:pt x="522496" y="356933"/>
                  </a:moveTo>
                  <a:lnTo>
                    <a:pt x="578570" y="32419"/>
                  </a:lnTo>
                </a:path>
                <a:path w="3129915" h="357504">
                  <a:moveTo>
                    <a:pt x="578570" y="32419"/>
                  </a:moveTo>
                  <a:lnTo>
                    <a:pt x="3110198" y="32419"/>
                  </a:lnTo>
                </a:path>
                <a:path w="3129915" h="357504">
                  <a:moveTo>
                    <a:pt x="0" y="0"/>
                  </a:moveTo>
                  <a:lnTo>
                    <a:pt x="3129319" y="0"/>
                  </a:lnTo>
                </a:path>
              </a:pathLst>
            </a:custGeom>
            <a:ln w="92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670331" y="5540450"/>
            <a:ext cx="2989580" cy="72072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944880">
              <a:lnSpc>
                <a:spcPct val="100000"/>
              </a:lnSpc>
              <a:spcBef>
                <a:spcPts val="315"/>
              </a:spcBef>
            </a:pPr>
            <a:r>
              <a:rPr sz="1750" spc="45" dirty="0">
                <a:latin typeface="Arial MT"/>
                <a:cs typeface="Arial MT"/>
              </a:rPr>
              <a:t>1</a:t>
            </a:r>
            <a:r>
              <a:rPr sz="1750" spc="15" dirty="0">
                <a:latin typeface="Arial MT"/>
                <a:cs typeface="Arial MT"/>
              </a:rPr>
              <a:t>.</a:t>
            </a:r>
            <a:r>
              <a:rPr sz="1750" spc="40" dirty="0">
                <a:latin typeface="Arial MT"/>
                <a:cs typeface="Arial MT"/>
              </a:rPr>
              <a:t>1</a:t>
            </a:r>
            <a:r>
              <a:rPr sz="1750" spc="15" dirty="0">
                <a:latin typeface="Symbol"/>
                <a:cs typeface="Symbol"/>
              </a:rPr>
              <a:t></a:t>
            </a:r>
            <a:r>
              <a:rPr sz="1750" spc="-185" dirty="0">
                <a:latin typeface="Times New Roman"/>
                <a:cs typeface="Times New Roman"/>
              </a:rPr>
              <a:t> </a:t>
            </a:r>
            <a:r>
              <a:rPr sz="1750" spc="-65" dirty="0">
                <a:latin typeface="Arial MT"/>
                <a:cs typeface="Arial MT"/>
              </a:rPr>
              <a:t>2</a:t>
            </a:r>
            <a:r>
              <a:rPr sz="1750" spc="35" dirty="0">
                <a:latin typeface="Arial MT"/>
                <a:cs typeface="Arial MT"/>
              </a:rPr>
              <a:t>0</a:t>
            </a:r>
            <a:r>
              <a:rPr sz="1750" spc="-229" dirty="0">
                <a:latin typeface="Arial MT"/>
                <a:cs typeface="Arial MT"/>
              </a:rPr>
              <a:t> </a:t>
            </a:r>
            <a:r>
              <a:rPr sz="1750" spc="-195" dirty="0">
                <a:latin typeface="Arial MT"/>
                <a:cs typeface="Arial MT"/>
              </a:rPr>
              <a:t>kV</a:t>
            </a:r>
            <a:endParaRPr sz="175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275"/>
              </a:spcBef>
              <a:tabLst>
                <a:tab pos="462280" algn="l"/>
              </a:tabLst>
            </a:pPr>
            <a:r>
              <a:rPr sz="1750" spc="35" dirty="0">
                <a:latin typeface="Arial MT"/>
                <a:cs typeface="Arial MT"/>
              </a:rPr>
              <a:t>3</a:t>
            </a:r>
            <a:r>
              <a:rPr sz="1750" spc="-75" dirty="0">
                <a:latin typeface="Arial MT"/>
                <a:cs typeface="Arial MT"/>
              </a:rPr>
              <a:t> </a:t>
            </a:r>
            <a:r>
              <a:rPr sz="1750" spc="15" dirty="0">
                <a:latin typeface="Symbol"/>
                <a:cs typeface="Symbol"/>
              </a:rPr>
              <a:t>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2400" spc="-310" dirty="0">
                <a:latin typeface="Symbol"/>
                <a:cs typeface="Symbol"/>
              </a:rPr>
              <a:t></a:t>
            </a:r>
            <a:r>
              <a:rPr sz="1750" spc="45" dirty="0">
                <a:latin typeface="Arial MT"/>
                <a:cs typeface="Arial MT"/>
              </a:rPr>
              <a:t>3</a:t>
            </a:r>
            <a:r>
              <a:rPr sz="1750" spc="15" dirty="0">
                <a:latin typeface="Arial MT"/>
                <a:cs typeface="Arial MT"/>
              </a:rPr>
              <a:t>.</a:t>
            </a:r>
            <a:r>
              <a:rPr sz="1750" spc="-65" dirty="0">
                <a:latin typeface="Arial MT"/>
                <a:cs typeface="Arial MT"/>
              </a:rPr>
              <a:t>0</a:t>
            </a:r>
            <a:r>
              <a:rPr sz="1750" spc="-70" dirty="0">
                <a:latin typeface="Arial MT"/>
                <a:cs typeface="Arial MT"/>
              </a:rPr>
              <a:t>3</a:t>
            </a:r>
            <a:r>
              <a:rPr sz="1750" spc="-65" dirty="0">
                <a:latin typeface="Arial MT"/>
                <a:cs typeface="Arial MT"/>
              </a:rPr>
              <a:t>8</a:t>
            </a:r>
            <a:r>
              <a:rPr sz="1750" spc="35" dirty="0">
                <a:latin typeface="Arial MT"/>
                <a:cs typeface="Arial MT"/>
              </a:rPr>
              <a:t>6</a:t>
            </a:r>
            <a:r>
              <a:rPr sz="1750" spc="45" dirty="0">
                <a:latin typeface="Arial MT"/>
                <a:cs typeface="Arial MT"/>
              </a:rPr>
              <a:t> </a:t>
            </a:r>
            <a:r>
              <a:rPr sz="1750" spc="114" dirty="0">
                <a:latin typeface="Symbol"/>
                <a:cs typeface="Symbol"/>
              </a:rPr>
              <a:t></a:t>
            </a:r>
            <a:r>
              <a:rPr sz="2400" spc="-290" dirty="0">
                <a:latin typeface="Symbol"/>
                <a:cs typeface="Symbol"/>
              </a:rPr>
              <a:t></a:t>
            </a:r>
            <a:r>
              <a:rPr sz="1575" spc="7" baseline="50264" dirty="0">
                <a:latin typeface="Arial MT"/>
                <a:cs typeface="Arial MT"/>
              </a:rPr>
              <a:t>2</a:t>
            </a:r>
            <a:r>
              <a:rPr sz="1575" baseline="50264" dirty="0">
                <a:latin typeface="Arial MT"/>
                <a:cs typeface="Arial MT"/>
              </a:rPr>
              <a:t> </a:t>
            </a:r>
            <a:r>
              <a:rPr sz="1575" spc="-82" baseline="50264" dirty="0">
                <a:latin typeface="Arial MT"/>
                <a:cs typeface="Arial MT"/>
              </a:rPr>
              <a:t> </a:t>
            </a:r>
            <a:r>
              <a:rPr sz="1750" spc="35" dirty="0">
                <a:latin typeface="Symbol"/>
                <a:cs typeface="Symbol"/>
              </a:rPr>
              <a:t></a:t>
            </a:r>
            <a:r>
              <a:rPr sz="1750" spc="-85" dirty="0">
                <a:latin typeface="Times New Roman"/>
                <a:cs typeface="Times New Roman"/>
              </a:rPr>
              <a:t> </a:t>
            </a:r>
            <a:r>
              <a:rPr sz="2400" spc="-310" dirty="0">
                <a:latin typeface="Symbol"/>
                <a:cs typeface="Symbol"/>
              </a:rPr>
              <a:t></a:t>
            </a:r>
            <a:r>
              <a:rPr sz="1750" spc="45" dirty="0">
                <a:latin typeface="Arial MT"/>
                <a:cs typeface="Arial MT"/>
              </a:rPr>
              <a:t>5</a:t>
            </a:r>
            <a:r>
              <a:rPr sz="1750" spc="15" dirty="0">
                <a:latin typeface="Arial MT"/>
                <a:cs typeface="Arial MT"/>
              </a:rPr>
              <a:t>.</a:t>
            </a:r>
            <a:r>
              <a:rPr sz="1750" spc="-65" dirty="0">
                <a:latin typeface="Arial MT"/>
                <a:cs typeface="Arial MT"/>
              </a:rPr>
              <a:t>5</a:t>
            </a:r>
            <a:r>
              <a:rPr sz="1750" spc="-70" dirty="0">
                <a:latin typeface="Arial MT"/>
                <a:cs typeface="Arial MT"/>
              </a:rPr>
              <a:t>8</a:t>
            </a:r>
            <a:r>
              <a:rPr sz="1750" spc="-65" dirty="0">
                <a:latin typeface="Arial MT"/>
                <a:cs typeface="Arial MT"/>
              </a:rPr>
              <a:t>3</a:t>
            </a:r>
            <a:r>
              <a:rPr sz="1750" spc="35" dirty="0">
                <a:latin typeface="Arial MT"/>
                <a:cs typeface="Arial MT"/>
              </a:rPr>
              <a:t>9</a:t>
            </a:r>
            <a:r>
              <a:rPr sz="1750" spc="45" dirty="0">
                <a:latin typeface="Arial MT"/>
                <a:cs typeface="Arial MT"/>
              </a:rPr>
              <a:t> </a:t>
            </a:r>
            <a:r>
              <a:rPr sz="1750" spc="114" dirty="0">
                <a:latin typeface="Symbol"/>
                <a:cs typeface="Symbol"/>
              </a:rPr>
              <a:t></a:t>
            </a:r>
            <a:r>
              <a:rPr sz="2400" spc="-290" dirty="0">
                <a:latin typeface="Symbol"/>
                <a:cs typeface="Symbol"/>
              </a:rPr>
              <a:t></a:t>
            </a:r>
            <a:r>
              <a:rPr sz="1575" spc="7" baseline="50264" dirty="0">
                <a:latin typeface="Arial MT"/>
                <a:cs typeface="Arial MT"/>
              </a:rPr>
              <a:t>2</a:t>
            </a:r>
            <a:endParaRPr sz="1575" baseline="50264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84919" y="5856113"/>
            <a:ext cx="92710" cy="1847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50" dirty="0">
                <a:latin typeface="Arial MT"/>
                <a:cs typeface="Arial MT"/>
              </a:rPr>
              <a:t>k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03436" y="5604909"/>
            <a:ext cx="182880" cy="2978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2625" spc="-22" baseline="-25396" dirty="0">
                <a:latin typeface="Arial MT"/>
                <a:cs typeface="Arial MT"/>
              </a:rPr>
              <a:t>I</a:t>
            </a:r>
            <a:r>
              <a:rPr sz="1050" spc="-15" dirty="0">
                <a:latin typeface="Arial MT"/>
                <a:cs typeface="Arial MT"/>
              </a:rPr>
              <a:t>"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341475" y="5705777"/>
            <a:ext cx="152400" cy="2978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50" spc="35" dirty="0">
                <a:latin typeface="Symbol"/>
                <a:cs typeface="Symbol"/>
              </a:rPr>
              <a:t>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795771" y="5588508"/>
            <a:ext cx="1519555" cy="487680"/>
          </a:xfrm>
          <a:custGeom>
            <a:avLst/>
            <a:gdLst/>
            <a:ahLst/>
            <a:cxnLst/>
            <a:rect l="l" t="t" r="r" b="b"/>
            <a:pathLst>
              <a:path w="1519554" h="487679">
                <a:moveTo>
                  <a:pt x="1519427" y="0"/>
                </a:moveTo>
                <a:lnTo>
                  <a:pt x="0" y="0"/>
                </a:lnTo>
                <a:lnTo>
                  <a:pt x="0" y="487680"/>
                </a:lnTo>
                <a:lnTo>
                  <a:pt x="1519427" y="487680"/>
                </a:lnTo>
                <a:lnTo>
                  <a:pt x="1519427" y="0"/>
                </a:lnTo>
                <a:close/>
              </a:path>
            </a:pathLst>
          </a:custGeom>
          <a:solidFill>
            <a:srgbClr val="E2F1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5793969" y="5455601"/>
            <a:ext cx="217804" cy="4171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3825" spc="-30" baseline="-25054" dirty="0">
                <a:latin typeface="Arial MT"/>
                <a:cs typeface="Arial MT"/>
              </a:rPr>
              <a:t>I</a:t>
            </a:r>
            <a:r>
              <a:rPr sz="1500" spc="-20" dirty="0">
                <a:latin typeface="Arial MT"/>
                <a:cs typeface="Arial MT"/>
              </a:rPr>
              <a:t>"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898686" y="5817482"/>
            <a:ext cx="113664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spc="40" dirty="0">
                <a:latin typeface="Arial MT"/>
                <a:cs typeface="Arial MT"/>
              </a:rPr>
              <a:t>k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119580" y="5600741"/>
            <a:ext cx="1092835" cy="4171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2550" spc="90" dirty="0">
                <a:latin typeface="Symbol"/>
                <a:cs typeface="Symbol"/>
              </a:rPr>
              <a:t></a:t>
            </a:r>
            <a:r>
              <a:rPr sz="2550" spc="-150" dirty="0">
                <a:latin typeface="Times New Roman"/>
                <a:cs typeface="Times New Roman"/>
              </a:rPr>
              <a:t> </a:t>
            </a:r>
            <a:r>
              <a:rPr sz="2550" spc="-75" dirty="0">
                <a:latin typeface="Arial MT"/>
                <a:cs typeface="Arial MT"/>
              </a:rPr>
              <a:t>2.0kA</a:t>
            </a:r>
            <a:endParaRPr sz="2550">
              <a:latin typeface="Arial MT"/>
              <a:cs typeface="Arial MT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91200" y="5583935"/>
            <a:ext cx="1529080" cy="497205"/>
          </a:xfrm>
          <a:custGeom>
            <a:avLst/>
            <a:gdLst/>
            <a:ahLst/>
            <a:cxnLst/>
            <a:rect l="l" t="t" r="r" b="b"/>
            <a:pathLst>
              <a:path w="1529079" h="497204">
                <a:moveTo>
                  <a:pt x="0" y="496823"/>
                </a:moveTo>
                <a:lnTo>
                  <a:pt x="1528572" y="496823"/>
                </a:lnTo>
                <a:lnTo>
                  <a:pt x="1528572" y="0"/>
                </a:lnTo>
                <a:lnTo>
                  <a:pt x="0" y="0"/>
                </a:lnTo>
                <a:lnTo>
                  <a:pt x="0" y="496823"/>
                </a:lnTo>
                <a:close/>
              </a:path>
            </a:pathLst>
          </a:custGeom>
          <a:ln w="9144">
            <a:solidFill>
              <a:srgbClr val="4967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6344" y="4277867"/>
            <a:ext cx="8067040" cy="1762125"/>
            <a:chOff x="466344" y="4277867"/>
            <a:chExt cx="8067040" cy="17621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4279" y="4389129"/>
              <a:ext cx="7848592" cy="14371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4277867"/>
              <a:ext cx="7583424" cy="17617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2376" y="4407407"/>
              <a:ext cx="7772400" cy="136093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22376" y="4407408"/>
            <a:ext cx="7772400" cy="1361440"/>
          </a:xfrm>
          <a:prstGeom prst="rect">
            <a:avLst/>
          </a:prstGeom>
          <a:ln w="9144">
            <a:solidFill>
              <a:srgbClr val="E6811C"/>
            </a:solidFill>
          </a:ln>
        </p:spPr>
        <p:txBody>
          <a:bodyPr vert="horz" wrap="square" lIns="0" tIns="13970" rIns="0" bIns="0" rtlCol="0">
            <a:spAutoFit/>
          </a:bodyPr>
          <a:lstStyle/>
          <a:p>
            <a:pPr marL="90805" marR="783590">
              <a:lnSpc>
                <a:spcPct val="100000"/>
              </a:lnSpc>
              <a:spcBef>
                <a:spcPts val="110"/>
              </a:spcBef>
            </a:pPr>
            <a:r>
              <a:rPr sz="4000" b="1" spc="-25" dirty="0">
                <a:latin typeface="Calibri"/>
                <a:cs typeface="Calibri"/>
              </a:rPr>
              <a:t>CÁLCULO </a:t>
            </a:r>
            <a:r>
              <a:rPr sz="4000" b="1" spc="-5" dirty="0">
                <a:latin typeface="Calibri"/>
                <a:cs typeface="Calibri"/>
              </a:rPr>
              <a:t>DE LA </a:t>
            </a:r>
            <a:r>
              <a:rPr sz="4000" b="1" spc="-10" dirty="0">
                <a:latin typeface="Calibri"/>
                <a:cs typeface="Calibri"/>
              </a:rPr>
              <a:t>CORRIENTE </a:t>
            </a:r>
            <a:r>
              <a:rPr sz="4000" b="1" spc="-15" dirty="0">
                <a:latin typeface="Calibri"/>
                <a:cs typeface="Calibri"/>
              </a:rPr>
              <a:t>PICO </a:t>
            </a:r>
            <a:r>
              <a:rPr sz="4000" b="1" spc="-890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(IP)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7284" y="60960"/>
            <a:ext cx="8658225" cy="1762125"/>
            <a:chOff x="367284" y="60960"/>
            <a:chExt cx="8658225" cy="17621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0" y="256054"/>
              <a:ext cx="8439912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7284" y="60960"/>
              <a:ext cx="8657844" cy="17617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274319"/>
              <a:ext cx="8363711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57200" y="274320"/>
            <a:ext cx="8364220" cy="1143000"/>
          </a:xfrm>
          <a:prstGeom prst="rect">
            <a:avLst/>
          </a:prstGeom>
          <a:ln w="9144">
            <a:solidFill>
              <a:srgbClr val="E6811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4250"/>
              </a:lnSpc>
            </a:pPr>
            <a:r>
              <a:rPr sz="4000" b="1" spc="-10" dirty="0">
                <a:latin typeface="Calibri"/>
                <a:cs typeface="Calibri"/>
              </a:rPr>
              <a:t>Cálculo</a:t>
            </a:r>
            <a:r>
              <a:rPr sz="4000" b="1" spc="25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del</a:t>
            </a:r>
            <a:r>
              <a:rPr sz="4000" b="1" dirty="0">
                <a:latin typeface="Calibri"/>
                <a:cs typeface="Calibri"/>
              </a:rPr>
              <a:t> </a:t>
            </a:r>
            <a:r>
              <a:rPr sz="4000" b="1" spc="-15" dirty="0">
                <a:latin typeface="Calibri"/>
                <a:cs typeface="Calibri"/>
              </a:rPr>
              <a:t>valor</a:t>
            </a:r>
            <a:r>
              <a:rPr sz="4000" b="1" dirty="0">
                <a:latin typeface="Calibri"/>
                <a:cs typeface="Calibri"/>
              </a:rPr>
              <a:t> </a:t>
            </a:r>
            <a:r>
              <a:rPr sz="4000" b="1" spc="-10" dirty="0">
                <a:latin typeface="Calibri"/>
                <a:cs typeface="Calibri"/>
              </a:rPr>
              <a:t>pico</a:t>
            </a:r>
            <a:r>
              <a:rPr sz="4000" b="1" spc="5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de</a:t>
            </a:r>
            <a:r>
              <a:rPr sz="4000" b="1" dirty="0">
                <a:latin typeface="Calibri"/>
                <a:cs typeface="Calibri"/>
              </a:rPr>
              <a:t> </a:t>
            </a:r>
            <a:r>
              <a:rPr sz="4000" b="1" spc="-20" dirty="0">
                <a:latin typeface="Calibri"/>
                <a:cs typeface="Calibri"/>
              </a:rPr>
              <a:t>Corriente</a:t>
            </a:r>
            <a:r>
              <a:rPr sz="4000" b="1" spc="40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de</a:t>
            </a:r>
            <a:endParaRPr sz="4000">
              <a:latin typeface="Calibri"/>
              <a:cs typeface="Calibri"/>
            </a:endParaRPr>
          </a:p>
          <a:p>
            <a:pPr algn="ctr">
              <a:lnSpc>
                <a:spcPts val="4750"/>
              </a:lnSpc>
            </a:pPr>
            <a:r>
              <a:rPr sz="4000" b="1" spc="-20" dirty="0">
                <a:latin typeface="Calibri"/>
                <a:cs typeface="Calibri"/>
              </a:rPr>
              <a:t>cortocircuito</a:t>
            </a:r>
            <a:r>
              <a:rPr sz="4000" b="1" spc="50" dirty="0">
                <a:latin typeface="Calibri"/>
                <a:cs typeface="Calibri"/>
              </a:rPr>
              <a:t> </a:t>
            </a:r>
            <a:r>
              <a:rPr sz="4000" b="1" spc="-20" dirty="0">
                <a:latin typeface="Calibri"/>
                <a:cs typeface="Calibri"/>
              </a:rPr>
              <a:t>-IEC</a:t>
            </a:r>
            <a:r>
              <a:rPr sz="4000" b="1" spc="-15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60909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23088" y="1420367"/>
            <a:ext cx="8545195" cy="1457325"/>
            <a:chOff x="323088" y="1420367"/>
            <a:chExt cx="8545195" cy="145732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956" y="1572767"/>
              <a:ext cx="8458200" cy="10591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3088" y="1420367"/>
              <a:ext cx="8526780" cy="145694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200" y="1600199"/>
              <a:ext cx="8363711" cy="96469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7200" y="1600199"/>
              <a:ext cx="8364220" cy="965200"/>
            </a:xfrm>
            <a:custGeom>
              <a:avLst/>
              <a:gdLst/>
              <a:ahLst/>
              <a:cxnLst/>
              <a:rect l="l" t="t" r="r" b="b"/>
              <a:pathLst>
                <a:path w="8364220" h="965200">
                  <a:moveTo>
                    <a:pt x="0" y="964691"/>
                  </a:moveTo>
                  <a:lnTo>
                    <a:pt x="8363711" y="964691"/>
                  </a:lnTo>
                  <a:lnTo>
                    <a:pt x="8363711" y="0"/>
                  </a:lnTo>
                  <a:lnTo>
                    <a:pt x="0" y="0"/>
                  </a:lnTo>
                  <a:lnTo>
                    <a:pt x="0" y="964691"/>
                  </a:lnTo>
                  <a:close/>
                </a:path>
              </a:pathLst>
            </a:custGeom>
            <a:ln w="9143">
              <a:solidFill>
                <a:srgbClr val="717C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35940" y="1501902"/>
            <a:ext cx="810260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latin typeface="Calibri"/>
                <a:cs typeface="Calibri"/>
              </a:rPr>
              <a:t>Valor </a:t>
            </a:r>
            <a:r>
              <a:rPr sz="2400" spc="-10" dirty="0">
                <a:latin typeface="Calibri"/>
                <a:cs typeface="Calibri"/>
              </a:rPr>
              <a:t>instantáneo máximo </a:t>
            </a:r>
            <a:r>
              <a:rPr sz="2400" spc="-5" dirty="0">
                <a:latin typeface="Calibri"/>
                <a:cs typeface="Calibri"/>
              </a:rPr>
              <a:t>posible de </a:t>
            </a:r>
            <a:r>
              <a:rPr sz="2400" dirty="0">
                <a:latin typeface="Calibri"/>
                <a:cs typeface="Calibri"/>
              </a:rPr>
              <a:t>la </a:t>
            </a:r>
            <a:r>
              <a:rPr sz="2400" spc="-10" dirty="0">
                <a:latin typeface="Calibri"/>
                <a:cs typeface="Calibri"/>
              </a:rPr>
              <a:t>corriente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spc="-10" dirty="0">
                <a:latin typeface="Calibri"/>
                <a:cs typeface="Calibri"/>
              </a:rPr>
              <a:t>cortocircuito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presunta </a:t>
            </a:r>
            <a:r>
              <a:rPr sz="2400" spc="-10" dirty="0">
                <a:latin typeface="Calibri"/>
                <a:cs typeface="Calibri"/>
              </a:rPr>
              <a:t>maximum </a:t>
            </a:r>
            <a:r>
              <a:rPr sz="2400" spc="-5" dirty="0">
                <a:latin typeface="Calibri"/>
                <a:cs typeface="Calibri"/>
              </a:rPr>
              <a:t>possible </a:t>
            </a:r>
            <a:r>
              <a:rPr sz="2400" spc="-10" dirty="0">
                <a:latin typeface="Calibri"/>
                <a:cs typeface="Calibri"/>
              </a:rPr>
              <a:t>instantaneous value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spc="-10" dirty="0">
                <a:latin typeface="Calibri"/>
                <a:cs typeface="Calibri"/>
              </a:rPr>
              <a:t>expected </a:t>
            </a:r>
            <a:r>
              <a:rPr sz="2400" spc="-5" dirty="0">
                <a:latin typeface="Calibri"/>
                <a:cs typeface="Calibri"/>
              </a:rPr>
              <a:t> short circuit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current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390059" y="2689720"/>
            <a:ext cx="379095" cy="326390"/>
            <a:chOff x="4390059" y="2689720"/>
            <a:chExt cx="379095" cy="326390"/>
          </a:xfrm>
        </p:grpSpPr>
        <p:sp>
          <p:nvSpPr>
            <p:cNvPr id="14" name="object 14"/>
            <p:cNvSpPr/>
            <p:nvPr/>
          </p:nvSpPr>
          <p:spPr>
            <a:xfrm>
              <a:off x="4396409" y="2894031"/>
              <a:ext cx="38735" cy="22225"/>
            </a:xfrm>
            <a:custGeom>
              <a:avLst/>
              <a:gdLst/>
              <a:ahLst/>
              <a:cxnLst/>
              <a:rect l="l" t="t" r="r" b="b"/>
              <a:pathLst>
                <a:path w="38735" h="22225">
                  <a:moveTo>
                    <a:pt x="0" y="22089"/>
                  </a:moveTo>
                  <a:lnTo>
                    <a:pt x="38696" y="0"/>
                  </a:lnTo>
                </a:path>
              </a:pathLst>
            </a:custGeom>
            <a:ln w="124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35106" y="2900431"/>
              <a:ext cx="56515" cy="103505"/>
            </a:xfrm>
            <a:custGeom>
              <a:avLst/>
              <a:gdLst/>
              <a:ahLst/>
              <a:cxnLst/>
              <a:rect l="l" t="t" r="r" b="b"/>
              <a:pathLst>
                <a:path w="56514" h="103505">
                  <a:moveTo>
                    <a:pt x="0" y="0"/>
                  </a:moveTo>
                  <a:lnTo>
                    <a:pt x="55917" y="102879"/>
                  </a:lnTo>
                </a:path>
              </a:pathLst>
            </a:custGeom>
            <a:ln w="249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97170" y="2696388"/>
              <a:ext cx="265430" cy="307340"/>
            </a:xfrm>
            <a:custGeom>
              <a:avLst/>
              <a:gdLst/>
              <a:ahLst/>
              <a:cxnLst/>
              <a:rect l="l" t="t" r="r" b="b"/>
              <a:pathLst>
                <a:path w="265429" h="307339">
                  <a:moveTo>
                    <a:pt x="0" y="306922"/>
                  </a:moveTo>
                  <a:lnTo>
                    <a:pt x="74332" y="0"/>
                  </a:lnTo>
                </a:path>
                <a:path w="265429" h="307339">
                  <a:moveTo>
                    <a:pt x="74332" y="0"/>
                  </a:moveTo>
                  <a:lnTo>
                    <a:pt x="265375" y="0"/>
                  </a:lnTo>
                </a:path>
              </a:pathLst>
            </a:custGeom>
            <a:ln w="125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484714" y="2672387"/>
            <a:ext cx="1642110" cy="443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2240"/>
              </a:lnSpc>
              <a:spcBef>
                <a:spcPts val="105"/>
              </a:spcBef>
              <a:tabLst>
                <a:tab pos="312420" algn="l"/>
                <a:tab pos="1100455" algn="l"/>
              </a:tabLst>
            </a:pPr>
            <a:r>
              <a:rPr sz="2400" spc="25" dirty="0">
                <a:latin typeface="Arial MT"/>
                <a:cs typeface="Arial MT"/>
              </a:rPr>
              <a:t>i	</a:t>
            </a:r>
            <a:r>
              <a:rPr sz="2400" spc="65" dirty="0">
                <a:latin typeface="Symbol"/>
                <a:cs typeface="Symbol"/>
              </a:rPr>
              <a:t>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355" dirty="0">
                <a:latin typeface="Symbol"/>
                <a:cs typeface="Symbol"/>
              </a:rPr>
              <a:t></a:t>
            </a:r>
            <a:r>
              <a:rPr sz="2400" spc="30" dirty="0">
                <a:latin typeface="Symbol"/>
                <a:cs typeface="Symbol"/>
              </a:rPr>
              <a:t>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65" dirty="0">
                <a:latin typeface="Arial MT"/>
                <a:cs typeface="Arial MT"/>
              </a:rPr>
              <a:t>2</a:t>
            </a:r>
            <a:r>
              <a:rPr sz="2400" spc="-229" dirty="0">
                <a:latin typeface="Arial MT"/>
                <a:cs typeface="Arial MT"/>
              </a:rPr>
              <a:t> </a:t>
            </a:r>
            <a:r>
              <a:rPr sz="2400" spc="180" dirty="0">
                <a:latin typeface="Symbol"/>
                <a:cs typeface="Symbol"/>
              </a:rPr>
              <a:t></a:t>
            </a:r>
            <a:r>
              <a:rPr sz="2400" spc="-60" dirty="0">
                <a:latin typeface="Arial MT"/>
                <a:cs typeface="Arial MT"/>
              </a:rPr>
              <a:t>I</a:t>
            </a:r>
            <a:r>
              <a:rPr sz="2100" spc="37" baseline="41666" dirty="0">
                <a:latin typeface="Arial MT"/>
                <a:cs typeface="Arial MT"/>
              </a:rPr>
              <a:t>"</a:t>
            </a:r>
            <a:endParaRPr sz="2100" baseline="41666">
              <a:latin typeface="Arial MT"/>
              <a:cs typeface="Arial MT"/>
            </a:endParaRPr>
          </a:p>
          <a:p>
            <a:pPr marL="102870">
              <a:lnSpc>
                <a:spcPts val="1040"/>
              </a:lnSpc>
              <a:tabLst>
                <a:tab pos="1508760" algn="l"/>
              </a:tabLst>
            </a:pPr>
            <a:r>
              <a:rPr sz="1400" spc="40" dirty="0">
                <a:latin typeface="Arial MT"/>
                <a:cs typeface="Arial MT"/>
              </a:rPr>
              <a:t>p	</a:t>
            </a:r>
            <a:r>
              <a:rPr sz="1400" spc="35" dirty="0">
                <a:latin typeface="Arial MT"/>
                <a:cs typeface="Arial MT"/>
              </a:rPr>
              <a:t>k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68630" y="2598420"/>
            <a:ext cx="4710430" cy="608330"/>
            <a:chOff x="468630" y="2598420"/>
            <a:chExt cx="4710430" cy="608330"/>
          </a:xfrm>
        </p:grpSpPr>
        <p:sp>
          <p:nvSpPr>
            <p:cNvPr id="19" name="object 19"/>
            <p:cNvSpPr/>
            <p:nvPr/>
          </p:nvSpPr>
          <p:spPr>
            <a:xfrm>
              <a:off x="3472434" y="2617470"/>
              <a:ext cx="1687195" cy="570230"/>
            </a:xfrm>
            <a:custGeom>
              <a:avLst/>
              <a:gdLst/>
              <a:ahLst/>
              <a:cxnLst/>
              <a:rect l="l" t="t" r="r" b="b"/>
              <a:pathLst>
                <a:path w="1687195" h="570230">
                  <a:moveTo>
                    <a:pt x="0" y="569976"/>
                  </a:moveTo>
                  <a:lnTo>
                    <a:pt x="1687067" y="569976"/>
                  </a:lnTo>
                  <a:lnTo>
                    <a:pt x="1687067" y="0"/>
                  </a:lnTo>
                  <a:lnTo>
                    <a:pt x="0" y="0"/>
                  </a:lnTo>
                  <a:lnTo>
                    <a:pt x="0" y="569976"/>
                  </a:lnTo>
                  <a:close/>
                </a:path>
              </a:pathLst>
            </a:custGeom>
            <a:ln w="38100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8630" y="2782062"/>
              <a:ext cx="2447925" cy="368935"/>
            </a:xfrm>
            <a:custGeom>
              <a:avLst/>
              <a:gdLst/>
              <a:ahLst/>
              <a:cxnLst/>
              <a:rect l="l" t="t" r="r" b="b"/>
              <a:pathLst>
                <a:path w="2447925" h="368935">
                  <a:moveTo>
                    <a:pt x="2447544" y="0"/>
                  </a:moveTo>
                  <a:lnTo>
                    <a:pt x="0" y="0"/>
                  </a:lnTo>
                  <a:lnTo>
                    <a:pt x="0" y="368808"/>
                  </a:lnTo>
                  <a:lnTo>
                    <a:pt x="2447544" y="368808"/>
                  </a:lnTo>
                  <a:lnTo>
                    <a:pt x="24475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488685" y="2690622"/>
            <a:ext cx="3328670" cy="487680"/>
          </a:xfrm>
          <a:prstGeom prst="rect">
            <a:avLst/>
          </a:prstGeom>
          <a:ln w="38100">
            <a:solidFill>
              <a:srgbClr val="990033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75565">
              <a:lnSpc>
                <a:spcPct val="100000"/>
              </a:lnSpc>
              <a:spcBef>
                <a:spcPts val="359"/>
              </a:spcBef>
            </a:pPr>
            <a:r>
              <a:rPr sz="2750" spc="155" dirty="0">
                <a:latin typeface="Symbol"/>
                <a:cs typeface="Symbol"/>
              </a:rPr>
              <a:t></a:t>
            </a:r>
            <a:r>
              <a:rPr sz="2750" spc="-190" dirty="0">
                <a:latin typeface="Times New Roman"/>
                <a:cs typeface="Times New Roman"/>
              </a:rPr>
              <a:t> </a:t>
            </a:r>
            <a:r>
              <a:rPr sz="2750" spc="405" dirty="0">
                <a:latin typeface="Symbol"/>
                <a:cs typeface="Symbol"/>
              </a:rPr>
              <a:t></a:t>
            </a:r>
            <a:r>
              <a:rPr sz="2750" spc="-35" dirty="0">
                <a:latin typeface="Arial MT"/>
                <a:cs typeface="Arial MT"/>
              </a:rPr>
              <a:t>1</a:t>
            </a:r>
            <a:r>
              <a:rPr sz="2750" spc="-20" dirty="0">
                <a:latin typeface="Arial MT"/>
                <a:cs typeface="Arial MT"/>
              </a:rPr>
              <a:t>.</a:t>
            </a:r>
            <a:r>
              <a:rPr sz="2750" spc="-200" dirty="0">
                <a:latin typeface="Arial MT"/>
                <a:cs typeface="Arial MT"/>
              </a:rPr>
              <a:t>0</a:t>
            </a:r>
            <a:r>
              <a:rPr sz="2750" spc="155" dirty="0">
                <a:latin typeface="Arial MT"/>
                <a:cs typeface="Arial MT"/>
              </a:rPr>
              <a:t>2</a:t>
            </a:r>
            <a:r>
              <a:rPr sz="2750" spc="-325" dirty="0">
                <a:latin typeface="Arial MT"/>
                <a:cs typeface="Arial MT"/>
              </a:rPr>
              <a:t> </a:t>
            </a:r>
            <a:r>
              <a:rPr sz="2750" spc="155" dirty="0">
                <a:latin typeface="Symbol"/>
                <a:cs typeface="Symbol"/>
              </a:rPr>
              <a:t></a:t>
            </a:r>
            <a:r>
              <a:rPr sz="2750" spc="-400" dirty="0">
                <a:latin typeface="Times New Roman"/>
                <a:cs typeface="Times New Roman"/>
              </a:rPr>
              <a:t> </a:t>
            </a:r>
            <a:r>
              <a:rPr sz="2750" spc="-30" dirty="0">
                <a:latin typeface="Arial MT"/>
                <a:cs typeface="Arial MT"/>
              </a:rPr>
              <a:t>0</a:t>
            </a:r>
            <a:r>
              <a:rPr sz="2750" spc="-20" dirty="0">
                <a:latin typeface="Arial MT"/>
                <a:cs typeface="Arial MT"/>
              </a:rPr>
              <a:t>.</a:t>
            </a:r>
            <a:r>
              <a:rPr sz="2750" spc="-200" dirty="0">
                <a:latin typeface="Arial MT"/>
                <a:cs typeface="Arial MT"/>
              </a:rPr>
              <a:t>9</a:t>
            </a:r>
            <a:r>
              <a:rPr sz="2750" spc="155" dirty="0">
                <a:latin typeface="Arial MT"/>
                <a:cs typeface="Arial MT"/>
              </a:rPr>
              <a:t>8</a:t>
            </a:r>
            <a:r>
              <a:rPr sz="2750" spc="-415" dirty="0">
                <a:latin typeface="Arial MT"/>
                <a:cs typeface="Arial MT"/>
              </a:rPr>
              <a:t> </a:t>
            </a:r>
            <a:r>
              <a:rPr sz="2750" spc="350" dirty="0">
                <a:latin typeface="Symbol"/>
                <a:cs typeface="Symbol"/>
              </a:rPr>
              <a:t></a:t>
            </a:r>
            <a:r>
              <a:rPr sz="2750" spc="70" dirty="0">
                <a:latin typeface="Arial MT"/>
                <a:cs typeface="Arial MT"/>
              </a:rPr>
              <a:t>e</a:t>
            </a:r>
            <a:r>
              <a:rPr sz="2400" spc="-52" baseline="41666" dirty="0">
                <a:latin typeface="Symbol"/>
                <a:cs typeface="Symbol"/>
              </a:rPr>
              <a:t></a:t>
            </a:r>
            <a:r>
              <a:rPr sz="2400" baseline="41666" dirty="0">
                <a:latin typeface="Arial MT"/>
                <a:cs typeface="Arial MT"/>
              </a:rPr>
              <a:t>3</a:t>
            </a:r>
            <a:r>
              <a:rPr sz="2400" spc="367" baseline="41666" dirty="0">
                <a:latin typeface="Arial MT"/>
                <a:cs typeface="Arial MT"/>
              </a:rPr>
              <a:t>R</a:t>
            </a:r>
            <a:r>
              <a:rPr sz="2400" spc="67" baseline="41666" dirty="0">
                <a:latin typeface="Arial MT"/>
                <a:cs typeface="Arial MT"/>
              </a:rPr>
              <a:t>/</a:t>
            </a:r>
            <a:r>
              <a:rPr sz="2400" spc="-225" baseline="41666" dirty="0">
                <a:latin typeface="Arial MT"/>
                <a:cs typeface="Arial MT"/>
              </a:rPr>
              <a:t> </a:t>
            </a:r>
            <a:r>
              <a:rPr sz="2400" spc="172" baseline="41666" dirty="0">
                <a:latin typeface="Arial MT"/>
                <a:cs typeface="Arial MT"/>
              </a:rPr>
              <a:t>X</a:t>
            </a:r>
            <a:endParaRPr sz="2400" baseline="41666">
              <a:latin typeface="Arial MT"/>
              <a:cs typeface="Arial MT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10540" y="3256788"/>
            <a:ext cx="8328659" cy="3225165"/>
            <a:chOff x="510540" y="3256788"/>
            <a:chExt cx="8328659" cy="3225165"/>
          </a:xfrm>
        </p:grpSpPr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9495" y="3350374"/>
              <a:ext cx="7893825" cy="3037611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25018" y="3271266"/>
              <a:ext cx="8300084" cy="3195955"/>
            </a:xfrm>
            <a:custGeom>
              <a:avLst/>
              <a:gdLst/>
              <a:ahLst/>
              <a:cxnLst/>
              <a:rect l="l" t="t" r="r" b="b"/>
              <a:pathLst>
                <a:path w="8300084" h="3195954">
                  <a:moveTo>
                    <a:pt x="0" y="3195827"/>
                  </a:moveTo>
                  <a:lnTo>
                    <a:pt x="8299704" y="3195827"/>
                  </a:lnTo>
                  <a:lnTo>
                    <a:pt x="8299704" y="0"/>
                  </a:lnTo>
                  <a:lnTo>
                    <a:pt x="0" y="0"/>
                  </a:lnTo>
                  <a:lnTo>
                    <a:pt x="0" y="3195827"/>
                  </a:lnTo>
                  <a:close/>
                </a:path>
              </a:pathLst>
            </a:custGeom>
            <a:ln w="28956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68630" y="2782061"/>
            <a:ext cx="2447925" cy="368935"/>
          </a:xfrm>
          <a:prstGeom prst="rect">
            <a:avLst/>
          </a:prstGeom>
          <a:ln w="25908">
            <a:solidFill>
              <a:srgbClr val="5F76B4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235"/>
              </a:spcBef>
            </a:pPr>
            <a:r>
              <a:rPr sz="1800" spc="-10" dirty="0">
                <a:latin typeface="Calibri"/>
                <a:cs typeface="Calibri"/>
              </a:rPr>
              <a:t>Ecuación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para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cálculo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60960"/>
            <a:ext cx="8305800" cy="1762125"/>
            <a:chOff x="419103" y="60960"/>
            <a:chExt cx="8305800" cy="17621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9391" y="60960"/>
              <a:ext cx="8203692" cy="17617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4250"/>
              </a:lnSpc>
            </a:pPr>
            <a:r>
              <a:rPr sz="4000" b="1" spc="-10" dirty="0">
                <a:latin typeface="Calibri"/>
                <a:cs typeface="Calibri"/>
              </a:rPr>
              <a:t>Cálculo</a:t>
            </a:r>
            <a:r>
              <a:rPr sz="4000" b="1" spc="15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de la </a:t>
            </a:r>
            <a:r>
              <a:rPr sz="4000" b="1" spc="-15" dirty="0">
                <a:latin typeface="Calibri"/>
                <a:cs typeface="Calibri"/>
              </a:rPr>
              <a:t>corriente</a:t>
            </a:r>
            <a:r>
              <a:rPr sz="4000" b="1" spc="15" dirty="0">
                <a:latin typeface="Calibri"/>
                <a:cs typeface="Calibri"/>
              </a:rPr>
              <a:t> </a:t>
            </a:r>
            <a:r>
              <a:rPr sz="4000" b="1" spc="-10" dirty="0">
                <a:latin typeface="Calibri"/>
                <a:cs typeface="Calibri"/>
              </a:rPr>
              <a:t>pico</a:t>
            </a:r>
            <a:r>
              <a:rPr sz="4000" b="1" spc="-5" dirty="0">
                <a:latin typeface="Calibri"/>
                <a:cs typeface="Calibri"/>
              </a:rPr>
              <a:t> de</a:t>
            </a:r>
            <a:endParaRPr sz="4000">
              <a:latin typeface="Calibri"/>
              <a:cs typeface="Calibri"/>
            </a:endParaRPr>
          </a:p>
          <a:p>
            <a:pPr algn="ctr">
              <a:lnSpc>
                <a:spcPts val="4750"/>
              </a:lnSpc>
            </a:pPr>
            <a:r>
              <a:rPr sz="4000" b="1" spc="-20" dirty="0">
                <a:latin typeface="Calibri"/>
                <a:cs typeface="Calibri"/>
              </a:rPr>
              <a:t>cortocircuito</a:t>
            </a:r>
            <a:r>
              <a:rPr sz="4000" b="1" spc="55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en</a:t>
            </a:r>
            <a:r>
              <a:rPr sz="4000" b="1" spc="5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una</a:t>
            </a:r>
            <a:r>
              <a:rPr sz="4000" b="1" spc="5" dirty="0">
                <a:latin typeface="Calibri"/>
                <a:cs typeface="Calibri"/>
              </a:rPr>
              <a:t> </a:t>
            </a:r>
            <a:r>
              <a:rPr sz="4000" b="1" spc="-25" dirty="0">
                <a:latin typeface="Calibri"/>
                <a:cs typeface="Calibri"/>
              </a:rPr>
              <a:t>red</a:t>
            </a:r>
            <a:r>
              <a:rPr sz="4000" b="1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no</a:t>
            </a:r>
            <a:r>
              <a:rPr sz="4000" b="1" spc="10" dirty="0">
                <a:latin typeface="Calibri"/>
                <a:cs typeface="Calibri"/>
              </a:rPr>
              <a:t> </a:t>
            </a:r>
            <a:r>
              <a:rPr sz="4000" b="1" spc="-10" dirty="0">
                <a:latin typeface="Calibri"/>
                <a:cs typeface="Calibri"/>
              </a:rPr>
              <a:t>mallada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48995" y="1470660"/>
            <a:ext cx="8448040" cy="1209040"/>
            <a:chOff x="348995" y="1470660"/>
            <a:chExt cx="8448040" cy="120904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0623" y="1565148"/>
              <a:ext cx="8375904" cy="11094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8995" y="1470660"/>
              <a:ext cx="8214359" cy="120853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7867" y="1592580"/>
              <a:ext cx="8281416" cy="101498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67868" y="1592580"/>
            <a:ext cx="8281670" cy="1015365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0805" marR="387985">
              <a:lnSpc>
                <a:spcPct val="80000"/>
              </a:lnSpc>
              <a:spcBef>
                <a:spcPts val="270"/>
              </a:spcBef>
            </a:pPr>
            <a:r>
              <a:rPr sz="2200" spc="-10" dirty="0">
                <a:latin typeface="Calibri"/>
                <a:cs typeface="Calibri"/>
              </a:rPr>
              <a:t>Corriente </a:t>
            </a:r>
            <a:r>
              <a:rPr sz="2200" spc="-15" dirty="0">
                <a:latin typeface="Calibri"/>
                <a:cs typeface="Calibri"/>
              </a:rPr>
              <a:t>pico </a:t>
            </a:r>
            <a:r>
              <a:rPr sz="2200" spc="-5" dirty="0">
                <a:latin typeface="Calibri"/>
                <a:cs typeface="Calibri"/>
              </a:rPr>
              <a:t>de </a:t>
            </a:r>
            <a:r>
              <a:rPr sz="2200" spc="-15" dirty="0">
                <a:latin typeface="Calibri"/>
                <a:cs typeface="Calibri"/>
              </a:rPr>
              <a:t>cortocircuito </a:t>
            </a:r>
            <a:r>
              <a:rPr sz="2200" b="1" dirty="0">
                <a:latin typeface="Calibri"/>
                <a:cs typeface="Calibri"/>
              </a:rPr>
              <a:t>i</a:t>
            </a:r>
            <a:r>
              <a:rPr sz="2175" b="1" baseline="-21072" dirty="0">
                <a:latin typeface="Calibri"/>
                <a:cs typeface="Calibri"/>
              </a:rPr>
              <a:t>p</a:t>
            </a:r>
            <a:r>
              <a:rPr sz="2175" b="1" spc="7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en una </a:t>
            </a:r>
            <a:r>
              <a:rPr sz="2200" spc="-15" dirty="0">
                <a:latin typeface="Calibri"/>
                <a:cs typeface="Calibri"/>
              </a:rPr>
              <a:t>barra </a:t>
            </a:r>
            <a:r>
              <a:rPr sz="2200" spc="-10" dirty="0">
                <a:latin typeface="Calibri"/>
                <a:cs typeface="Calibri"/>
              </a:rPr>
              <a:t>común, alimentado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desde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varias </a:t>
            </a:r>
            <a:r>
              <a:rPr sz="2200" spc="-15" dirty="0">
                <a:latin typeface="Calibri"/>
                <a:cs typeface="Calibri"/>
              </a:rPr>
              <a:t>fuentes</a:t>
            </a:r>
            <a:r>
              <a:rPr sz="2200" spc="4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las cuales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no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están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asociadas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otras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fuentes,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es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igual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 </a:t>
            </a:r>
            <a:r>
              <a:rPr sz="2200" spc="-10" dirty="0">
                <a:latin typeface="Calibri"/>
                <a:cs typeface="Calibri"/>
              </a:rPr>
              <a:t>suma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las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corrientes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cortocircuitos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parciales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: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942943" y="2802371"/>
            <a:ext cx="4996815" cy="3169285"/>
            <a:chOff x="1942943" y="2802371"/>
            <a:chExt cx="4996815" cy="3169285"/>
          </a:xfrm>
        </p:grpSpPr>
        <p:sp>
          <p:nvSpPr>
            <p:cNvPr id="13" name="object 13"/>
            <p:cNvSpPr/>
            <p:nvPr/>
          </p:nvSpPr>
          <p:spPr>
            <a:xfrm>
              <a:off x="1960088" y="5953912"/>
              <a:ext cx="4962525" cy="0"/>
            </a:xfrm>
            <a:custGeom>
              <a:avLst/>
              <a:gdLst/>
              <a:ahLst/>
              <a:cxnLst/>
              <a:rect l="l" t="t" r="r" b="b"/>
              <a:pathLst>
                <a:path w="4962525">
                  <a:moveTo>
                    <a:pt x="0" y="0"/>
                  </a:moveTo>
                  <a:lnTo>
                    <a:pt x="4962047" y="0"/>
                  </a:lnTo>
                </a:path>
              </a:pathLst>
            </a:custGeom>
            <a:ln w="342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26129" y="2811896"/>
              <a:ext cx="449051" cy="44884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526129" y="2811896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448841"/>
                  </a:moveTo>
                  <a:lnTo>
                    <a:pt x="449051" y="448841"/>
                  </a:lnTo>
                  <a:lnTo>
                    <a:pt x="449051" y="0"/>
                  </a:lnTo>
                  <a:lnTo>
                    <a:pt x="0" y="0"/>
                  </a:lnTo>
                  <a:lnTo>
                    <a:pt x="0" y="448841"/>
                  </a:lnTo>
                  <a:close/>
                </a:path>
              </a:pathLst>
            </a:custGeom>
            <a:ln w="19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35330" y="3709642"/>
              <a:ext cx="842644" cy="0"/>
            </a:xfrm>
            <a:custGeom>
              <a:avLst/>
              <a:gdLst/>
              <a:ahLst/>
              <a:cxnLst/>
              <a:rect l="l" t="t" r="r" b="b"/>
              <a:pathLst>
                <a:path w="842645">
                  <a:moveTo>
                    <a:pt x="0" y="0"/>
                  </a:moveTo>
                  <a:lnTo>
                    <a:pt x="842055" y="0"/>
                  </a:lnTo>
                </a:path>
              </a:pathLst>
            </a:custGeom>
            <a:ln w="342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50766" y="3271980"/>
              <a:ext cx="1353185" cy="2682240"/>
            </a:xfrm>
            <a:custGeom>
              <a:avLst/>
              <a:gdLst/>
              <a:ahLst/>
              <a:cxnLst/>
              <a:rect l="l" t="t" r="r" b="b"/>
              <a:pathLst>
                <a:path w="1353185" h="2682240">
                  <a:moveTo>
                    <a:pt x="0" y="0"/>
                  </a:moveTo>
                  <a:lnTo>
                    <a:pt x="0" y="2681931"/>
                  </a:lnTo>
                </a:path>
                <a:path w="1353185" h="2682240">
                  <a:moveTo>
                    <a:pt x="1352731" y="1559844"/>
                  </a:moveTo>
                  <a:lnTo>
                    <a:pt x="1348166" y="1514599"/>
                  </a:lnTo>
                  <a:lnTo>
                    <a:pt x="1335077" y="1472456"/>
                  </a:lnTo>
                  <a:lnTo>
                    <a:pt x="1314369" y="1434316"/>
                  </a:lnTo>
                  <a:lnTo>
                    <a:pt x="1286948" y="1401085"/>
                  </a:lnTo>
                  <a:lnTo>
                    <a:pt x="1253720" y="1373665"/>
                  </a:lnTo>
                  <a:lnTo>
                    <a:pt x="1215590" y="1352960"/>
                  </a:lnTo>
                  <a:lnTo>
                    <a:pt x="1173466" y="1339875"/>
                  </a:lnTo>
                  <a:lnTo>
                    <a:pt x="1128253" y="1335313"/>
                  </a:lnTo>
                  <a:lnTo>
                    <a:pt x="1082987" y="1339875"/>
                  </a:lnTo>
                  <a:lnTo>
                    <a:pt x="1040823" y="1352960"/>
                  </a:lnTo>
                  <a:lnTo>
                    <a:pt x="1002666" y="1373665"/>
                  </a:lnTo>
                  <a:lnTo>
                    <a:pt x="969419" y="1401085"/>
                  </a:lnTo>
                  <a:lnTo>
                    <a:pt x="941986" y="1434316"/>
                  </a:lnTo>
                  <a:lnTo>
                    <a:pt x="921272" y="1472456"/>
                  </a:lnTo>
                  <a:lnTo>
                    <a:pt x="908181" y="1514599"/>
                  </a:lnTo>
                  <a:lnTo>
                    <a:pt x="903616" y="1559844"/>
                  </a:lnTo>
                  <a:lnTo>
                    <a:pt x="908181" y="1605082"/>
                  </a:lnTo>
                  <a:lnTo>
                    <a:pt x="921272" y="1647210"/>
                  </a:lnTo>
                  <a:lnTo>
                    <a:pt x="941986" y="1685327"/>
                  </a:lnTo>
                  <a:lnTo>
                    <a:pt x="969419" y="1718532"/>
                  </a:lnTo>
                  <a:lnTo>
                    <a:pt x="1002666" y="1745926"/>
                  </a:lnTo>
                  <a:lnTo>
                    <a:pt x="1040823" y="1766607"/>
                  </a:lnTo>
                  <a:lnTo>
                    <a:pt x="1082987" y="1779677"/>
                  </a:lnTo>
                  <a:lnTo>
                    <a:pt x="1128253" y="1784233"/>
                  </a:lnTo>
                  <a:lnTo>
                    <a:pt x="1173466" y="1779677"/>
                  </a:lnTo>
                  <a:lnTo>
                    <a:pt x="1215590" y="1766607"/>
                  </a:lnTo>
                  <a:lnTo>
                    <a:pt x="1253720" y="1745926"/>
                  </a:lnTo>
                  <a:lnTo>
                    <a:pt x="1286948" y="1718532"/>
                  </a:lnTo>
                  <a:lnTo>
                    <a:pt x="1314369" y="1685327"/>
                  </a:lnTo>
                  <a:lnTo>
                    <a:pt x="1335077" y="1647210"/>
                  </a:lnTo>
                  <a:lnTo>
                    <a:pt x="1348166" y="1605082"/>
                  </a:lnTo>
                  <a:lnTo>
                    <a:pt x="1352731" y="1559844"/>
                  </a:lnTo>
                  <a:close/>
                </a:path>
              </a:pathLst>
            </a:custGeom>
            <a:ln w="19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799810" y="4686112"/>
            <a:ext cx="171450" cy="254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00" spc="-5" dirty="0">
                <a:latin typeface="Arial MT"/>
                <a:cs typeface="Arial MT"/>
              </a:rPr>
              <a:t>M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184614" y="3575050"/>
            <a:ext cx="449580" cy="448945"/>
          </a:xfrm>
          <a:custGeom>
            <a:avLst/>
            <a:gdLst/>
            <a:ahLst/>
            <a:cxnLst/>
            <a:rect l="l" t="t" r="r" b="b"/>
            <a:pathLst>
              <a:path w="449580" h="448945">
                <a:moveTo>
                  <a:pt x="449067" y="224373"/>
                </a:moveTo>
                <a:lnTo>
                  <a:pt x="444505" y="179135"/>
                </a:lnTo>
                <a:lnTo>
                  <a:pt x="431421" y="137009"/>
                </a:lnTo>
                <a:lnTo>
                  <a:pt x="410718" y="98895"/>
                </a:lnTo>
                <a:lnTo>
                  <a:pt x="383300" y="65692"/>
                </a:lnTo>
                <a:lnTo>
                  <a:pt x="350068" y="38302"/>
                </a:lnTo>
                <a:lnTo>
                  <a:pt x="311927" y="17623"/>
                </a:lnTo>
                <a:lnTo>
                  <a:pt x="269778" y="4555"/>
                </a:lnTo>
                <a:lnTo>
                  <a:pt x="224525" y="0"/>
                </a:lnTo>
                <a:lnTo>
                  <a:pt x="179278" y="4555"/>
                </a:lnTo>
                <a:lnTo>
                  <a:pt x="137133" y="17623"/>
                </a:lnTo>
                <a:lnTo>
                  <a:pt x="98995" y="38302"/>
                </a:lnTo>
                <a:lnTo>
                  <a:pt x="65765" y="65692"/>
                </a:lnTo>
                <a:lnTo>
                  <a:pt x="38347" y="98895"/>
                </a:lnTo>
                <a:lnTo>
                  <a:pt x="17645" y="137009"/>
                </a:lnTo>
                <a:lnTo>
                  <a:pt x="4561" y="179135"/>
                </a:lnTo>
                <a:lnTo>
                  <a:pt x="0" y="224373"/>
                </a:lnTo>
                <a:lnTo>
                  <a:pt x="4561" y="269610"/>
                </a:lnTo>
                <a:lnTo>
                  <a:pt x="17645" y="311736"/>
                </a:lnTo>
                <a:lnTo>
                  <a:pt x="38347" y="349850"/>
                </a:lnTo>
                <a:lnTo>
                  <a:pt x="65765" y="383053"/>
                </a:lnTo>
                <a:lnTo>
                  <a:pt x="98995" y="410444"/>
                </a:lnTo>
                <a:lnTo>
                  <a:pt x="137133" y="431123"/>
                </a:lnTo>
                <a:lnTo>
                  <a:pt x="179278" y="444190"/>
                </a:lnTo>
                <a:lnTo>
                  <a:pt x="224525" y="448746"/>
                </a:lnTo>
                <a:lnTo>
                  <a:pt x="269778" y="444190"/>
                </a:lnTo>
                <a:lnTo>
                  <a:pt x="311927" y="431123"/>
                </a:lnTo>
                <a:lnTo>
                  <a:pt x="350068" y="410444"/>
                </a:lnTo>
                <a:lnTo>
                  <a:pt x="383300" y="383053"/>
                </a:lnTo>
                <a:lnTo>
                  <a:pt x="410718" y="349850"/>
                </a:lnTo>
                <a:lnTo>
                  <a:pt x="431421" y="311736"/>
                </a:lnTo>
                <a:lnTo>
                  <a:pt x="444505" y="269610"/>
                </a:lnTo>
                <a:lnTo>
                  <a:pt x="449067" y="224373"/>
                </a:lnTo>
                <a:close/>
              </a:path>
            </a:pathLst>
          </a:custGeom>
          <a:ln w="190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335206" y="3653710"/>
            <a:ext cx="160655" cy="254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00" spc="-5" dirty="0">
                <a:latin typeface="Arial MT"/>
                <a:cs typeface="Arial MT"/>
              </a:rPr>
              <a:t>G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184614" y="3260737"/>
            <a:ext cx="4266565" cy="2693670"/>
          </a:xfrm>
          <a:custGeom>
            <a:avLst/>
            <a:gdLst/>
            <a:ahLst/>
            <a:cxnLst/>
            <a:rect l="l" t="t" r="r" b="b"/>
            <a:pathLst>
              <a:path w="4266565" h="2693670">
                <a:moveTo>
                  <a:pt x="449067" y="1211963"/>
                </a:moveTo>
                <a:lnTo>
                  <a:pt x="444505" y="1166725"/>
                </a:lnTo>
                <a:lnTo>
                  <a:pt x="431421" y="1124599"/>
                </a:lnTo>
                <a:lnTo>
                  <a:pt x="410718" y="1086485"/>
                </a:lnTo>
                <a:lnTo>
                  <a:pt x="383300" y="1053282"/>
                </a:lnTo>
                <a:lnTo>
                  <a:pt x="350068" y="1025892"/>
                </a:lnTo>
                <a:lnTo>
                  <a:pt x="311927" y="1005213"/>
                </a:lnTo>
                <a:lnTo>
                  <a:pt x="269778" y="992145"/>
                </a:lnTo>
                <a:lnTo>
                  <a:pt x="224525" y="987590"/>
                </a:lnTo>
                <a:lnTo>
                  <a:pt x="179278" y="992145"/>
                </a:lnTo>
                <a:lnTo>
                  <a:pt x="137133" y="1005213"/>
                </a:lnTo>
                <a:lnTo>
                  <a:pt x="98995" y="1025892"/>
                </a:lnTo>
                <a:lnTo>
                  <a:pt x="65765" y="1053282"/>
                </a:lnTo>
                <a:lnTo>
                  <a:pt x="38347" y="1086485"/>
                </a:lnTo>
                <a:lnTo>
                  <a:pt x="17645" y="1124599"/>
                </a:lnTo>
                <a:lnTo>
                  <a:pt x="4561" y="1166725"/>
                </a:lnTo>
                <a:lnTo>
                  <a:pt x="0" y="1211963"/>
                </a:lnTo>
                <a:lnTo>
                  <a:pt x="4561" y="1257201"/>
                </a:lnTo>
                <a:lnTo>
                  <a:pt x="17645" y="1299326"/>
                </a:lnTo>
                <a:lnTo>
                  <a:pt x="38347" y="1337441"/>
                </a:lnTo>
                <a:lnTo>
                  <a:pt x="65765" y="1370643"/>
                </a:lnTo>
                <a:lnTo>
                  <a:pt x="98995" y="1398034"/>
                </a:lnTo>
                <a:lnTo>
                  <a:pt x="137133" y="1418713"/>
                </a:lnTo>
                <a:lnTo>
                  <a:pt x="179278" y="1431780"/>
                </a:lnTo>
                <a:lnTo>
                  <a:pt x="224525" y="1436336"/>
                </a:lnTo>
                <a:lnTo>
                  <a:pt x="269778" y="1431780"/>
                </a:lnTo>
                <a:lnTo>
                  <a:pt x="311927" y="1418713"/>
                </a:lnTo>
                <a:lnTo>
                  <a:pt x="350068" y="1398034"/>
                </a:lnTo>
                <a:lnTo>
                  <a:pt x="383300" y="1370643"/>
                </a:lnTo>
                <a:lnTo>
                  <a:pt x="410718" y="1337441"/>
                </a:lnTo>
                <a:lnTo>
                  <a:pt x="431421" y="1299326"/>
                </a:lnTo>
                <a:lnTo>
                  <a:pt x="444505" y="1257201"/>
                </a:lnTo>
                <a:lnTo>
                  <a:pt x="449067" y="1211963"/>
                </a:lnTo>
                <a:close/>
              </a:path>
              <a:path w="4266565" h="2693670">
                <a:moveTo>
                  <a:pt x="449067" y="1481306"/>
                </a:moveTo>
                <a:lnTo>
                  <a:pt x="444505" y="1436061"/>
                </a:lnTo>
                <a:lnTo>
                  <a:pt x="431421" y="1393917"/>
                </a:lnTo>
                <a:lnTo>
                  <a:pt x="410718" y="1355778"/>
                </a:lnTo>
                <a:lnTo>
                  <a:pt x="383300" y="1322546"/>
                </a:lnTo>
                <a:lnTo>
                  <a:pt x="350068" y="1295126"/>
                </a:lnTo>
                <a:lnTo>
                  <a:pt x="311927" y="1274422"/>
                </a:lnTo>
                <a:lnTo>
                  <a:pt x="269778" y="1261337"/>
                </a:lnTo>
                <a:lnTo>
                  <a:pt x="224525" y="1256774"/>
                </a:lnTo>
                <a:lnTo>
                  <a:pt x="179278" y="1261337"/>
                </a:lnTo>
                <a:lnTo>
                  <a:pt x="137133" y="1274422"/>
                </a:lnTo>
                <a:lnTo>
                  <a:pt x="98995" y="1295126"/>
                </a:lnTo>
                <a:lnTo>
                  <a:pt x="65765" y="1322546"/>
                </a:lnTo>
                <a:lnTo>
                  <a:pt x="38347" y="1355778"/>
                </a:lnTo>
                <a:lnTo>
                  <a:pt x="17645" y="1393917"/>
                </a:lnTo>
                <a:lnTo>
                  <a:pt x="4561" y="1436061"/>
                </a:lnTo>
                <a:lnTo>
                  <a:pt x="0" y="1481306"/>
                </a:lnTo>
                <a:lnTo>
                  <a:pt x="4561" y="1526543"/>
                </a:lnTo>
                <a:lnTo>
                  <a:pt x="17645" y="1568669"/>
                </a:lnTo>
                <a:lnTo>
                  <a:pt x="38347" y="1606783"/>
                </a:lnTo>
                <a:lnTo>
                  <a:pt x="65765" y="1639986"/>
                </a:lnTo>
                <a:lnTo>
                  <a:pt x="98995" y="1667376"/>
                </a:lnTo>
                <a:lnTo>
                  <a:pt x="137133" y="1688055"/>
                </a:lnTo>
                <a:lnTo>
                  <a:pt x="179278" y="1701123"/>
                </a:lnTo>
                <a:lnTo>
                  <a:pt x="224525" y="1705679"/>
                </a:lnTo>
                <a:lnTo>
                  <a:pt x="269778" y="1701123"/>
                </a:lnTo>
                <a:lnTo>
                  <a:pt x="311927" y="1688055"/>
                </a:lnTo>
                <a:lnTo>
                  <a:pt x="350068" y="1667376"/>
                </a:lnTo>
                <a:lnTo>
                  <a:pt x="383300" y="1639986"/>
                </a:lnTo>
                <a:lnTo>
                  <a:pt x="410718" y="1606783"/>
                </a:lnTo>
                <a:lnTo>
                  <a:pt x="431421" y="1568669"/>
                </a:lnTo>
                <a:lnTo>
                  <a:pt x="444505" y="1526543"/>
                </a:lnTo>
                <a:lnTo>
                  <a:pt x="449067" y="1481306"/>
                </a:lnTo>
                <a:close/>
              </a:path>
              <a:path w="4266565" h="2693670">
                <a:moveTo>
                  <a:pt x="224525" y="1716921"/>
                </a:moveTo>
                <a:lnTo>
                  <a:pt x="224525" y="2693174"/>
                </a:lnTo>
              </a:path>
              <a:path w="4266565" h="2693670">
                <a:moveTo>
                  <a:pt x="224525" y="763058"/>
                </a:moveTo>
                <a:lnTo>
                  <a:pt x="224525" y="976347"/>
                </a:lnTo>
              </a:path>
              <a:path w="4266565" h="2693670">
                <a:moveTo>
                  <a:pt x="2694405" y="1795475"/>
                </a:moveTo>
                <a:lnTo>
                  <a:pt x="2694405" y="2693174"/>
                </a:lnTo>
              </a:path>
              <a:path w="4266565" h="2693670">
                <a:moveTo>
                  <a:pt x="4266070" y="224531"/>
                </a:moveTo>
                <a:lnTo>
                  <a:pt x="4261505" y="179286"/>
                </a:lnTo>
                <a:lnTo>
                  <a:pt x="4248416" y="137143"/>
                </a:lnTo>
                <a:lnTo>
                  <a:pt x="4227708" y="99003"/>
                </a:lnTo>
                <a:lnTo>
                  <a:pt x="4200287" y="65772"/>
                </a:lnTo>
                <a:lnTo>
                  <a:pt x="4167058" y="38352"/>
                </a:lnTo>
                <a:lnTo>
                  <a:pt x="4128929" y="17647"/>
                </a:lnTo>
                <a:lnTo>
                  <a:pt x="4086805" y="4562"/>
                </a:lnTo>
                <a:lnTo>
                  <a:pt x="4041591" y="0"/>
                </a:lnTo>
                <a:lnTo>
                  <a:pt x="3996326" y="4562"/>
                </a:lnTo>
                <a:lnTo>
                  <a:pt x="3954162" y="17647"/>
                </a:lnTo>
                <a:lnTo>
                  <a:pt x="3916005" y="38352"/>
                </a:lnTo>
                <a:lnTo>
                  <a:pt x="3882757" y="65772"/>
                </a:lnTo>
                <a:lnTo>
                  <a:pt x="3855325" y="99003"/>
                </a:lnTo>
                <a:lnTo>
                  <a:pt x="3834611" y="137143"/>
                </a:lnTo>
                <a:lnTo>
                  <a:pt x="3821519" y="179286"/>
                </a:lnTo>
                <a:lnTo>
                  <a:pt x="3816955" y="224531"/>
                </a:lnTo>
                <a:lnTo>
                  <a:pt x="3821519" y="269769"/>
                </a:lnTo>
                <a:lnTo>
                  <a:pt x="3834611" y="311895"/>
                </a:lnTo>
                <a:lnTo>
                  <a:pt x="3855325" y="350009"/>
                </a:lnTo>
                <a:lnTo>
                  <a:pt x="3882757" y="383211"/>
                </a:lnTo>
                <a:lnTo>
                  <a:pt x="3916005" y="410602"/>
                </a:lnTo>
                <a:lnTo>
                  <a:pt x="3954162" y="431281"/>
                </a:lnTo>
                <a:lnTo>
                  <a:pt x="3996326" y="444348"/>
                </a:lnTo>
                <a:lnTo>
                  <a:pt x="4041591" y="448904"/>
                </a:lnTo>
                <a:lnTo>
                  <a:pt x="4086805" y="444348"/>
                </a:lnTo>
                <a:lnTo>
                  <a:pt x="4128929" y="431281"/>
                </a:lnTo>
                <a:lnTo>
                  <a:pt x="4167058" y="410602"/>
                </a:lnTo>
                <a:lnTo>
                  <a:pt x="4200287" y="383211"/>
                </a:lnTo>
                <a:lnTo>
                  <a:pt x="4227708" y="350009"/>
                </a:lnTo>
                <a:lnTo>
                  <a:pt x="4248416" y="311895"/>
                </a:lnTo>
                <a:lnTo>
                  <a:pt x="4261505" y="269769"/>
                </a:lnTo>
                <a:lnTo>
                  <a:pt x="4266070" y="224531"/>
                </a:lnTo>
                <a:close/>
              </a:path>
            </a:pathLst>
          </a:custGeom>
          <a:ln w="190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146996" y="3339556"/>
            <a:ext cx="171450" cy="254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00" spc="-5" dirty="0">
                <a:latin typeface="Arial MT"/>
                <a:cs typeface="Arial MT"/>
              </a:rPr>
              <a:t>M</a:t>
            </a:r>
            <a:endParaRPr sz="1500">
              <a:latin typeface="Arial MT"/>
              <a:cs typeface="Arial M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357812" y="3711359"/>
            <a:ext cx="4278630" cy="2766695"/>
            <a:chOff x="2357812" y="3711359"/>
            <a:chExt cx="4278630" cy="2766695"/>
          </a:xfrm>
        </p:grpSpPr>
        <p:sp>
          <p:nvSpPr>
            <p:cNvPr id="24" name="object 24"/>
            <p:cNvSpPr/>
            <p:nvPr/>
          </p:nvSpPr>
          <p:spPr>
            <a:xfrm>
              <a:off x="6001569" y="3720884"/>
              <a:ext cx="449580" cy="2233295"/>
            </a:xfrm>
            <a:custGeom>
              <a:avLst/>
              <a:gdLst/>
              <a:ahLst/>
              <a:cxnLst/>
              <a:rect l="l" t="t" r="r" b="b"/>
              <a:pathLst>
                <a:path w="449579" h="2233295">
                  <a:moveTo>
                    <a:pt x="449115" y="751816"/>
                  </a:moveTo>
                  <a:lnTo>
                    <a:pt x="444550" y="706578"/>
                  </a:lnTo>
                  <a:lnTo>
                    <a:pt x="431461" y="664452"/>
                  </a:lnTo>
                  <a:lnTo>
                    <a:pt x="410753" y="626338"/>
                  </a:lnTo>
                  <a:lnTo>
                    <a:pt x="383331" y="593135"/>
                  </a:lnTo>
                  <a:lnTo>
                    <a:pt x="350103" y="565745"/>
                  </a:lnTo>
                  <a:lnTo>
                    <a:pt x="311974" y="545066"/>
                  </a:lnTo>
                  <a:lnTo>
                    <a:pt x="269850" y="531998"/>
                  </a:lnTo>
                  <a:lnTo>
                    <a:pt x="224636" y="527443"/>
                  </a:lnTo>
                  <a:lnTo>
                    <a:pt x="179370" y="531998"/>
                  </a:lnTo>
                  <a:lnTo>
                    <a:pt x="137207" y="545066"/>
                  </a:lnTo>
                  <a:lnTo>
                    <a:pt x="99049" y="565745"/>
                  </a:lnTo>
                  <a:lnTo>
                    <a:pt x="65802" y="593135"/>
                  </a:lnTo>
                  <a:lnTo>
                    <a:pt x="38370" y="626338"/>
                  </a:lnTo>
                  <a:lnTo>
                    <a:pt x="17656" y="664452"/>
                  </a:lnTo>
                  <a:lnTo>
                    <a:pt x="4564" y="706578"/>
                  </a:lnTo>
                  <a:lnTo>
                    <a:pt x="0" y="751816"/>
                  </a:lnTo>
                  <a:lnTo>
                    <a:pt x="4564" y="797054"/>
                  </a:lnTo>
                  <a:lnTo>
                    <a:pt x="17656" y="839179"/>
                  </a:lnTo>
                  <a:lnTo>
                    <a:pt x="38370" y="877294"/>
                  </a:lnTo>
                  <a:lnTo>
                    <a:pt x="65802" y="910496"/>
                  </a:lnTo>
                  <a:lnTo>
                    <a:pt x="99049" y="937887"/>
                  </a:lnTo>
                  <a:lnTo>
                    <a:pt x="137207" y="958566"/>
                  </a:lnTo>
                  <a:lnTo>
                    <a:pt x="179370" y="971633"/>
                  </a:lnTo>
                  <a:lnTo>
                    <a:pt x="224636" y="976189"/>
                  </a:lnTo>
                  <a:lnTo>
                    <a:pt x="269850" y="971633"/>
                  </a:lnTo>
                  <a:lnTo>
                    <a:pt x="311974" y="958566"/>
                  </a:lnTo>
                  <a:lnTo>
                    <a:pt x="350103" y="937887"/>
                  </a:lnTo>
                  <a:lnTo>
                    <a:pt x="383331" y="910496"/>
                  </a:lnTo>
                  <a:lnTo>
                    <a:pt x="410753" y="877294"/>
                  </a:lnTo>
                  <a:lnTo>
                    <a:pt x="431461" y="839179"/>
                  </a:lnTo>
                  <a:lnTo>
                    <a:pt x="444550" y="797054"/>
                  </a:lnTo>
                  <a:lnTo>
                    <a:pt x="449115" y="751816"/>
                  </a:lnTo>
                  <a:close/>
                </a:path>
                <a:path w="449579" h="2233295">
                  <a:moveTo>
                    <a:pt x="449115" y="1021159"/>
                  </a:moveTo>
                  <a:lnTo>
                    <a:pt x="444550" y="975914"/>
                  </a:lnTo>
                  <a:lnTo>
                    <a:pt x="431461" y="933770"/>
                  </a:lnTo>
                  <a:lnTo>
                    <a:pt x="410753" y="895631"/>
                  </a:lnTo>
                  <a:lnTo>
                    <a:pt x="383331" y="862399"/>
                  </a:lnTo>
                  <a:lnTo>
                    <a:pt x="350103" y="834979"/>
                  </a:lnTo>
                  <a:lnTo>
                    <a:pt x="311974" y="814275"/>
                  </a:lnTo>
                  <a:lnTo>
                    <a:pt x="269850" y="801190"/>
                  </a:lnTo>
                  <a:lnTo>
                    <a:pt x="224636" y="796627"/>
                  </a:lnTo>
                  <a:lnTo>
                    <a:pt x="179370" y="801190"/>
                  </a:lnTo>
                  <a:lnTo>
                    <a:pt x="137207" y="814275"/>
                  </a:lnTo>
                  <a:lnTo>
                    <a:pt x="99049" y="834979"/>
                  </a:lnTo>
                  <a:lnTo>
                    <a:pt x="65802" y="862399"/>
                  </a:lnTo>
                  <a:lnTo>
                    <a:pt x="38370" y="895631"/>
                  </a:lnTo>
                  <a:lnTo>
                    <a:pt x="17656" y="933770"/>
                  </a:lnTo>
                  <a:lnTo>
                    <a:pt x="4564" y="975914"/>
                  </a:lnTo>
                  <a:lnTo>
                    <a:pt x="0" y="1021159"/>
                  </a:lnTo>
                  <a:lnTo>
                    <a:pt x="4564" y="1066396"/>
                  </a:lnTo>
                  <a:lnTo>
                    <a:pt x="17656" y="1108522"/>
                  </a:lnTo>
                  <a:lnTo>
                    <a:pt x="38370" y="1146636"/>
                  </a:lnTo>
                  <a:lnTo>
                    <a:pt x="65802" y="1179839"/>
                  </a:lnTo>
                  <a:lnTo>
                    <a:pt x="99049" y="1207229"/>
                  </a:lnTo>
                  <a:lnTo>
                    <a:pt x="137207" y="1227908"/>
                  </a:lnTo>
                  <a:lnTo>
                    <a:pt x="179370" y="1240976"/>
                  </a:lnTo>
                  <a:lnTo>
                    <a:pt x="224636" y="1245532"/>
                  </a:lnTo>
                  <a:lnTo>
                    <a:pt x="269850" y="1240976"/>
                  </a:lnTo>
                  <a:lnTo>
                    <a:pt x="311974" y="1227908"/>
                  </a:lnTo>
                  <a:lnTo>
                    <a:pt x="350103" y="1207229"/>
                  </a:lnTo>
                  <a:lnTo>
                    <a:pt x="383331" y="1179839"/>
                  </a:lnTo>
                  <a:lnTo>
                    <a:pt x="410753" y="1146636"/>
                  </a:lnTo>
                  <a:lnTo>
                    <a:pt x="431461" y="1108522"/>
                  </a:lnTo>
                  <a:lnTo>
                    <a:pt x="444550" y="1066396"/>
                  </a:lnTo>
                  <a:lnTo>
                    <a:pt x="449115" y="1021159"/>
                  </a:lnTo>
                  <a:close/>
                </a:path>
                <a:path w="449579" h="2233295">
                  <a:moveTo>
                    <a:pt x="224636" y="1256774"/>
                  </a:moveTo>
                  <a:lnTo>
                    <a:pt x="224636" y="2233027"/>
                  </a:lnTo>
                </a:path>
                <a:path w="449579" h="2233295">
                  <a:moveTo>
                    <a:pt x="224636" y="0"/>
                  </a:moveTo>
                  <a:lnTo>
                    <a:pt x="224636" y="516200"/>
                  </a:lnTo>
                </a:path>
              </a:pathLst>
            </a:custGeom>
            <a:ln w="19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777090" y="3934015"/>
              <a:ext cx="842010" cy="0"/>
            </a:xfrm>
            <a:custGeom>
              <a:avLst/>
              <a:gdLst/>
              <a:ahLst/>
              <a:cxnLst/>
              <a:rect l="l" t="t" r="r" b="b"/>
              <a:pathLst>
                <a:path w="842009">
                  <a:moveTo>
                    <a:pt x="0" y="0"/>
                  </a:moveTo>
                  <a:lnTo>
                    <a:pt x="841991" y="0"/>
                  </a:lnTo>
                </a:path>
              </a:pathLst>
            </a:custGeom>
            <a:ln w="342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066565" y="6146456"/>
              <a:ext cx="222250" cy="280670"/>
            </a:xfrm>
            <a:custGeom>
              <a:avLst/>
              <a:gdLst/>
              <a:ahLst/>
              <a:cxnLst/>
              <a:rect l="l" t="t" r="r" b="b"/>
              <a:pathLst>
                <a:path w="222250" h="280670">
                  <a:moveTo>
                    <a:pt x="221881" y="0"/>
                  </a:moveTo>
                  <a:lnTo>
                    <a:pt x="192163" y="9448"/>
                  </a:lnTo>
                  <a:lnTo>
                    <a:pt x="192163" y="21247"/>
                  </a:lnTo>
                  <a:lnTo>
                    <a:pt x="148628" y="33439"/>
                  </a:lnTo>
                  <a:lnTo>
                    <a:pt x="147764" y="32512"/>
                  </a:lnTo>
                  <a:lnTo>
                    <a:pt x="192163" y="21247"/>
                  </a:lnTo>
                  <a:lnTo>
                    <a:pt x="192163" y="9448"/>
                  </a:lnTo>
                  <a:lnTo>
                    <a:pt x="7848" y="68008"/>
                  </a:lnTo>
                  <a:lnTo>
                    <a:pt x="139039" y="34734"/>
                  </a:lnTo>
                  <a:lnTo>
                    <a:pt x="0" y="271780"/>
                  </a:lnTo>
                  <a:lnTo>
                    <a:pt x="13919" y="280276"/>
                  </a:lnTo>
                  <a:lnTo>
                    <a:pt x="40259" y="234480"/>
                  </a:lnTo>
                  <a:lnTo>
                    <a:pt x="22188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066570" y="6174081"/>
              <a:ext cx="153670" cy="252729"/>
            </a:xfrm>
            <a:custGeom>
              <a:avLst/>
              <a:gdLst/>
              <a:ahLst/>
              <a:cxnLst/>
              <a:rect l="l" t="t" r="r" b="b"/>
              <a:pathLst>
                <a:path w="153670" h="252729">
                  <a:moveTo>
                    <a:pt x="143211" y="0"/>
                  </a:moveTo>
                  <a:lnTo>
                    <a:pt x="153155" y="10611"/>
                  </a:lnTo>
                  <a:lnTo>
                    <a:pt x="13924" y="252643"/>
                  </a:lnTo>
                  <a:lnTo>
                    <a:pt x="0" y="244150"/>
                  </a:lnTo>
                  <a:lnTo>
                    <a:pt x="143211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066570" y="6138553"/>
              <a:ext cx="229870" cy="290195"/>
            </a:xfrm>
            <a:custGeom>
              <a:avLst/>
              <a:gdLst/>
              <a:ahLst/>
              <a:cxnLst/>
              <a:rect l="l" t="t" r="r" b="b"/>
              <a:pathLst>
                <a:path w="229870" h="290195">
                  <a:moveTo>
                    <a:pt x="219664" y="0"/>
                  </a:moveTo>
                  <a:lnTo>
                    <a:pt x="0" y="279477"/>
                  </a:lnTo>
                  <a:lnTo>
                    <a:pt x="10077" y="290145"/>
                  </a:lnTo>
                  <a:lnTo>
                    <a:pt x="229734" y="10658"/>
                  </a:lnTo>
                  <a:lnTo>
                    <a:pt x="21966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066570" y="6138553"/>
              <a:ext cx="229870" cy="290195"/>
            </a:xfrm>
            <a:custGeom>
              <a:avLst/>
              <a:gdLst/>
              <a:ahLst/>
              <a:cxnLst/>
              <a:rect l="l" t="t" r="r" b="b"/>
              <a:pathLst>
                <a:path w="229870" h="290195">
                  <a:moveTo>
                    <a:pt x="10077" y="290145"/>
                  </a:moveTo>
                  <a:lnTo>
                    <a:pt x="0" y="279477"/>
                  </a:lnTo>
                  <a:lnTo>
                    <a:pt x="219664" y="0"/>
                  </a:lnTo>
                  <a:lnTo>
                    <a:pt x="229734" y="10658"/>
                  </a:lnTo>
                  <a:lnTo>
                    <a:pt x="10077" y="29014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71356" y="6135474"/>
              <a:ext cx="222125" cy="89056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074424" y="5937224"/>
              <a:ext cx="184785" cy="276860"/>
            </a:xfrm>
            <a:custGeom>
              <a:avLst/>
              <a:gdLst/>
              <a:ahLst/>
              <a:cxnLst/>
              <a:rect l="l" t="t" r="r" b="b"/>
              <a:pathLst>
                <a:path w="184785" h="276860">
                  <a:moveTo>
                    <a:pt x="184572" y="0"/>
                  </a:moveTo>
                  <a:lnTo>
                    <a:pt x="123057" y="0"/>
                  </a:lnTo>
                  <a:lnTo>
                    <a:pt x="0" y="276333"/>
                  </a:lnTo>
                  <a:lnTo>
                    <a:pt x="1845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074424" y="5937224"/>
              <a:ext cx="184785" cy="276860"/>
            </a:xfrm>
            <a:custGeom>
              <a:avLst/>
              <a:gdLst/>
              <a:ahLst/>
              <a:cxnLst/>
              <a:rect l="l" t="t" r="r" b="b"/>
              <a:pathLst>
                <a:path w="184785" h="276860">
                  <a:moveTo>
                    <a:pt x="0" y="276333"/>
                  </a:moveTo>
                  <a:lnTo>
                    <a:pt x="123057" y="0"/>
                  </a:lnTo>
                  <a:lnTo>
                    <a:pt x="184572" y="0"/>
                  </a:lnTo>
                  <a:lnTo>
                    <a:pt x="0" y="276333"/>
                  </a:lnTo>
                  <a:close/>
                </a:path>
              </a:pathLst>
            </a:custGeom>
            <a:ln w="157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39061" y="6397139"/>
              <a:ext cx="76617" cy="8088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409139" y="5392836"/>
              <a:ext cx="0" cy="307975"/>
            </a:xfrm>
            <a:custGeom>
              <a:avLst/>
              <a:gdLst/>
              <a:ahLst/>
              <a:cxnLst/>
              <a:rect l="l" t="t" r="r" b="b"/>
              <a:pathLst>
                <a:path h="307975">
                  <a:moveTo>
                    <a:pt x="0" y="0"/>
                  </a:moveTo>
                  <a:lnTo>
                    <a:pt x="0" y="307772"/>
                  </a:lnTo>
                </a:path>
              </a:pathLst>
            </a:custGeom>
            <a:ln w="11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357812" y="5687783"/>
              <a:ext cx="102870" cy="154305"/>
            </a:xfrm>
            <a:custGeom>
              <a:avLst/>
              <a:gdLst/>
              <a:ahLst/>
              <a:cxnLst/>
              <a:rect l="l" t="t" r="r" b="b"/>
              <a:pathLst>
                <a:path w="102869" h="154304">
                  <a:moveTo>
                    <a:pt x="102654" y="0"/>
                  </a:moveTo>
                  <a:lnTo>
                    <a:pt x="0" y="0"/>
                  </a:lnTo>
                  <a:lnTo>
                    <a:pt x="51327" y="153910"/>
                  </a:lnTo>
                  <a:lnTo>
                    <a:pt x="1026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2460525" y="5444440"/>
            <a:ext cx="359410" cy="367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3375" b="1" baseline="7407" dirty="0">
                <a:latin typeface="Arial"/>
                <a:cs typeface="Arial"/>
              </a:rPr>
              <a:t>i</a:t>
            </a:r>
            <a:r>
              <a:rPr sz="1450" b="1" dirty="0">
                <a:latin typeface="Arial"/>
                <a:cs typeface="Arial"/>
              </a:rPr>
              <a:t>p1</a:t>
            </a:r>
            <a:endParaRPr sz="145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704983" y="5387121"/>
            <a:ext cx="102870" cy="454659"/>
            <a:chOff x="3704983" y="5387121"/>
            <a:chExt cx="102870" cy="454659"/>
          </a:xfrm>
        </p:grpSpPr>
        <p:sp>
          <p:nvSpPr>
            <p:cNvPr id="38" name="object 38"/>
            <p:cNvSpPr/>
            <p:nvPr/>
          </p:nvSpPr>
          <p:spPr>
            <a:xfrm>
              <a:off x="3756310" y="5392836"/>
              <a:ext cx="0" cy="307975"/>
            </a:xfrm>
            <a:custGeom>
              <a:avLst/>
              <a:gdLst/>
              <a:ahLst/>
              <a:cxnLst/>
              <a:rect l="l" t="t" r="r" b="b"/>
              <a:pathLst>
                <a:path h="307975">
                  <a:moveTo>
                    <a:pt x="0" y="0"/>
                  </a:moveTo>
                  <a:lnTo>
                    <a:pt x="0" y="307772"/>
                  </a:lnTo>
                </a:path>
              </a:pathLst>
            </a:custGeom>
            <a:ln w="11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704983" y="5687783"/>
              <a:ext cx="102870" cy="154305"/>
            </a:xfrm>
            <a:custGeom>
              <a:avLst/>
              <a:gdLst/>
              <a:ahLst/>
              <a:cxnLst/>
              <a:rect l="l" t="t" r="r" b="b"/>
              <a:pathLst>
                <a:path w="102870" h="154304">
                  <a:moveTo>
                    <a:pt x="102654" y="0"/>
                  </a:moveTo>
                  <a:lnTo>
                    <a:pt x="0" y="0"/>
                  </a:lnTo>
                  <a:lnTo>
                    <a:pt x="51327" y="153910"/>
                  </a:lnTo>
                  <a:lnTo>
                    <a:pt x="1026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807743" y="5444440"/>
            <a:ext cx="359410" cy="367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3375" b="1" baseline="7407" dirty="0">
                <a:latin typeface="Arial"/>
                <a:cs typeface="Arial"/>
              </a:rPr>
              <a:t>i</a:t>
            </a:r>
            <a:r>
              <a:rPr sz="1450" b="1" dirty="0">
                <a:latin typeface="Arial"/>
                <a:cs typeface="Arial"/>
              </a:rPr>
              <a:t>p2</a:t>
            </a:r>
            <a:endParaRPr sz="145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827691" y="5387121"/>
            <a:ext cx="1450340" cy="454659"/>
            <a:chOff x="4827691" y="5387121"/>
            <a:chExt cx="1450340" cy="454659"/>
          </a:xfrm>
        </p:grpSpPr>
        <p:sp>
          <p:nvSpPr>
            <p:cNvPr id="42" name="object 42"/>
            <p:cNvSpPr/>
            <p:nvPr/>
          </p:nvSpPr>
          <p:spPr>
            <a:xfrm>
              <a:off x="4879019" y="5392836"/>
              <a:ext cx="0" cy="307975"/>
            </a:xfrm>
            <a:custGeom>
              <a:avLst/>
              <a:gdLst/>
              <a:ahLst/>
              <a:cxnLst/>
              <a:rect l="l" t="t" r="r" b="b"/>
              <a:pathLst>
                <a:path h="307975">
                  <a:moveTo>
                    <a:pt x="0" y="0"/>
                  </a:moveTo>
                  <a:lnTo>
                    <a:pt x="0" y="307772"/>
                  </a:lnTo>
                </a:path>
              </a:pathLst>
            </a:custGeom>
            <a:ln w="11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827691" y="5687783"/>
              <a:ext cx="102870" cy="154305"/>
            </a:xfrm>
            <a:custGeom>
              <a:avLst/>
              <a:gdLst/>
              <a:ahLst/>
              <a:cxnLst/>
              <a:rect l="l" t="t" r="r" b="b"/>
              <a:pathLst>
                <a:path w="102870" h="154304">
                  <a:moveTo>
                    <a:pt x="102654" y="0"/>
                  </a:moveTo>
                  <a:lnTo>
                    <a:pt x="0" y="0"/>
                  </a:lnTo>
                  <a:lnTo>
                    <a:pt x="51327" y="153910"/>
                  </a:lnTo>
                  <a:lnTo>
                    <a:pt x="1026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226205" y="5392836"/>
              <a:ext cx="0" cy="307975"/>
            </a:xfrm>
            <a:custGeom>
              <a:avLst/>
              <a:gdLst/>
              <a:ahLst/>
              <a:cxnLst/>
              <a:rect l="l" t="t" r="r" b="b"/>
              <a:pathLst>
                <a:path h="307975">
                  <a:moveTo>
                    <a:pt x="0" y="0"/>
                  </a:moveTo>
                  <a:lnTo>
                    <a:pt x="0" y="307772"/>
                  </a:lnTo>
                </a:path>
              </a:pathLst>
            </a:custGeom>
            <a:ln w="11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174878" y="5687783"/>
              <a:ext cx="102870" cy="154305"/>
            </a:xfrm>
            <a:custGeom>
              <a:avLst/>
              <a:gdLst/>
              <a:ahLst/>
              <a:cxnLst/>
              <a:rect l="l" t="t" r="r" b="b"/>
              <a:pathLst>
                <a:path w="102870" h="154304">
                  <a:moveTo>
                    <a:pt x="102654" y="0"/>
                  </a:moveTo>
                  <a:lnTo>
                    <a:pt x="0" y="0"/>
                  </a:lnTo>
                  <a:lnTo>
                    <a:pt x="51327" y="153910"/>
                  </a:lnTo>
                  <a:lnTo>
                    <a:pt x="1026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4342853" y="5444440"/>
            <a:ext cx="2708275" cy="9582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12775">
              <a:lnSpc>
                <a:spcPct val="100000"/>
              </a:lnSpc>
              <a:spcBef>
                <a:spcPts val="95"/>
              </a:spcBef>
              <a:tabLst>
                <a:tab pos="1959610" algn="l"/>
              </a:tabLst>
            </a:pPr>
            <a:r>
              <a:rPr sz="3375" b="1" baseline="7407" dirty="0">
                <a:latin typeface="Arial"/>
                <a:cs typeface="Arial"/>
              </a:rPr>
              <a:t>i</a:t>
            </a:r>
            <a:r>
              <a:rPr sz="1450" b="1" dirty="0">
                <a:latin typeface="Arial"/>
                <a:cs typeface="Arial"/>
              </a:rPr>
              <a:t>p3	</a:t>
            </a:r>
            <a:r>
              <a:rPr sz="3375" b="1" baseline="7407" dirty="0">
                <a:latin typeface="Arial"/>
                <a:cs typeface="Arial"/>
              </a:rPr>
              <a:t>i</a:t>
            </a:r>
            <a:r>
              <a:rPr sz="1450" b="1" dirty="0">
                <a:latin typeface="Arial"/>
                <a:cs typeface="Arial"/>
              </a:rPr>
              <a:t>p4</a:t>
            </a:r>
            <a:endParaRPr sz="14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945"/>
              </a:spcBef>
            </a:pPr>
            <a:r>
              <a:rPr sz="2250" b="1" dirty="0">
                <a:latin typeface="Arial"/>
                <a:cs typeface="Arial"/>
              </a:rPr>
              <a:t>i</a:t>
            </a:r>
            <a:r>
              <a:rPr sz="2175" b="1" baseline="-11494" dirty="0">
                <a:latin typeface="Arial"/>
                <a:cs typeface="Arial"/>
              </a:rPr>
              <a:t>p</a:t>
            </a:r>
            <a:r>
              <a:rPr sz="2175" b="1" spc="307" baseline="-11494" dirty="0">
                <a:latin typeface="Arial"/>
                <a:cs typeface="Arial"/>
              </a:rPr>
              <a:t> </a:t>
            </a:r>
            <a:r>
              <a:rPr sz="2250" b="1" spc="-5" dirty="0">
                <a:latin typeface="Arial"/>
                <a:cs typeface="Arial"/>
              </a:rPr>
              <a:t>=</a:t>
            </a:r>
            <a:r>
              <a:rPr sz="2250" b="1" spc="-15" dirty="0">
                <a:latin typeface="Arial"/>
                <a:cs typeface="Arial"/>
              </a:rPr>
              <a:t> </a:t>
            </a:r>
            <a:r>
              <a:rPr sz="2250" b="1" dirty="0">
                <a:latin typeface="Arial"/>
                <a:cs typeface="Arial"/>
              </a:rPr>
              <a:t>i</a:t>
            </a:r>
            <a:r>
              <a:rPr sz="2175" b="1" baseline="-11494" dirty="0">
                <a:latin typeface="Arial"/>
                <a:cs typeface="Arial"/>
              </a:rPr>
              <a:t>p1</a:t>
            </a:r>
            <a:r>
              <a:rPr sz="2175" b="1" spc="315" baseline="-11494" dirty="0">
                <a:latin typeface="Arial"/>
                <a:cs typeface="Arial"/>
              </a:rPr>
              <a:t> </a:t>
            </a:r>
            <a:r>
              <a:rPr sz="2250" b="1" spc="-5" dirty="0">
                <a:latin typeface="Arial"/>
                <a:cs typeface="Arial"/>
              </a:rPr>
              <a:t>+</a:t>
            </a:r>
            <a:r>
              <a:rPr sz="2250" b="1" spc="-15" dirty="0">
                <a:latin typeface="Arial"/>
                <a:cs typeface="Arial"/>
              </a:rPr>
              <a:t> </a:t>
            </a:r>
            <a:r>
              <a:rPr sz="2250" b="1" dirty="0">
                <a:latin typeface="Arial"/>
                <a:cs typeface="Arial"/>
              </a:rPr>
              <a:t>i</a:t>
            </a:r>
            <a:r>
              <a:rPr sz="2175" b="1" baseline="-11494" dirty="0">
                <a:latin typeface="Arial"/>
                <a:cs typeface="Arial"/>
              </a:rPr>
              <a:t>p2</a:t>
            </a:r>
            <a:r>
              <a:rPr sz="2175" b="1" spc="-7" baseline="-11494" dirty="0">
                <a:latin typeface="Arial"/>
                <a:cs typeface="Arial"/>
              </a:rPr>
              <a:t> </a:t>
            </a:r>
            <a:r>
              <a:rPr sz="2250" b="1" spc="-5" dirty="0">
                <a:latin typeface="Arial"/>
                <a:cs typeface="Arial"/>
              </a:rPr>
              <a:t>+</a:t>
            </a:r>
            <a:r>
              <a:rPr sz="2250" b="1" spc="-15" dirty="0">
                <a:latin typeface="Arial"/>
                <a:cs typeface="Arial"/>
              </a:rPr>
              <a:t> </a:t>
            </a:r>
            <a:r>
              <a:rPr sz="2250" b="1" dirty="0">
                <a:latin typeface="Arial"/>
                <a:cs typeface="Arial"/>
              </a:rPr>
              <a:t>i</a:t>
            </a:r>
            <a:r>
              <a:rPr sz="2175" b="1" baseline="-11494" dirty="0">
                <a:latin typeface="Arial"/>
                <a:cs typeface="Arial"/>
              </a:rPr>
              <a:t>p3</a:t>
            </a:r>
            <a:r>
              <a:rPr sz="2175" b="1" spc="-7" baseline="-11494" dirty="0">
                <a:latin typeface="Arial"/>
                <a:cs typeface="Arial"/>
              </a:rPr>
              <a:t> </a:t>
            </a:r>
            <a:r>
              <a:rPr sz="2250" b="1" spc="-5" dirty="0">
                <a:latin typeface="Arial"/>
                <a:cs typeface="Arial"/>
              </a:rPr>
              <a:t>+</a:t>
            </a:r>
            <a:r>
              <a:rPr sz="2250" b="1" spc="-15" dirty="0">
                <a:latin typeface="Arial"/>
                <a:cs typeface="Arial"/>
              </a:rPr>
              <a:t> </a:t>
            </a:r>
            <a:r>
              <a:rPr sz="2250" b="1" dirty="0">
                <a:latin typeface="Arial"/>
                <a:cs typeface="Arial"/>
              </a:rPr>
              <a:t>i</a:t>
            </a:r>
            <a:r>
              <a:rPr sz="2175" b="1" baseline="-11494" dirty="0">
                <a:latin typeface="Arial"/>
                <a:cs typeface="Arial"/>
              </a:rPr>
              <a:t>p4</a:t>
            </a:r>
            <a:endParaRPr sz="2175" baseline="-11494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893570" y="2760726"/>
            <a:ext cx="6035040" cy="3811904"/>
          </a:xfrm>
          <a:custGeom>
            <a:avLst/>
            <a:gdLst/>
            <a:ahLst/>
            <a:cxnLst/>
            <a:rect l="l" t="t" r="r" b="b"/>
            <a:pathLst>
              <a:path w="6035040" h="3811904">
                <a:moveTo>
                  <a:pt x="0" y="3811524"/>
                </a:moveTo>
                <a:lnTo>
                  <a:pt x="6035039" y="3811524"/>
                </a:lnTo>
                <a:lnTo>
                  <a:pt x="6035039" y="0"/>
                </a:lnTo>
                <a:lnTo>
                  <a:pt x="0" y="0"/>
                </a:lnTo>
                <a:lnTo>
                  <a:pt x="0" y="3811524"/>
                </a:lnTo>
                <a:close/>
              </a:path>
            </a:pathLst>
          </a:custGeom>
          <a:ln w="28956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868" rIns="0" bIns="0" rtlCol="0">
            <a:spAutoFit/>
          </a:bodyPr>
          <a:lstStyle/>
          <a:p>
            <a:pPr marL="678180" marR="5080" indent="627380">
              <a:lnSpc>
                <a:spcPct val="100000"/>
              </a:lnSpc>
              <a:spcBef>
                <a:spcPts val="95"/>
              </a:spcBef>
            </a:pPr>
            <a:r>
              <a:rPr sz="4000" b="0" spc="-25" dirty="0">
                <a:latin typeface="Calibri"/>
                <a:cs typeface="Calibri"/>
              </a:rPr>
              <a:t>Peak</a:t>
            </a:r>
            <a:r>
              <a:rPr sz="4000" b="0" spc="-20" dirty="0">
                <a:latin typeface="Calibri"/>
                <a:cs typeface="Calibri"/>
              </a:rPr>
              <a:t> </a:t>
            </a:r>
            <a:r>
              <a:rPr sz="4000" b="0" spc="-10" dirty="0">
                <a:latin typeface="Calibri"/>
                <a:cs typeface="Calibri"/>
              </a:rPr>
              <a:t>Short-Circuit</a:t>
            </a:r>
            <a:r>
              <a:rPr sz="4000" b="0" spc="5" dirty="0">
                <a:latin typeface="Calibri"/>
                <a:cs typeface="Calibri"/>
              </a:rPr>
              <a:t> </a:t>
            </a:r>
            <a:r>
              <a:rPr sz="4000" b="0" spc="-15" dirty="0">
                <a:latin typeface="Calibri"/>
                <a:cs typeface="Calibri"/>
              </a:rPr>
              <a:t>Current </a:t>
            </a:r>
            <a:r>
              <a:rPr sz="4000" b="0" spc="-10" dirty="0">
                <a:latin typeface="Calibri"/>
                <a:cs typeface="Calibri"/>
              </a:rPr>
              <a:t> Calculation</a:t>
            </a:r>
            <a:r>
              <a:rPr sz="4000" b="0" spc="-25" dirty="0">
                <a:latin typeface="Calibri"/>
                <a:cs typeface="Calibri"/>
              </a:rPr>
              <a:t> </a:t>
            </a:r>
            <a:r>
              <a:rPr sz="4000" b="0" spc="-5" dirty="0">
                <a:latin typeface="Calibri"/>
                <a:cs typeface="Calibri"/>
              </a:rPr>
              <a:t>in</a:t>
            </a:r>
            <a:r>
              <a:rPr sz="4000" b="0" dirty="0">
                <a:latin typeface="Calibri"/>
                <a:cs typeface="Calibri"/>
              </a:rPr>
              <a:t> </a:t>
            </a:r>
            <a:r>
              <a:rPr sz="4000" b="0" spc="-5" dirty="0">
                <a:latin typeface="Calibri"/>
                <a:cs typeface="Calibri"/>
              </a:rPr>
              <a:t>meshed</a:t>
            </a:r>
            <a:r>
              <a:rPr sz="4000" b="0" dirty="0">
                <a:latin typeface="Calibri"/>
                <a:cs typeface="Calibri"/>
              </a:rPr>
              <a:t> </a:t>
            </a:r>
            <a:r>
              <a:rPr sz="4000" b="0" spc="-20" dirty="0">
                <a:latin typeface="Calibri"/>
                <a:cs typeface="Calibri"/>
              </a:rPr>
              <a:t>Networks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2440" y="1561541"/>
            <a:ext cx="7642225" cy="29254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172C4A"/>
                </a:solidFill>
                <a:latin typeface="Calibri"/>
                <a:cs typeface="Calibri"/>
              </a:rPr>
              <a:t>Method</a:t>
            </a:r>
            <a:r>
              <a:rPr sz="2000" b="1" spc="-25" dirty="0">
                <a:solidFill>
                  <a:srgbClr val="172C4A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72C4A"/>
                </a:solidFill>
                <a:latin typeface="Calibri"/>
                <a:cs typeface="Calibri"/>
              </a:rPr>
              <a:t>A:</a:t>
            </a:r>
            <a:r>
              <a:rPr sz="2000" b="1" spc="-20" dirty="0">
                <a:solidFill>
                  <a:srgbClr val="172C4A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72C4A"/>
                </a:solidFill>
                <a:latin typeface="Calibri"/>
                <a:cs typeface="Calibri"/>
              </a:rPr>
              <a:t>uniform</a:t>
            </a:r>
            <a:r>
              <a:rPr sz="2000" b="1" spc="-30" dirty="0">
                <a:solidFill>
                  <a:srgbClr val="172C4A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172C4A"/>
                </a:solidFill>
                <a:latin typeface="Calibri"/>
                <a:cs typeface="Calibri"/>
              </a:rPr>
              <a:t>ratio</a:t>
            </a:r>
            <a:r>
              <a:rPr sz="2000" b="1" spc="-10" dirty="0">
                <a:solidFill>
                  <a:srgbClr val="172C4A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172C4A"/>
                </a:solidFill>
                <a:latin typeface="Calibri"/>
                <a:cs typeface="Calibri"/>
              </a:rPr>
              <a:t>R</a:t>
            </a:r>
            <a:r>
              <a:rPr sz="2000" b="1" dirty="0">
                <a:solidFill>
                  <a:srgbClr val="172C4A"/>
                </a:solidFill>
                <a:latin typeface="Calibri"/>
                <a:cs typeface="Calibri"/>
              </a:rPr>
              <a:t>/</a:t>
            </a:r>
            <a:r>
              <a:rPr sz="2000" b="1" i="1" dirty="0">
                <a:solidFill>
                  <a:srgbClr val="172C4A"/>
                </a:solidFill>
                <a:latin typeface="Calibri"/>
                <a:cs typeface="Calibri"/>
              </a:rPr>
              <a:t>X</a:t>
            </a:r>
            <a:endParaRPr sz="2000">
              <a:latin typeface="Calibri"/>
              <a:cs typeface="Calibri"/>
            </a:endParaRPr>
          </a:p>
          <a:p>
            <a:pPr marL="419100" indent="-34353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419100" algn="l"/>
                <a:tab pos="419734" algn="l"/>
              </a:tabLst>
            </a:pPr>
            <a:r>
              <a:rPr sz="2000" spc="-10" dirty="0">
                <a:latin typeface="Calibri"/>
                <a:cs typeface="Calibri"/>
              </a:rPr>
              <a:t>smallest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value of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all </a:t>
            </a:r>
            <a:r>
              <a:rPr sz="2000" spc="-10" dirty="0">
                <a:latin typeface="Calibri"/>
                <a:cs typeface="Calibri"/>
              </a:rPr>
              <a:t>network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branches</a:t>
            </a:r>
            <a:endParaRPr sz="2000">
              <a:latin typeface="Calibri"/>
              <a:cs typeface="Calibri"/>
            </a:endParaRPr>
          </a:p>
          <a:p>
            <a:pPr marL="419100" indent="-343535">
              <a:lnSpc>
                <a:spcPct val="100000"/>
              </a:lnSpc>
              <a:buFont typeface="Arial MT"/>
              <a:buChar char="•"/>
              <a:tabLst>
                <a:tab pos="419100" algn="l"/>
                <a:tab pos="419734" algn="l"/>
              </a:tabLst>
            </a:pPr>
            <a:r>
              <a:rPr sz="2000" spc="-5" dirty="0">
                <a:latin typeface="Calibri"/>
                <a:cs typeface="Calibri"/>
              </a:rPr>
              <a:t>quite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inexact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 MT"/>
              <a:buChar char="•"/>
            </a:pPr>
            <a:endParaRPr sz="1750">
              <a:latin typeface="Calibri"/>
              <a:cs typeface="Calibri"/>
            </a:endParaRPr>
          </a:p>
          <a:p>
            <a:pPr marL="76200">
              <a:lnSpc>
                <a:spcPts val="2350"/>
              </a:lnSpc>
            </a:pPr>
            <a:r>
              <a:rPr sz="2000" b="1" spc="-5" dirty="0">
                <a:solidFill>
                  <a:srgbClr val="172C4A"/>
                </a:solidFill>
                <a:latin typeface="Calibri"/>
                <a:cs typeface="Calibri"/>
              </a:rPr>
              <a:t>Method</a:t>
            </a:r>
            <a:r>
              <a:rPr sz="2000" b="1" spc="-20" dirty="0">
                <a:solidFill>
                  <a:srgbClr val="172C4A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72C4A"/>
                </a:solidFill>
                <a:latin typeface="Calibri"/>
                <a:cs typeface="Calibri"/>
              </a:rPr>
              <a:t>B:</a:t>
            </a:r>
            <a:r>
              <a:rPr sz="2000" b="1" spc="-5" dirty="0">
                <a:solidFill>
                  <a:srgbClr val="172C4A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172C4A"/>
                </a:solidFill>
                <a:latin typeface="Calibri"/>
                <a:cs typeface="Calibri"/>
              </a:rPr>
              <a:t>ratio</a:t>
            </a:r>
            <a:r>
              <a:rPr sz="2000" b="1" spc="-5" dirty="0">
                <a:solidFill>
                  <a:srgbClr val="172C4A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172C4A"/>
                </a:solidFill>
                <a:latin typeface="Calibri"/>
                <a:cs typeface="Calibri"/>
              </a:rPr>
              <a:t>R</a:t>
            </a:r>
            <a:r>
              <a:rPr sz="2000" b="1" dirty="0">
                <a:solidFill>
                  <a:srgbClr val="172C4A"/>
                </a:solidFill>
                <a:latin typeface="Calibri"/>
                <a:cs typeface="Calibri"/>
              </a:rPr>
              <a:t>/</a:t>
            </a:r>
            <a:r>
              <a:rPr sz="2000" b="1" i="1" dirty="0">
                <a:solidFill>
                  <a:srgbClr val="172C4A"/>
                </a:solidFill>
                <a:latin typeface="Calibri"/>
                <a:cs typeface="Calibri"/>
              </a:rPr>
              <a:t>X</a:t>
            </a:r>
            <a:r>
              <a:rPr sz="2000" b="1" i="1" spc="-10" dirty="0">
                <a:solidFill>
                  <a:srgbClr val="172C4A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172C4A"/>
                </a:solidFill>
                <a:latin typeface="Calibri"/>
                <a:cs typeface="Calibri"/>
              </a:rPr>
              <a:t>at</a:t>
            </a:r>
            <a:r>
              <a:rPr sz="2000" b="1" dirty="0">
                <a:solidFill>
                  <a:srgbClr val="172C4A"/>
                </a:solidFill>
                <a:latin typeface="Calibri"/>
                <a:cs typeface="Calibri"/>
              </a:rPr>
              <a:t> the</a:t>
            </a:r>
            <a:r>
              <a:rPr sz="2000" b="1" spc="-20" dirty="0">
                <a:solidFill>
                  <a:srgbClr val="172C4A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172C4A"/>
                </a:solidFill>
                <a:latin typeface="Calibri"/>
                <a:cs typeface="Calibri"/>
              </a:rPr>
              <a:t>fault</a:t>
            </a:r>
            <a:r>
              <a:rPr sz="2000" b="1" spc="-5" dirty="0">
                <a:solidFill>
                  <a:srgbClr val="172C4A"/>
                </a:solidFill>
                <a:latin typeface="Calibri"/>
                <a:cs typeface="Calibri"/>
              </a:rPr>
              <a:t> location</a:t>
            </a:r>
            <a:endParaRPr sz="2000">
              <a:latin typeface="Calibri"/>
              <a:cs typeface="Calibri"/>
            </a:endParaRPr>
          </a:p>
          <a:p>
            <a:pPr marL="419100" indent="-343535">
              <a:lnSpc>
                <a:spcPts val="2410"/>
              </a:lnSpc>
              <a:buFont typeface="Arial MT"/>
              <a:buChar char="•"/>
              <a:tabLst>
                <a:tab pos="419100" algn="l"/>
                <a:tab pos="419734" algn="l"/>
              </a:tabLst>
            </a:pPr>
            <a:r>
              <a:rPr sz="2000" spc="-10" dirty="0">
                <a:latin typeface="Calibri"/>
                <a:cs typeface="Calibri"/>
              </a:rPr>
              <a:t>factor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100" spc="-30" dirty="0">
                <a:latin typeface="Symbol"/>
                <a:cs typeface="Symbol"/>
              </a:rPr>
              <a:t></a:t>
            </a:r>
            <a:r>
              <a:rPr sz="1950" spc="-44" baseline="-21367" dirty="0">
                <a:latin typeface="Calibri"/>
                <a:cs typeface="Calibri"/>
              </a:rPr>
              <a:t>b</a:t>
            </a:r>
            <a:r>
              <a:rPr sz="1950" spc="262" baseline="-21367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from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relation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/</a:t>
            </a:r>
            <a:r>
              <a:rPr sz="2000" i="1" dirty="0">
                <a:latin typeface="Calibri"/>
                <a:cs typeface="Calibri"/>
              </a:rPr>
              <a:t>X</a:t>
            </a:r>
            <a:r>
              <a:rPr sz="2000" i="1" spc="-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fault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location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(equation</a:t>
            </a:r>
            <a:r>
              <a:rPr sz="2000" spc="-5" dirty="0">
                <a:latin typeface="Calibri"/>
                <a:cs typeface="Calibri"/>
              </a:rPr>
              <a:t> or</a:t>
            </a:r>
            <a:r>
              <a:rPr sz="2000" spc="-10" dirty="0">
                <a:latin typeface="Calibri"/>
                <a:cs typeface="Calibri"/>
              </a:rPr>
              <a:t> diagram)</a:t>
            </a:r>
            <a:endParaRPr sz="2000">
              <a:latin typeface="Calibri"/>
              <a:cs typeface="Calibri"/>
            </a:endParaRPr>
          </a:p>
          <a:p>
            <a:pPr marL="419100" indent="-343535">
              <a:lnSpc>
                <a:spcPts val="2460"/>
              </a:lnSpc>
              <a:buSzPct val="95238"/>
              <a:buFont typeface="Arial MT"/>
              <a:buChar char="•"/>
              <a:tabLst>
                <a:tab pos="419100" algn="l"/>
                <a:tab pos="419734" algn="l"/>
              </a:tabLst>
            </a:pPr>
            <a:r>
              <a:rPr sz="2100" spc="-55" dirty="0">
                <a:latin typeface="Symbol"/>
                <a:cs typeface="Symbol"/>
              </a:rPr>
              <a:t></a:t>
            </a:r>
            <a:r>
              <a:rPr sz="2100" spc="-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=1,</a:t>
            </a:r>
            <a:r>
              <a:rPr sz="2000" spc="5" dirty="0">
                <a:latin typeface="Calibri"/>
                <a:cs typeface="Calibri"/>
              </a:rPr>
              <a:t>1</a:t>
            </a:r>
            <a:r>
              <a:rPr sz="2000" dirty="0">
                <a:latin typeface="Calibri"/>
                <a:cs typeface="Calibri"/>
              </a:rPr>
              <a:t>5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100" spc="-75" dirty="0">
                <a:latin typeface="Symbol"/>
                <a:cs typeface="Symbol"/>
              </a:rPr>
              <a:t></a:t>
            </a:r>
            <a:r>
              <a:rPr sz="1950" spc="22" baseline="-21367" dirty="0">
                <a:latin typeface="Calibri"/>
                <a:cs typeface="Calibri"/>
              </a:rPr>
              <a:t>b</a:t>
            </a:r>
            <a:endParaRPr sz="1950" baseline="-21367">
              <a:latin typeface="Calibri"/>
              <a:cs typeface="Calibri"/>
            </a:endParaRPr>
          </a:p>
          <a:p>
            <a:pPr marL="76200">
              <a:lnSpc>
                <a:spcPts val="2350"/>
              </a:lnSpc>
              <a:spcBef>
                <a:spcPts val="1420"/>
              </a:spcBef>
            </a:pPr>
            <a:r>
              <a:rPr sz="2000" b="1" spc="-5" dirty="0">
                <a:solidFill>
                  <a:srgbClr val="172C4A"/>
                </a:solidFill>
                <a:latin typeface="Calibri"/>
                <a:cs typeface="Calibri"/>
              </a:rPr>
              <a:t>Method</a:t>
            </a:r>
            <a:r>
              <a:rPr sz="2000" b="1" spc="-25" dirty="0">
                <a:solidFill>
                  <a:srgbClr val="172C4A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72C4A"/>
                </a:solidFill>
                <a:latin typeface="Calibri"/>
                <a:cs typeface="Calibri"/>
              </a:rPr>
              <a:t>C:</a:t>
            </a:r>
            <a:r>
              <a:rPr sz="2000" b="1" spc="-15" dirty="0">
                <a:solidFill>
                  <a:srgbClr val="172C4A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72C4A"/>
                </a:solidFill>
                <a:latin typeface="Calibri"/>
                <a:cs typeface="Calibri"/>
              </a:rPr>
              <a:t>procedure with</a:t>
            </a:r>
            <a:r>
              <a:rPr sz="2000" b="1" spc="-25" dirty="0">
                <a:solidFill>
                  <a:srgbClr val="172C4A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72C4A"/>
                </a:solidFill>
                <a:latin typeface="Calibri"/>
                <a:cs typeface="Calibri"/>
              </a:rPr>
              <a:t>substitute</a:t>
            </a:r>
            <a:r>
              <a:rPr sz="2000" b="1" spc="-45" dirty="0">
                <a:solidFill>
                  <a:srgbClr val="172C4A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72C4A"/>
                </a:solidFill>
                <a:latin typeface="Calibri"/>
                <a:cs typeface="Calibri"/>
              </a:rPr>
              <a:t>frequency</a:t>
            </a:r>
            <a:endParaRPr sz="2000">
              <a:latin typeface="Calibri"/>
              <a:cs typeface="Calibri"/>
            </a:endParaRPr>
          </a:p>
          <a:p>
            <a:pPr marL="419100" indent="-343535">
              <a:lnSpc>
                <a:spcPts val="2470"/>
              </a:lnSpc>
              <a:buFont typeface="Arial MT"/>
              <a:buChar char="•"/>
              <a:tabLst>
                <a:tab pos="419100" algn="l"/>
                <a:tab pos="419734" algn="l"/>
              </a:tabLst>
            </a:pPr>
            <a:r>
              <a:rPr sz="2000" spc="-10" dirty="0">
                <a:latin typeface="Calibri"/>
                <a:cs typeface="Calibri"/>
              </a:rPr>
              <a:t>factor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100" spc="-55" dirty="0">
                <a:latin typeface="Symbol"/>
                <a:cs typeface="Symbol"/>
              </a:rPr>
              <a:t></a:t>
            </a:r>
            <a:r>
              <a:rPr sz="2100" spc="37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Calibri"/>
                <a:cs typeface="Calibri"/>
              </a:rPr>
              <a:t>from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relation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R</a:t>
            </a:r>
            <a:r>
              <a:rPr sz="1950" i="1" spc="7" baseline="-21367" dirty="0">
                <a:latin typeface="Calibri"/>
                <a:cs typeface="Calibri"/>
              </a:rPr>
              <a:t>c</a:t>
            </a:r>
            <a:r>
              <a:rPr sz="2000" spc="5" dirty="0">
                <a:latin typeface="Calibri"/>
                <a:cs typeface="Calibri"/>
              </a:rPr>
              <a:t>/</a:t>
            </a:r>
            <a:r>
              <a:rPr sz="2000" i="1" spc="5" dirty="0">
                <a:latin typeface="Calibri"/>
                <a:cs typeface="Calibri"/>
              </a:rPr>
              <a:t>X</a:t>
            </a:r>
            <a:r>
              <a:rPr sz="1950" i="1" spc="7" baseline="-21367" dirty="0">
                <a:latin typeface="Calibri"/>
                <a:cs typeface="Calibri"/>
              </a:rPr>
              <a:t>c</a:t>
            </a:r>
            <a:r>
              <a:rPr sz="1950" i="1" spc="202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with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substitute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frequency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f</a:t>
            </a:r>
            <a:r>
              <a:rPr sz="1950" spc="7" baseline="-21367" dirty="0">
                <a:latin typeface="Calibri"/>
                <a:cs typeface="Calibri"/>
              </a:rPr>
              <a:t>c</a:t>
            </a:r>
            <a:r>
              <a:rPr sz="1950" spc="232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20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Hz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34264" y="5118346"/>
            <a:ext cx="197485" cy="0"/>
          </a:xfrm>
          <a:custGeom>
            <a:avLst/>
            <a:gdLst/>
            <a:ahLst/>
            <a:cxnLst/>
            <a:rect l="l" t="t" r="r" b="b"/>
            <a:pathLst>
              <a:path w="197484">
                <a:moveTo>
                  <a:pt x="0" y="0"/>
                </a:moveTo>
                <a:lnTo>
                  <a:pt x="196932" y="0"/>
                </a:lnTo>
              </a:path>
            </a:pathLst>
          </a:custGeom>
          <a:ln w="99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06417" y="5118346"/>
            <a:ext cx="307975" cy="0"/>
          </a:xfrm>
          <a:custGeom>
            <a:avLst/>
            <a:gdLst/>
            <a:ahLst/>
            <a:cxnLst/>
            <a:rect l="l" t="t" r="r" b="b"/>
            <a:pathLst>
              <a:path w="307975">
                <a:moveTo>
                  <a:pt x="0" y="0"/>
                </a:moveTo>
                <a:lnTo>
                  <a:pt x="307798" y="0"/>
                </a:lnTo>
              </a:path>
            </a:pathLst>
          </a:custGeom>
          <a:ln w="99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63496" y="5118346"/>
            <a:ext cx="197485" cy="0"/>
          </a:xfrm>
          <a:custGeom>
            <a:avLst/>
            <a:gdLst/>
            <a:ahLst/>
            <a:cxnLst/>
            <a:rect l="l" t="t" r="r" b="b"/>
            <a:pathLst>
              <a:path w="197485">
                <a:moveTo>
                  <a:pt x="0" y="0"/>
                </a:moveTo>
                <a:lnTo>
                  <a:pt x="196926" y="0"/>
                </a:lnTo>
              </a:path>
            </a:pathLst>
          </a:custGeom>
          <a:ln w="99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10540" y="4969348"/>
            <a:ext cx="3868420" cy="917575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247015">
              <a:lnSpc>
                <a:spcPct val="100000"/>
              </a:lnSpc>
              <a:spcBef>
                <a:spcPts val="1220"/>
              </a:spcBef>
              <a:tabLst>
                <a:tab pos="720090" algn="l"/>
                <a:tab pos="1209040" algn="l"/>
              </a:tabLst>
            </a:pPr>
            <a:r>
              <a:rPr sz="1950" spc="35" dirty="0">
                <a:latin typeface="Arial MT"/>
                <a:cs typeface="Arial MT"/>
              </a:rPr>
              <a:t>X	</a:t>
            </a:r>
            <a:r>
              <a:rPr sz="1950" spc="30" dirty="0">
                <a:latin typeface="Arial MT"/>
                <a:cs typeface="Arial MT"/>
              </a:rPr>
              <a:t>X</a:t>
            </a:r>
            <a:r>
              <a:rPr sz="1650" spc="44" baseline="-25252" dirty="0">
                <a:latin typeface="Arial MT"/>
                <a:cs typeface="Arial MT"/>
              </a:rPr>
              <a:t>c	</a:t>
            </a:r>
            <a:r>
              <a:rPr sz="1950" spc="15" dirty="0">
                <a:latin typeface="Arial MT"/>
                <a:cs typeface="Arial MT"/>
              </a:rPr>
              <a:t>f</a:t>
            </a:r>
            <a:endParaRPr sz="1950">
              <a:latin typeface="Arial MT"/>
              <a:cs typeface="Arial MT"/>
            </a:endParaRPr>
          </a:p>
          <a:p>
            <a:pPr marL="381000" indent="-343535">
              <a:lnSpc>
                <a:spcPct val="100000"/>
              </a:lnSpc>
              <a:spcBef>
                <a:spcPts val="1160"/>
              </a:spcBef>
              <a:buFont typeface="Arial MT"/>
              <a:buChar char="•"/>
              <a:tabLst>
                <a:tab pos="381000" algn="l"/>
                <a:tab pos="381635" algn="l"/>
              </a:tabLst>
            </a:pPr>
            <a:r>
              <a:rPr sz="2000" spc="-10" dirty="0">
                <a:latin typeface="Calibri"/>
                <a:cs typeface="Calibri"/>
              </a:rPr>
              <a:t>best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results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for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meshed</a:t>
            </a:r>
            <a:r>
              <a:rPr sz="2000" spc="-10" dirty="0">
                <a:latin typeface="Calibri"/>
                <a:cs typeface="Calibri"/>
              </a:rPr>
              <a:t> networks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1027" y="4763841"/>
            <a:ext cx="1157605" cy="3232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978535" algn="l"/>
              </a:tabLst>
            </a:pPr>
            <a:r>
              <a:rPr sz="1950" spc="40" dirty="0">
                <a:latin typeface="Arial MT"/>
                <a:cs typeface="Arial MT"/>
              </a:rPr>
              <a:t>R</a:t>
            </a:r>
            <a:r>
              <a:rPr sz="1950" spc="110" dirty="0">
                <a:latin typeface="Arial MT"/>
                <a:cs typeface="Arial MT"/>
              </a:rPr>
              <a:t> </a:t>
            </a:r>
            <a:r>
              <a:rPr sz="2700" baseline="12345" dirty="0">
                <a:latin typeface="Arial MT"/>
                <a:cs typeface="Arial MT"/>
              </a:rPr>
              <a:t>–</a:t>
            </a:r>
            <a:r>
              <a:rPr sz="2700" spc="165" baseline="12345" dirty="0">
                <a:latin typeface="Arial MT"/>
                <a:cs typeface="Arial MT"/>
              </a:rPr>
              <a:t> </a:t>
            </a:r>
            <a:r>
              <a:rPr sz="1950" spc="35" dirty="0">
                <a:latin typeface="Arial MT"/>
                <a:cs typeface="Arial MT"/>
              </a:rPr>
              <a:t>R</a:t>
            </a:r>
            <a:r>
              <a:rPr sz="1650" spc="52" baseline="-25252" dirty="0">
                <a:latin typeface="Arial MT"/>
                <a:cs typeface="Arial MT"/>
              </a:rPr>
              <a:t>c	</a:t>
            </a:r>
            <a:r>
              <a:rPr sz="1950" dirty="0">
                <a:latin typeface="Arial MT"/>
                <a:cs typeface="Arial MT"/>
              </a:rPr>
              <a:t>f</a:t>
            </a:r>
            <a:r>
              <a:rPr sz="1650" baseline="-25252" dirty="0">
                <a:latin typeface="Arial MT"/>
                <a:cs typeface="Arial MT"/>
              </a:rPr>
              <a:t>c</a:t>
            </a:r>
            <a:endParaRPr sz="1650" baseline="-25252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1433" y="4919107"/>
            <a:ext cx="645795" cy="3232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68325" algn="l"/>
              </a:tabLst>
            </a:pPr>
            <a:r>
              <a:rPr sz="1950" spc="30" dirty="0">
                <a:latin typeface="Symbol"/>
                <a:cs typeface="Symbol"/>
              </a:rPr>
              <a:t></a:t>
            </a:r>
            <a:r>
              <a:rPr sz="1950" spc="30" dirty="0">
                <a:latin typeface="Times New Roman"/>
                <a:cs typeface="Times New Roman"/>
              </a:rPr>
              <a:t>	</a:t>
            </a:r>
            <a:r>
              <a:rPr sz="1950" spc="10" dirty="0">
                <a:latin typeface="Symbol"/>
                <a:cs typeface="Symbol"/>
              </a:rPr>
              <a:t></a:t>
            </a:r>
            <a:endParaRPr sz="19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1050" y="136347"/>
            <a:ext cx="7984490" cy="1854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4000" spc="-20" dirty="0"/>
              <a:t>Resistencia</a:t>
            </a:r>
            <a:r>
              <a:rPr sz="4000" spc="35" dirty="0"/>
              <a:t> </a:t>
            </a:r>
            <a:r>
              <a:rPr sz="4000" spc="-5" dirty="0"/>
              <a:t>ficticia</a:t>
            </a:r>
            <a:r>
              <a:rPr sz="4000" spc="25" dirty="0"/>
              <a:t> </a:t>
            </a:r>
            <a:r>
              <a:rPr sz="4000" spc="-5" dirty="0"/>
              <a:t>del</a:t>
            </a:r>
            <a:r>
              <a:rPr sz="4000" spc="-15" dirty="0"/>
              <a:t> </a:t>
            </a:r>
            <a:r>
              <a:rPr sz="4000" spc="-20" dirty="0"/>
              <a:t>generador</a:t>
            </a:r>
            <a:r>
              <a:rPr sz="4000" dirty="0"/>
              <a:t> </a:t>
            </a:r>
            <a:r>
              <a:rPr sz="4000" spc="-25" dirty="0"/>
              <a:t>para </a:t>
            </a:r>
            <a:r>
              <a:rPr sz="4000" spc="-890" dirty="0"/>
              <a:t> </a:t>
            </a:r>
            <a:r>
              <a:rPr sz="4000" spc="-10" dirty="0"/>
              <a:t>cálculo</a:t>
            </a:r>
            <a:r>
              <a:rPr sz="4000" spc="20" dirty="0"/>
              <a:t> </a:t>
            </a:r>
            <a:r>
              <a:rPr sz="4000" spc="-5" dirty="0"/>
              <a:t>de</a:t>
            </a:r>
            <a:r>
              <a:rPr sz="4000" dirty="0"/>
              <a:t> </a:t>
            </a:r>
            <a:r>
              <a:rPr sz="4000" spc="-15" dirty="0"/>
              <a:t>valor</a:t>
            </a:r>
            <a:r>
              <a:rPr sz="4000" spc="-10" dirty="0"/>
              <a:t> pico</a:t>
            </a:r>
            <a:r>
              <a:rPr sz="4000" spc="-5" dirty="0"/>
              <a:t> de</a:t>
            </a:r>
            <a:r>
              <a:rPr sz="4000" dirty="0"/>
              <a:t> </a:t>
            </a:r>
            <a:r>
              <a:rPr sz="4000" spc="-5" dirty="0"/>
              <a:t>la </a:t>
            </a:r>
            <a:r>
              <a:rPr sz="4000" spc="-15" dirty="0"/>
              <a:t>corriente </a:t>
            </a:r>
            <a:r>
              <a:rPr sz="4000" spc="-10" dirty="0"/>
              <a:t> </a:t>
            </a:r>
            <a:r>
              <a:rPr sz="4000" spc="-5" dirty="0"/>
              <a:t>de</a:t>
            </a:r>
            <a:r>
              <a:rPr sz="4000" spc="-10" dirty="0"/>
              <a:t> </a:t>
            </a:r>
            <a:r>
              <a:rPr sz="4000" spc="-20" dirty="0"/>
              <a:t>cortocircuito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0351" y="2152014"/>
            <a:ext cx="8046084" cy="3669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5"/>
              </a:spcBef>
              <a:tabLst>
                <a:tab pos="5671820" algn="l"/>
              </a:tabLst>
            </a:pPr>
            <a:r>
              <a:rPr sz="2600" dirty="0">
                <a:latin typeface="Calibri"/>
                <a:cs typeface="Calibri"/>
              </a:rPr>
              <a:t>R</a:t>
            </a:r>
            <a:r>
              <a:rPr sz="2550" baseline="-21241" dirty="0">
                <a:latin typeface="Calibri"/>
                <a:cs typeface="Calibri"/>
              </a:rPr>
              <a:t>Gf</a:t>
            </a:r>
            <a:r>
              <a:rPr sz="2550" spc="284" baseline="-21241" dirty="0"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FF0000"/>
                </a:solidFill>
                <a:latin typeface="Calibri"/>
                <a:cs typeface="Calibri"/>
              </a:rPr>
              <a:t>= </a:t>
            </a:r>
            <a:r>
              <a:rPr sz="2600" dirty="0">
                <a:latin typeface="Calibri"/>
                <a:cs typeface="Calibri"/>
              </a:rPr>
              <a:t>0,05</a:t>
            </a:r>
            <a:r>
              <a:rPr sz="2600" spc="-15" dirty="0">
                <a:latin typeface="Calibri"/>
                <a:cs typeface="Calibri"/>
              </a:rPr>
              <a:t> X</a:t>
            </a:r>
            <a:r>
              <a:rPr sz="2550" spc="-22" baseline="-21241" dirty="0">
                <a:latin typeface="Calibri"/>
                <a:cs typeface="Calibri"/>
              </a:rPr>
              <a:t>d</a:t>
            </a:r>
            <a:r>
              <a:rPr sz="2600" spc="-15" dirty="0">
                <a:latin typeface="Calibri"/>
                <a:cs typeface="Calibri"/>
              </a:rPr>
              <a:t>“</a:t>
            </a:r>
            <a:r>
              <a:rPr sz="2600" spc="-21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generadores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con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5" dirty="0">
                <a:latin typeface="Calibri"/>
                <a:cs typeface="Calibri"/>
              </a:rPr>
              <a:t>U</a:t>
            </a:r>
            <a:r>
              <a:rPr sz="2550" spc="7" baseline="-21241" dirty="0">
                <a:latin typeface="Calibri"/>
                <a:cs typeface="Calibri"/>
              </a:rPr>
              <a:t>rG</a:t>
            </a:r>
            <a:r>
              <a:rPr sz="2550" spc="307" baseline="-21241" dirty="0"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FF0000"/>
                </a:solidFill>
                <a:latin typeface="Calibri"/>
                <a:cs typeface="Calibri"/>
              </a:rPr>
              <a:t>&gt; </a:t>
            </a:r>
            <a:r>
              <a:rPr sz="2600" dirty="0">
                <a:latin typeface="Calibri"/>
                <a:cs typeface="Calibri"/>
              </a:rPr>
              <a:t>1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kV	y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5" dirty="0">
                <a:latin typeface="Calibri"/>
                <a:cs typeface="Calibri"/>
              </a:rPr>
              <a:t>S</a:t>
            </a:r>
            <a:r>
              <a:rPr sz="2550" spc="7" baseline="-21241" dirty="0">
                <a:latin typeface="Calibri"/>
                <a:cs typeface="Calibri"/>
              </a:rPr>
              <a:t>rG</a:t>
            </a:r>
            <a:r>
              <a:rPr sz="2550" spc="270" baseline="-21241" dirty="0"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Symbol"/>
                <a:cs typeface="Symbol"/>
              </a:rPr>
              <a:t></a:t>
            </a:r>
            <a:r>
              <a:rPr sz="2600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latin typeface="Calibri"/>
                <a:cs typeface="Calibri"/>
              </a:rPr>
              <a:t>100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40" dirty="0">
                <a:latin typeface="Calibri"/>
                <a:cs typeface="Calibri"/>
              </a:rPr>
              <a:t>MVA</a:t>
            </a:r>
            <a:endParaRPr sz="2600">
              <a:latin typeface="Calibri"/>
              <a:cs typeface="Calibri"/>
            </a:endParaRPr>
          </a:p>
          <a:p>
            <a:pPr marL="76200" marR="244475">
              <a:lnSpc>
                <a:spcPts val="7509"/>
              </a:lnSpc>
              <a:spcBef>
                <a:spcPts val="935"/>
              </a:spcBef>
              <a:tabLst>
                <a:tab pos="5665470" algn="l"/>
              </a:tabLst>
            </a:pPr>
            <a:r>
              <a:rPr sz="2600" dirty="0">
                <a:latin typeface="Calibri"/>
                <a:cs typeface="Calibri"/>
              </a:rPr>
              <a:t>R</a:t>
            </a:r>
            <a:r>
              <a:rPr sz="2550" baseline="-21241" dirty="0">
                <a:latin typeface="Calibri"/>
                <a:cs typeface="Calibri"/>
              </a:rPr>
              <a:t>Gf</a:t>
            </a:r>
            <a:r>
              <a:rPr sz="2550" spc="284" baseline="-21241" dirty="0"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FF0000"/>
                </a:solidFill>
                <a:latin typeface="Calibri"/>
                <a:cs typeface="Calibri"/>
              </a:rPr>
              <a:t>= </a:t>
            </a:r>
            <a:r>
              <a:rPr sz="2600" dirty="0">
                <a:latin typeface="Calibri"/>
                <a:cs typeface="Calibri"/>
              </a:rPr>
              <a:t>0,07</a:t>
            </a:r>
            <a:r>
              <a:rPr sz="2600" spc="-15" dirty="0">
                <a:latin typeface="Calibri"/>
                <a:cs typeface="Calibri"/>
              </a:rPr>
              <a:t> X</a:t>
            </a:r>
            <a:r>
              <a:rPr sz="2550" spc="-22" baseline="-21241" dirty="0">
                <a:latin typeface="Calibri"/>
                <a:cs typeface="Calibri"/>
              </a:rPr>
              <a:t>d</a:t>
            </a:r>
            <a:r>
              <a:rPr sz="2600" spc="-15" dirty="0">
                <a:latin typeface="Calibri"/>
                <a:cs typeface="Calibri"/>
              </a:rPr>
              <a:t>"</a:t>
            </a:r>
            <a:r>
              <a:rPr sz="2600" spc="-2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generadores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con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5" dirty="0">
                <a:latin typeface="Calibri"/>
                <a:cs typeface="Calibri"/>
              </a:rPr>
              <a:t>U</a:t>
            </a:r>
            <a:r>
              <a:rPr sz="2550" spc="7" baseline="-21241" dirty="0">
                <a:latin typeface="Calibri"/>
                <a:cs typeface="Calibri"/>
              </a:rPr>
              <a:t>rG</a:t>
            </a:r>
            <a:r>
              <a:rPr sz="2550" spc="284" baseline="-21241" dirty="0"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FF0000"/>
                </a:solidFill>
                <a:latin typeface="Calibri"/>
                <a:cs typeface="Calibri"/>
              </a:rPr>
              <a:t>&gt;</a:t>
            </a:r>
            <a:r>
              <a:rPr sz="2600" b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1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kV	y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5" dirty="0">
                <a:latin typeface="Calibri"/>
                <a:cs typeface="Calibri"/>
              </a:rPr>
              <a:t>S</a:t>
            </a:r>
            <a:r>
              <a:rPr sz="2550" spc="7" baseline="-21241" dirty="0">
                <a:latin typeface="Calibri"/>
                <a:cs typeface="Calibri"/>
              </a:rPr>
              <a:t>rG</a:t>
            </a:r>
            <a:r>
              <a:rPr sz="2550" spc="262" baseline="-21241" dirty="0"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FF0000"/>
                </a:solidFill>
                <a:latin typeface="Calibri"/>
                <a:cs typeface="Calibri"/>
              </a:rPr>
              <a:t>&lt;</a:t>
            </a:r>
            <a:r>
              <a:rPr sz="26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100</a:t>
            </a:r>
            <a:r>
              <a:rPr sz="2600" spc="-40" dirty="0">
                <a:latin typeface="Calibri"/>
                <a:cs typeface="Calibri"/>
              </a:rPr>
              <a:t> MVA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R</a:t>
            </a:r>
            <a:r>
              <a:rPr sz="2550" spc="15" baseline="-21241" dirty="0">
                <a:latin typeface="Calibri"/>
                <a:cs typeface="Calibri"/>
              </a:rPr>
              <a:t>Gf</a:t>
            </a:r>
            <a:r>
              <a:rPr sz="2550" baseline="-21241" dirty="0">
                <a:latin typeface="Calibri"/>
                <a:cs typeface="Calibri"/>
              </a:rPr>
              <a:t> </a:t>
            </a:r>
            <a:r>
              <a:rPr sz="2550" spc="-292" baseline="-21241" dirty="0"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FF0000"/>
                </a:solidFill>
                <a:latin typeface="Calibri"/>
                <a:cs typeface="Calibri"/>
              </a:rPr>
              <a:t>=</a:t>
            </a:r>
            <a:r>
              <a:rPr sz="26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0,15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60" dirty="0">
                <a:latin typeface="Calibri"/>
                <a:cs typeface="Calibri"/>
              </a:rPr>
              <a:t>X</a:t>
            </a:r>
            <a:r>
              <a:rPr sz="2550" spc="15" baseline="-21241" dirty="0">
                <a:latin typeface="Calibri"/>
                <a:cs typeface="Calibri"/>
              </a:rPr>
              <a:t>d</a:t>
            </a:r>
            <a:r>
              <a:rPr sz="2600" dirty="0">
                <a:latin typeface="Calibri"/>
                <a:cs typeface="Calibri"/>
              </a:rPr>
              <a:t>"</a:t>
            </a:r>
            <a:r>
              <a:rPr sz="2600" spc="-220" dirty="0">
                <a:latin typeface="Calibri"/>
                <a:cs typeface="Calibri"/>
              </a:rPr>
              <a:t> </a:t>
            </a:r>
            <a:r>
              <a:rPr sz="2600" spc="-30" dirty="0">
                <a:latin typeface="Calibri"/>
                <a:cs typeface="Calibri"/>
              </a:rPr>
              <a:t>g</a:t>
            </a:r>
            <a:r>
              <a:rPr sz="2600" dirty="0">
                <a:latin typeface="Calibri"/>
                <a:cs typeface="Calibri"/>
              </a:rPr>
              <a:t>ene</a:t>
            </a:r>
            <a:r>
              <a:rPr sz="2600" spc="-45" dirty="0">
                <a:latin typeface="Calibri"/>
                <a:cs typeface="Calibri"/>
              </a:rPr>
              <a:t>r</a:t>
            </a:r>
            <a:r>
              <a:rPr sz="2600" dirty="0">
                <a:latin typeface="Calibri"/>
                <a:cs typeface="Calibri"/>
              </a:rPr>
              <a:t>ado</a:t>
            </a:r>
            <a:r>
              <a:rPr sz="2600" spc="-40" dirty="0">
                <a:latin typeface="Calibri"/>
                <a:cs typeface="Calibri"/>
              </a:rPr>
              <a:t>r</a:t>
            </a:r>
            <a:r>
              <a:rPr sz="2600" dirty="0">
                <a:latin typeface="Calibri"/>
                <a:cs typeface="Calibri"/>
              </a:rPr>
              <a:t>es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c</a:t>
            </a:r>
            <a:r>
              <a:rPr sz="2600" spc="-5" dirty="0">
                <a:latin typeface="Calibri"/>
                <a:cs typeface="Calibri"/>
              </a:rPr>
              <a:t>o</a:t>
            </a:r>
            <a:r>
              <a:rPr sz="2600" dirty="0">
                <a:latin typeface="Calibri"/>
                <a:cs typeface="Calibri"/>
              </a:rPr>
              <a:t>n</a:t>
            </a:r>
            <a:r>
              <a:rPr sz="2600" spc="-5" dirty="0">
                <a:latin typeface="Calibri"/>
                <a:cs typeface="Calibri"/>
              </a:rPr>
              <a:t> U</a:t>
            </a:r>
            <a:r>
              <a:rPr sz="2550" baseline="-21241" dirty="0">
                <a:latin typeface="Calibri"/>
                <a:cs typeface="Calibri"/>
              </a:rPr>
              <a:t>r</a:t>
            </a:r>
            <a:r>
              <a:rPr sz="2550" spc="22" baseline="-21241" dirty="0">
                <a:latin typeface="Calibri"/>
                <a:cs typeface="Calibri"/>
              </a:rPr>
              <a:t>G</a:t>
            </a:r>
            <a:r>
              <a:rPr sz="2550" baseline="-21241" dirty="0">
                <a:latin typeface="Calibri"/>
                <a:cs typeface="Calibri"/>
              </a:rPr>
              <a:t> </a:t>
            </a:r>
            <a:r>
              <a:rPr sz="2550" spc="-292" baseline="-21241" dirty="0"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Symbol"/>
                <a:cs typeface="Symbol"/>
              </a:rPr>
              <a:t></a:t>
            </a:r>
            <a:r>
              <a:rPr sz="2600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latin typeface="Calibri"/>
                <a:cs typeface="Calibri"/>
              </a:rPr>
              <a:t>1000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V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750">
              <a:latin typeface="Calibri"/>
              <a:cs typeface="Calibri"/>
            </a:endParaRPr>
          </a:p>
          <a:p>
            <a:pPr marL="762000" marR="17780" indent="-287020">
              <a:lnSpc>
                <a:spcPct val="100000"/>
              </a:lnSpc>
            </a:pPr>
            <a:r>
              <a:rPr sz="2600" b="1" spc="-55" dirty="0">
                <a:latin typeface="Calibri"/>
                <a:cs typeface="Calibri"/>
              </a:rPr>
              <a:t>NOTA:</a:t>
            </a:r>
            <a:r>
              <a:rPr sz="2600" b="1" dirty="0">
                <a:latin typeface="Calibri"/>
                <a:cs typeface="Calibri"/>
              </a:rPr>
              <a:t> solo</a:t>
            </a:r>
            <a:r>
              <a:rPr sz="2600" b="1" spc="-5" dirty="0">
                <a:latin typeface="Calibri"/>
                <a:cs typeface="Calibri"/>
              </a:rPr>
              <a:t> </a:t>
            </a:r>
            <a:r>
              <a:rPr sz="2600" b="1" spc="-20" dirty="0">
                <a:latin typeface="Calibri"/>
                <a:cs typeface="Calibri"/>
              </a:rPr>
              <a:t>para</a:t>
            </a:r>
            <a:r>
              <a:rPr sz="2600" b="1" spc="15" dirty="0">
                <a:latin typeface="Calibri"/>
                <a:cs typeface="Calibri"/>
              </a:rPr>
              <a:t> </a:t>
            </a:r>
            <a:r>
              <a:rPr sz="2600" b="1" spc="-5" dirty="0">
                <a:latin typeface="Calibri"/>
                <a:cs typeface="Calibri"/>
              </a:rPr>
              <a:t>calcular</a:t>
            </a:r>
            <a:r>
              <a:rPr sz="2600" b="1" spc="5" dirty="0">
                <a:latin typeface="Calibri"/>
                <a:cs typeface="Calibri"/>
              </a:rPr>
              <a:t> </a:t>
            </a:r>
            <a:r>
              <a:rPr sz="2600" b="1" spc="-5" dirty="0">
                <a:latin typeface="Calibri"/>
                <a:cs typeface="Calibri"/>
              </a:rPr>
              <a:t>el </a:t>
            </a:r>
            <a:r>
              <a:rPr sz="2600" b="1" spc="-10" dirty="0">
                <a:latin typeface="Calibri"/>
                <a:cs typeface="Calibri"/>
              </a:rPr>
              <a:t>valor</a:t>
            </a:r>
            <a:r>
              <a:rPr sz="2600" b="1" spc="-15" dirty="0">
                <a:latin typeface="Calibri"/>
                <a:cs typeface="Calibri"/>
              </a:rPr>
              <a:t> </a:t>
            </a:r>
            <a:r>
              <a:rPr sz="2600" b="1" spc="-5" dirty="0">
                <a:latin typeface="Calibri"/>
                <a:cs typeface="Calibri"/>
              </a:rPr>
              <a:t>pico</a:t>
            </a:r>
            <a:r>
              <a:rPr sz="2600" b="1" spc="5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de la</a:t>
            </a:r>
            <a:r>
              <a:rPr sz="2600" b="1" spc="10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corriente</a:t>
            </a:r>
            <a:r>
              <a:rPr sz="2600" b="1" spc="5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de </a:t>
            </a:r>
            <a:r>
              <a:rPr sz="2600" b="1" spc="-575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cortocircuito.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868" rIns="0" bIns="0" rtlCol="0">
            <a:spAutoFit/>
          </a:bodyPr>
          <a:lstStyle/>
          <a:p>
            <a:pPr marL="2980690" marR="5080" indent="-2423795">
              <a:lnSpc>
                <a:spcPct val="100000"/>
              </a:lnSpc>
              <a:spcBef>
                <a:spcPts val="95"/>
              </a:spcBef>
            </a:pPr>
            <a:r>
              <a:rPr sz="4000" b="0" spc="-25" dirty="0">
                <a:latin typeface="Calibri"/>
                <a:cs typeface="Calibri"/>
              </a:rPr>
              <a:t>Peak </a:t>
            </a:r>
            <a:r>
              <a:rPr sz="4000" b="0" spc="-10" dirty="0">
                <a:latin typeface="Calibri"/>
                <a:cs typeface="Calibri"/>
              </a:rPr>
              <a:t>Short-Circuit </a:t>
            </a:r>
            <a:r>
              <a:rPr sz="4000" b="0" spc="-15" dirty="0">
                <a:latin typeface="Calibri"/>
                <a:cs typeface="Calibri"/>
              </a:rPr>
              <a:t>Current </a:t>
            </a:r>
            <a:r>
              <a:rPr sz="4000" b="0" spc="-5" dirty="0">
                <a:latin typeface="Calibri"/>
                <a:cs typeface="Calibri"/>
              </a:rPr>
              <a:t>– </a:t>
            </a:r>
            <a:r>
              <a:rPr sz="4000" b="0" spc="-25" dirty="0">
                <a:latin typeface="Calibri"/>
                <a:cs typeface="Calibri"/>
              </a:rPr>
              <a:t>Fault </a:t>
            </a:r>
            <a:r>
              <a:rPr sz="4000" b="0" spc="-890" dirty="0">
                <a:latin typeface="Calibri"/>
                <a:cs typeface="Calibri"/>
              </a:rPr>
              <a:t> </a:t>
            </a:r>
            <a:r>
              <a:rPr sz="4000" b="0" spc="-15" dirty="0">
                <a:latin typeface="Calibri"/>
                <a:cs typeface="Calibri"/>
              </a:rPr>
              <a:t>location</a:t>
            </a:r>
            <a:r>
              <a:rPr sz="4000" b="0" spc="-10" dirty="0">
                <a:latin typeface="Calibri"/>
                <a:cs typeface="Calibri"/>
              </a:rPr>
              <a:t> </a:t>
            </a:r>
            <a:r>
              <a:rPr sz="4000" b="0" spc="-5" dirty="0">
                <a:latin typeface="Calibri"/>
                <a:cs typeface="Calibri"/>
              </a:rPr>
              <a:t>1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34592" y="1866360"/>
            <a:ext cx="6565900" cy="372745"/>
            <a:chOff x="934592" y="1866360"/>
            <a:chExt cx="6565900" cy="3727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2170" y="1873950"/>
              <a:ext cx="358899" cy="35707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42170" y="1873950"/>
              <a:ext cx="359410" cy="357505"/>
            </a:xfrm>
            <a:custGeom>
              <a:avLst/>
              <a:gdLst/>
              <a:ahLst/>
              <a:cxnLst/>
              <a:rect l="l" t="t" r="r" b="b"/>
              <a:pathLst>
                <a:path w="359409" h="357505">
                  <a:moveTo>
                    <a:pt x="0" y="357077"/>
                  </a:moveTo>
                  <a:lnTo>
                    <a:pt x="358899" y="357077"/>
                  </a:lnTo>
                  <a:lnTo>
                    <a:pt x="358899" y="0"/>
                  </a:lnTo>
                  <a:lnTo>
                    <a:pt x="0" y="0"/>
                  </a:lnTo>
                  <a:lnTo>
                    <a:pt x="0" y="357077"/>
                  </a:lnTo>
                  <a:close/>
                </a:path>
              </a:pathLst>
            </a:custGeom>
            <a:ln w="151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77822" y="1873232"/>
              <a:ext cx="0" cy="357505"/>
            </a:xfrm>
            <a:custGeom>
              <a:avLst/>
              <a:gdLst/>
              <a:ahLst/>
              <a:cxnLst/>
              <a:rect l="l" t="t" r="r" b="b"/>
              <a:pathLst>
                <a:path h="357505">
                  <a:moveTo>
                    <a:pt x="0" y="357077"/>
                  </a:moveTo>
                  <a:lnTo>
                    <a:pt x="0" y="0"/>
                  </a:lnTo>
                </a:path>
              </a:pathLst>
            </a:custGeom>
            <a:ln w="273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01074" y="1873938"/>
              <a:ext cx="6177915" cy="357505"/>
            </a:xfrm>
            <a:custGeom>
              <a:avLst/>
              <a:gdLst/>
              <a:ahLst/>
              <a:cxnLst/>
              <a:rect l="l" t="t" r="r" b="b"/>
              <a:pathLst>
                <a:path w="6177915" h="357505">
                  <a:moveTo>
                    <a:pt x="0" y="178538"/>
                  </a:moveTo>
                  <a:lnTo>
                    <a:pt x="2310472" y="178538"/>
                  </a:lnTo>
                </a:path>
                <a:path w="6177915" h="357505">
                  <a:moveTo>
                    <a:pt x="2494442" y="0"/>
                  </a:moveTo>
                  <a:lnTo>
                    <a:pt x="2446720" y="6378"/>
                  </a:lnTo>
                  <a:lnTo>
                    <a:pt x="2403833" y="24377"/>
                  </a:lnTo>
                  <a:lnTo>
                    <a:pt x="2367496" y="52295"/>
                  </a:lnTo>
                  <a:lnTo>
                    <a:pt x="2339420" y="88429"/>
                  </a:lnTo>
                  <a:lnTo>
                    <a:pt x="2321318" y="131078"/>
                  </a:lnTo>
                  <a:lnTo>
                    <a:pt x="2314904" y="178538"/>
                  </a:lnTo>
                  <a:lnTo>
                    <a:pt x="2321318" y="226004"/>
                  </a:lnTo>
                  <a:lnTo>
                    <a:pt x="2339420" y="268656"/>
                  </a:lnTo>
                  <a:lnTo>
                    <a:pt x="2367496" y="304793"/>
                  </a:lnTo>
                  <a:lnTo>
                    <a:pt x="2403833" y="332712"/>
                  </a:lnTo>
                  <a:lnTo>
                    <a:pt x="2446720" y="350711"/>
                  </a:lnTo>
                  <a:lnTo>
                    <a:pt x="2494442" y="357089"/>
                  </a:lnTo>
                  <a:lnTo>
                    <a:pt x="2542111" y="350711"/>
                  </a:lnTo>
                  <a:lnTo>
                    <a:pt x="2584961" y="332712"/>
                  </a:lnTo>
                  <a:lnTo>
                    <a:pt x="2621277" y="304793"/>
                  </a:lnTo>
                  <a:lnTo>
                    <a:pt x="2649342" y="268656"/>
                  </a:lnTo>
                  <a:lnTo>
                    <a:pt x="2667440" y="226004"/>
                  </a:lnTo>
                  <a:lnTo>
                    <a:pt x="2673854" y="178538"/>
                  </a:lnTo>
                  <a:lnTo>
                    <a:pt x="2667440" y="131078"/>
                  </a:lnTo>
                  <a:lnTo>
                    <a:pt x="2649342" y="88429"/>
                  </a:lnTo>
                  <a:lnTo>
                    <a:pt x="2621277" y="52295"/>
                  </a:lnTo>
                  <a:lnTo>
                    <a:pt x="2584961" y="24377"/>
                  </a:lnTo>
                  <a:lnTo>
                    <a:pt x="2542111" y="6378"/>
                  </a:lnTo>
                  <a:lnTo>
                    <a:pt x="2494442" y="0"/>
                  </a:lnTo>
                  <a:close/>
                </a:path>
                <a:path w="6177915" h="357505">
                  <a:moveTo>
                    <a:pt x="2709685" y="0"/>
                  </a:moveTo>
                  <a:lnTo>
                    <a:pt x="2662016" y="6378"/>
                  </a:lnTo>
                  <a:lnTo>
                    <a:pt x="2619166" y="24377"/>
                  </a:lnTo>
                  <a:lnTo>
                    <a:pt x="2582850" y="52295"/>
                  </a:lnTo>
                  <a:lnTo>
                    <a:pt x="2554785" y="88429"/>
                  </a:lnTo>
                  <a:lnTo>
                    <a:pt x="2536688" y="131078"/>
                  </a:lnTo>
                  <a:lnTo>
                    <a:pt x="2530274" y="178538"/>
                  </a:lnTo>
                  <a:lnTo>
                    <a:pt x="2536688" y="226004"/>
                  </a:lnTo>
                  <a:lnTo>
                    <a:pt x="2554785" y="268656"/>
                  </a:lnTo>
                  <a:lnTo>
                    <a:pt x="2582850" y="304793"/>
                  </a:lnTo>
                  <a:lnTo>
                    <a:pt x="2619166" y="332712"/>
                  </a:lnTo>
                  <a:lnTo>
                    <a:pt x="2662016" y="350711"/>
                  </a:lnTo>
                  <a:lnTo>
                    <a:pt x="2709685" y="357089"/>
                  </a:lnTo>
                  <a:lnTo>
                    <a:pt x="2757407" y="350711"/>
                  </a:lnTo>
                  <a:lnTo>
                    <a:pt x="2800294" y="332712"/>
                  </a:lnTo>
                  <a:lnTo>
                    <a:pt x="2836631" y="304793"/>
                  </a:lnTo>
                  <a:lnTo>
                    <a:pt x="2864707" y="268656"/>
                  </a:lnTo>
                  <a:lnTo>
                    <a:pt x="2882809" y="226004"/>
                  </a:lnTo>
                  <a:lnTo>
                    <a:pt x="2889223" y="178538"/>
                  </a:lnTo>
                  <a:lnTo>
                    <a:pt x="2882809" y="131078"/>
                  </a:lnTo>
                  <a:lnTo>
                    <a:pt x="2864707" y="88429"/>
                  </a:lnTo>
                  <a:lnTo>
                    <a:pt x="2836631" y="52295"/>
                  </a:lnTo>
                  <a:lnTo>
                    <a:pt x="2800294" y="24377"/>
                  </a:lnTo>
                  <a:lnTo>
                    <a:pt x="2757407" y="6378"/>
                  </a:lnTo>
                  <a:lnTo>
                    <a:pt x="2709685" y="0"/>
                  </a:lnTo>
                  <a:close/>
                </a:path>
                <a:path w="6177915" h="357505">
                  <a:moveTo>
                    <a:pt x="2889223" y="178538"/>
                  </a:moveTo>
                  <a:lnTo>
                    <a:pt x="6177635" y="178538"/>
                  </a:lnTo>
                </a:path>
              </a:pathLst>
            </a:custGeom>
            <a:ln w="15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38811" y="1873232"/>
              <a:ext cx="2147570" cy="358140"/>
            </a:xfrm>
            <a:custGeom>
              <a:avLst/>
              <a:gdLst/>
              <a:ahLst/>
              <a:cxnLst/>
              <a:rect l="l" t="t" r="r" b="b"/>
              <a:pathLst>
                <a:path w="2147570" h="358139">
                  <a:moveTo>
                    <a:pt x="0" y="357795"/>
                  </a:moveTo>
                  <a:lnTo>
                    <a:pt x="0" y="705"/>
                  </a:lnTo>
                </a:path>
                <a:path w="2147570" h="358139">
                  <a:moveTo>
                    <a:pt x="2147495" y="357077"/>
                  </a:moveTo>
                  <a:lnTo>
                    <a:pt x="2147495" y="0"/>
                  </a:lnTo>
                </a:path>
              </a:pathLst>
            </a:custGeom>
            <a:ln w="272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34601" y="2300749"/>
            <a:ext cx="206456" cy="43651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78027" y="3087341"/>
            <a:ext cx="1402715" cy="81724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50" spc="135" dirty="0">
                <a:latin typeface="Arial MT"/>
                <a:cs typeface="Arial MT"/>
              </a:rPr>
              <a:t>R</a:t>
            </a:r>
            <a:r>
              <a:rPr sz="1850" spc="-210" dirty="0">
                <a:latin typeface="Arial MT"/>
                <a:cs typeface="Arial MT"/>
              </a:rPr>
              <a:t> </a:t>
            </a:r>
            <a:r>
              <a:rPr sz="1850" spc="100" dirty="0">
                <a:latin typeface="Symbol"/>
                <a:cs typeface="Symbol"/>
              </a:rPr>
              <a:t></a:t>
            </a:r>
            <a:r>
              <a:rPr sz="1850" spc="-175" dirty="0">
                <a:latin typeface="Times New Roman"/>
                <a:cs typeface="Times New Roman"/>
              </a:rPr>
              <a:t> </a:t>
            </a:r>
            <a:r>
              <a:rPr sz="1850" spc="-20" dirty="0">
                <a:latin typeface="Arial MT"/>
                <a:cs typeface="Arial MT"/>
              </a:rPr>
              <a:t>0</a:t>
            </a:r>
            <a:r>
              <a:rPr sz="1850" spc="-15" dirty="0">
                <a:latin typeface="Arial MT"/>
                <a:cs typeface="Arial MT"/>
              </a:rPr>
              <a:t>.</a:t>
            </a:r>
            <a:r>
              <a:rPr sz="1850" spc="-135" dirty="0">
                <a:latin typeface="Arial MT"/>
                <a:cs typeface="Arial MT"/>
              </a:rPr>
              <a:t>038</a:t>
            </a:r>
            <a:r>
              <a:rPr sz="1850" spc="100" dirty="0">
                <a:latin typeface="Arial MT"/>
                <a:cs typeface="Arial MT"/>
              </a:rPr>
              <a:t>6</a:t>
            </a:r>
            <a:r>
              <a:rPr sz="1850" spc="-100" dirty="0">
                <a:latin typeface="Arial MT"/>
                <a:cs typeface="Arial MT"/>
              </a:rPr>
              <a:t> </a:t>
            </a:r>
            <a:r>
              <a:rPr sz="1850" spc="145" dirty="0">
                <a:latin typeface="Symbol"/>
                <a:cs typeface="Symbol"/>
              </a:rPr>
              <a:t></a:t>
            </a:r>
            <a:endParaRPr sz="1850">
              <a:latin typeface="Symbol"/>
              <a:cs typeface="Symbol"/>
            </a:endParaRPr>
          </a:p>
          <a:p>
            <a:pPr marL="26034">
              <a:lnSpc>
                <a:spcPct val="100000"/>
              </a:lnSpc>
              <a:spcBef>
                <a:spcPts val="1900"/>
              </a:spcBef>
            </a:pPr>
            <a:r>
              <a:rPr sz="1750" spc="55" dirty="0">
                <a:latin typeface="Arial MT"/>
                <a:cs typeface="Arial MT"/>
              </a:rPr>
              <a:t>R</a:t>
            </a:r>
            <a:r>
              <a:rPr sz="1750" spc="-245" dirty="0">
                <a:latin typeface="Arial MT"/>
                <a:cs typeface="Arial MT"/>
              </a:rPr>
              <a:t> </a:t>
            </a:r>
            <a:r>
              <a:rPr sz="1750" spc="20" dirty="0">
                <a:latin typeface="Arial MT"/>
                <a:cs typeface="Arial MT"/>
              </a:rPr>
              <a:t>/</a:t>
            </a:r>
            <a:r>
              <a:rPr sz="1750" spc="-130" dirty="0">
                <a:latin typeface="Arial MT"/>
                <a:cs typeface="Arial MT"/>
              </a:rPr>
              <a:t> </a:t>
            </a:r>
            <a:r>
              <a:rPr sz="1750" spc="50" dirty="0">
                <a:latin typeface="Arial MT"/>
                <a:cs typeface="Arial MT"/>
              </a:rPr>
              <a:t>X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spc="45" dirty="0">
                <a:latin typeface="Symbol"/>
                <a:cs typeface="Symbol"/>
              </a:rPr>
              <a:t></a:t>
            </a:r>
            <a:r>
              <a:rPr sz="1750" spc="-45" dirty="0">
                <a:latin typeface="Times New Roman"/>
                <a:cs typeface="Times New Roman"/>
              </a:rPr>
              <a:t> </a:t>
            </a:r>
            <a:r>
              <a:rPr sz="1750" spc="35" dirty="0">
                <a:latin typeface="Arial MT"/>
                <a:cs typeface="Arial MT"/>
              </a:rPr>
              <a:t>0</a:t>
            </a:r>
            <a:r>
              <a:rPr sz="1750" spc="15" dirty="0">
                <a:latin typeface="Arial MT"/>
                <a:cs typeface="Arial MT"/>
              </a:rPr>
              <a:t>.</a:t>
            </a:r>
            <a:r>
              <a:rPr sz="1750" spc="-75" dirty="0">
                <a:latin typeface="Arial MT"/>
                <a:cs typeface="Arial MT"/>
              </a:rPr>
              <a:t>0</a:t>
            </a:r>
            <a:r>
              <a:rPr sz="1750" spc="-70" dirty="0">
                <a:latin typeface="Arial MT"/>
                <a:cs typeface="Arial MT"/>
              </a:rPr>
              <a:t>2</a:t>
            </a:r>
            <a:r>
              <a:rPr sz="1750" spc="-75" dirty="0">
                <a:latin typeface="Arial MT"/>
                <a:cs typeface="Arial MT"/>
              </a:rPr>
              <a:t>4</a:t>
            </a:r>
            <a:r>
              <a:rPr sz="1750" spc="45" dirty="0">
                <a:latin typeface="Arial MT"/>
                <a:cs typeface="Arial MT"/>
              </a:rPr>
              <a:t>4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23170" y="3087341"/>
            <a:ext cx="1334135" cy="3098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50" spc="120" dirty="0">
                <a:latin typeface="Arial MT"/>
                <a:cs typeface="Arial MT"/>
              </a:rPr>
              <a:t>X</a:t>
            </a:r>
            <a:r>
              <a:rPr sz="1850" spc="-215" dirty="0">
                <a:latin typeface="Arial MT"/>
                <a:cs typeface="Arial MT"/>
              </a:rPr>
              <a:t> </a:t>
            </a:r>
            <a:r>
              <a:rPr sz="1850" spc="280" dirty="0">
                <a:latin typeface="Symbol"/>
                <a:cs typeface="Symbol"/>
              </a:rPr>
              <a:t></a:t>
            </a:r>
            <a:r>
              <a:rPr sz="1850" spc="-20" dirty="0">
                <a:latin typeface="Arial MT"/>
                <a:cs typeface="Arial MT"/>
              </a:rPr>
              <a:t>1</a:t>
            </a:r>
            <a:r>
              <a:rPr sz="1850" spc="-10" dirty="0">
                <a:latin typeface="Arial MT"/>
                <a:cs typeface="Arial MT"/>
              </a:rPr>
              <a:t>.</a:t>
            </a:r>
            <a:r>
              <a:rPr sz="1850" spc="-135" dirty="0">
                <a:latin typeface="Arial MT"/>
                <a:cs typeface="Arial MT"/>
              </a:rPr>
              <a:t>583</a:t>
            </a:r>
            <a:r>
              <a:rPr sz="1850" spc="100" dirty="0">
                <a:latin typeface="Arial MT"/>
                <a:cs typeface="Arial MT"/>
              </a:rPr>
              <a:t>9</a:t>
            </a:r>
            <a:r>
              <a:rPr sz="1850" spc="-100" dirty="0">
                <a:latin typeface="Arial MT"/>
                <a:cs typeface="Arial MT"/>
              </a:rPr>
              <a:t> </a:t>
            </a:r>
            <a:r>
              <a:rPr sz="1850" spc="140" dirty="0">
                <a:latin typeface="Symbol"/>
                <a:cs typeface="Symbol"/>
              </a:rPr>
              <a:t>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2620" y="2573302"/>
            <a:ext cx="935355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50" spc="85" dirty="0">
                <a:latin typeface="Symbol"/>
                <a:cs typeface="Symbol"/>
              </a:rPr>
              <a:t></a:t>
            </a:r>
            <a:r>
              <a:rPr sz="2150" spc="-110" dirty="0">
                <a:latin typeface="Times New Roman"/>
                <a:cs typeface="Times New Roman"/>
              </a:rPr>
              <a:t> </a:t>
            </a:r>
            <a:r>
              <a:rPr sz="2150" spc="15" dirty="0">
                <a:latin typeface="Arial MT"/>
                <a:cs typeface="Arial MT"/>
              </a:rPr>
              <a:t>8</a:t>
            </a:r>
            <a:r>
              <a:rPr sz="2150" spc="5" dirty="0">
                <a:latin typeface="Arial MT"/>
                <a:cs typeface="Arial MT"/>
              </a:rPr>
              <a:t>.</a:t>
            </a:r>
            <a:r>
              <a:rPr sz="2150" spc="185" dirty="0">
                <a:latin typeface="Arial MT"/>
                <a:cs typeface="Arial MT"/>
              </a:rPr>
              <a:t>0</a:t>
            </a:r>
            <a:r>
              <a:rPr sz="2150" spc="-250" dirty="0">
                <a:latin typeface="Arial MT"/>
                <a:cs typeface="Arial MT"/>
              </a:rPr>
              <a:t>kA</a:t>
            </a:r>
            <a:endParaRPr sz="215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2483" y="2450385"/>
            <a:ext cx="207645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3225" spc="-15" baseline="-24547" dirty="0">
                <a:latin typeface="Arial MT"/>
                <a:cs typeface="Arial MT"/>
              </a:rPr>
              <a:t>I</a:t>
            </a:r>
            <a:r>
              <a:rPr sz="1250" spc="-10" dirty="0">
                <a:latin typeface="Arial MT"/>
                <a:cs typeface="Arial MT"/>
              </a:rPr>
              <a:t>"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5186" y="2756857"/>
            <a:ext cx="111125" cy="219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50" spc="45" dirty="0">
                <a:latin typeface="Arial MT"/>
                <a:cs typeface="Arial MT"/>
              </a:rPr>
              <a:t>k</a:t>
            </a:r>
            <a:endParaRPr sz="1250">
              <a:latin typeface="Arial MT"/>
              <a:cs typeface="Arial M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658951" y="5216181"/>
            <a:ext cx="409575" cy="359410"/>
            <a:chOff x="1658951" y="5216181"/>
            <a:chExt cx="409575" cy="359410"/>
          </a:xfrm>
        </p:grpSpPr>
        <p:sp>
          <p:nvSpPr>
            <p:cNvPr id="16" name="object 16"/>
            <p:cNvSpPr/>
            <p:nvPr/>
          </p:nvSpPr>
          <p:spPr>
            <a:xfrm>
              <a:off x="1665812" y="5441290"/>
              <a:ext cx="43180" cy="24765"/>
            </a:xfrm>
            <a:custGeom>
              <a:avLst/>
              <a:gdLst/>
              <a:ahLst/>
              <a:cxnLst/>
              <a:rect l="l" t="t" r="r" b="b"/>
              <a:pathLst>
                <a:path w="43180" h="24764">
                  <a:moveTo>
                    <a:pt x="0" y="24367"/>
                  </a:moveTo>
                  <a:lnTo>
                    <a:pt x="42559" y="0"/>
                  </a:lnTo>
                </a:path>
              </a:pathLst>
            </a:custGeom>
            <a:ln w="137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708371" y="5448350"/>
              <a:ext cx="61594" cy="113664"/>
            </a:xfrm>
            <a:custGeom>
              <a:avLst/>
              <a:gdLst/>
              <a:ahLst/>
              <a:cxnLst/>
              <a:rect l="l" t="t" r="r" b="b"/>
              <a:pathLst>
                <a:path w="61594" h="113664">
                  <a:moveTo>
                    <a:pt x="0" y="0"/>
                  </a:moveTo>
                  <a:lnTo>
                    <a:pt x="61498" y="113491"/>
                  </a:lnTo>
                </a:path>
              </a:pathLst>
            </a:custGeom>
            <a:ln w="274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776630" y="5223260"/>
              <a:ext cx="292100" cy="339090"/>
            </a:xfrm>
            <a:custGeom>
              <a:avLst/>
              <a:gdLst/>
              <a:ahLst/>
              <a:cxnLst/>
              <a:rect l="l" t="t" r="r" b="b"/>
              <a:pathLst>
                <a:path w="292100" h="339089">
                  <a:moveTo>
                    <a:pt x="0" y="338581"/>
                  </a:moveTo>
                  <a:lnTo>
                    <a:pt x="81751" y="0"/>
                  </a:lnTo>
                </a:path>
                <a:path w="292100" h="339089">
                  <a:moveTo>
                    <a:pt x="81751" y="0"/>
                  </a:moveTo>
                  <a:lnTo>
                    <a:pt x="291864" y="0"/>
                  </a:lnTo>
                </a:path>
              </a:pathLst>
            </a:custGeom>
            <a:ln w="138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309863" y="5422172"/>
            <a:ext cx="128905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spc="35" dirty="0">
                <a:latin typeface="Arial MT"/>
                <a:cs typeface="Arial MT"/>
              </a:rPr>
              <a:t>k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835828" y="5198093"/>
            <a:ext cx="601980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650" spc="70" dirty="0">
                <a:latin typeface="Arial MT"/>
                <a:cs typeface="Arial MT"/>
              </a:rPr>
              <a:t>2</a:t>
            </a:r>
            <a:r>
              <a:rPr sz="2650" spc="-254" dirty="0">
                <a:latin typeface="Arial MT"/>
                <a:cs typeface="Arial MT"/>
              </a:rPr>
              <a:t> </a:t>
            </a:r>
            <a:r>
              <a:rPr sz="2650" spc="195" dirty="0">
                <a:latin typeface="Symbol"/>
                <a:cs typeface="Symbol"/>
              </a:rPr>
              <a:t></a:t>
            </a:r>
            <a:r>
              <a:rPr sz="2650" spc="-70" dirty="0">
                <a:latin typeface="Arial MT"/>
                <a:cs typeface="Arial MT"/>
              </a:rPr>
              <a:t>I</a:t>
            </a:r>
            <a:r>
              <a:rPr sz="2325" spc="37" baseline="43010" dirty="0">
                <a:latin typeface="Arial MT"/>
                <a:cs typeface="Arial MT"/>
              </a:rPr>
              <a:t>"</a:t>
            </a:r>
            <a:endParaRPr sz="2325" baseline="4301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3940" y="5422172"/>
            <a:ext cx="140335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spc="40" dirty="0">
                <a:latin typeface="Arial MT"/>
                <a:cs typeface="Arial MT"/>
              </a:rPr>
              <a:t>p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92317" y="5198093"/>
            <a:ext cx="926465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4325" algn="l"/>
              </a:tabLst>
            </a:pPr>
            <a:r>
              <a:rPr sz="2650" spc="25" dirty="0">
                <a:latin typeface="Arial MT"/>
                <a:cs typeface="Arial MT"/>
              </a:rPr>
              <a:t>i	</a:t>
            </a:r>
            <a:r>
              <a:rPr sz="2650" spc="65" dirty="0">
                <a:latin typeface="Symbol"/>
                <a:cs typeface="Symbol"/>
              </a:rPr>
              <a:t></a:t>
            </a:r>
            <a:r>
              <a:rPr sz="2650" spc="-95" dirty="0">
                <a:latin typeface="Times New Roman"/>
                <a:cs typeface="Times New Roman"/>
              </a:rPr>
              <a:t> </a:t>
            </a:r>
            <a:r>
              <a:rPr sz="2650" spc="210" dirty="0">
                <a:latin typeface="Symbol"/>
                <a:cs typeface="Symbol"/>
              </a:rPr>
              <a:t>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65987" y="4149852"/>
            <a:ext cx="2988945" cy="417830"/>
          </a:xfrm>
          <a:prstGeom prst="rect">
            <a:avLst/>
          </a:prstGeom>
          <a:ln w="9144">
            <a:solidFill>
              <a:srgbClr val="2E5796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55880">
              <a:lnSpc>
                <a:spcPct val="100000"/>
              </a:lnSpc>
              <a:spcBef>
                <a:spcPts val="225"/>
              </a:spcBef>
            </a:pPr>
            <a:r>
              <a:rPr sz="2500" spc="135" dirty="0">
                <a:latin typeface="Symbol"/>
                <a:cs typeface="Symbol"/>
              </a:rPr>
              <a:t></a:t>
            </a:r>
            <a:r>
              <a:rPr sz="2500" spc="-175" dirty="0">
                <a:latin typeface="Times New Roman"/>
                <a:cs typeface="Times New Roman"/>
              </a:rPr>
              <a:t> </a:t>
            </a:r>
            <a:r>
              <a:rPr sz="2500" spc="360" dirty="0">
                <a:latin typeface="Symbol"/>
                <a:cs typeface="Symbol"/>
              </a:rPr>
              <a:t></a:t>
            </a:r>
            <a:r>
              <a:rPr sz="2500" spc="-40" dirty="0">
                <a:latin typeface="Arial MT"/>
                <a:cs typeface="Arial MT"/>
              </a:rPr>
              <a:t>1</a:t>
            </a:r>
            <a:r>
              <a:rPr sz="2500" spc="-20" dirty="0">
                <a:latin typeface="Arial MT"/>
                <a:cs typeface="Arial MT"/>
              </a:rPr>
              <a:t>.</a:t>
            </a:r>
            <a:r>
              <a:rPr sz="2500" spc="-190" dirty="0">
                <a:latin typeface="Arial MT"/>
                <a:cs typeface="Arial MT"/>
              </a:rPr>
              <a:t>0</a:t>
            </a:r>
            <a:r>
              <a:rPr sz="2500" spc="135" dirty="0">
                <a:latin typeface="Arial MT"/>
                <a:cs typeface="Arial MT"/>
              </a:rPr>
              <a:t>2</a:t>
            </a:r>
            <a:r>
              <a:rPr sz="2500" spc="-300" dirty="0">
                <a:latin typeface="Arial MT"/>
                <a:cs typeface="Arial MT"/>
              </a:rPr>
              <a:t> </a:t>
            </a:r>
            <a:r>
              <a:rPr sz="2500" spc="135" dirty="0">
                <a:latin typeface="Symbol"/>
                <a:cs typeface="Symbol"/>
              </a:rPr>
              <a:t></a:t>
            </a:r>
            <a:r>
              <a:rPr sz="2500" spc="-365" dirty="0">
                <a:latin typeface="Times New Roman"/>
                <a:cs typeface="Times New Roman"/>
              </a:rPr>
              <a:t> </a:t>
            </a:r>
            <a:r>
              <a:rPr sz="2500" spc="-35" dirty="0">
                <a:latin typeface="Arial MT"/>
                <a:cs typeface="Arial MT"/>
              </a:rPr>
              <a:t>0</a:t>
            </a:r>
            <a:r>
              <a:rPr sz="2500" spc="-20" dirty="0">
                <a:latin typeface="Arial MT"/>
                <a:cs typeface="Arial MT"/>
              </a:rPr>
              <a:t>.</a:t>
            </a:r>
            <a:r>
              <a:rPr sz="2500" spc="-190" dirty="0">
                <a:latin typeface="Arial MT"/>
                <a:cs typeface="Arial MT"/>
              </a:rPr>
              <a:t>9</a:t>
            </a:r>
            <a:r>
              <a:rPr sz="2500" spc="135" dirty="0">
                <a:latin typeface="Arial MT"/>
                <a:cs typeface="Arial MT"/>
              </a:rPr>
              <a:t>8</a:t>
            </a:r>
            <a:r>
              <a:rPr sz="2500" spc="-375" dirty="0">
                <a:latin typeface="Arial MT"/>
                <a:cs typeface="Arial MT"/>
              </a:rPr>
              <a:t> </a:t>
            </a:r>
            <a:r>
              <a:rPr sz="2500" spc="315" dirty="0">
                <a:latin typeface="Symbol"/>
                <a:cs typeface="Symbol"/>
              </a:rPr>
              <a:t></a:t>
            </a:r>
            <a:r>
              <a:rPr sz="2500" spc="60" dirty="0">
                <a:latin typeface="Arial MT"/>
                <a:cs typeface="Arial MT"/>
              </a:rPr>
              <a:t>e</a:t>
            </a:r>
            <a:r>
              <a:rPr sz="2175" spc="-52" baseline="42145" dirty="0">
                <a:latin typeface="Symbol"/>
                <a:cs typeface="Symbol"/>
              </a:rPr>
              <a:t></a:t>
            </a:r>
            <a:r>
              <a:rPr sz="2175" baseline="42145" dirty="0">
                <a:latin typeface="Arial MT"/>
                <a:cs typeface="Arial MT"/>
              </a:rPr>
              <a:t>3</a:t>
            </a:r>
            <a:r>
              <a:rPr sz="2175" spc="330" baseline="42145" dirty="0">
                <a:latin typeface="Arial MT"/>
                <a:cs typeface="Arial MT"/>
              </a:rPr>
              <a:t>R</a:t>
            </a:r>
            <a:r>
              <a:rPr sz="2175" spc="60" baseline="42145" dirty="0">
                <a:latin typeface="Arial MT"/>
                <a:cs typeface="Arial MT"/>
              </a:rPr>
              <a:t>/</a:t>
            </a:r>
            <a:r>
              <a:rPr sz="2175" spc="-202" baseline="42145" dirty="0">
                <a:latin typeface="Arial MT"/>
                <a:cs typeface="Arial MT"/>
              </a:rPr>
              <a:t> </a:t>
            </a:r>
            <a:r>
              <a:rPr sz="2175" spc="150" baseline="42145" dirty="0">
                <a:latin typeface="Arial MT"/>
                <a:cs typeface="Arial MT"/>
              </a:rPr>
              <a:t>X</a:t>
            </a:r>
            <a:endParaRPr sz="2175" baseline="42145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79704" y="4719828"/>
            <a:ext cx="1125220" cy="350520"/>
          </a:xfrm>
          <a:prstGeom prst="rect">
            <a:avLst/>
          </a:prstGeom>
          <a:solidFill>
            <a:srgbClr val="C6D1DE"/>
          </a:solidFill>
          <a:ln w="9144">
            <a:solidFill>
              <a:srgbClr val="2E579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3340">
              <a:lnSpc>
                <a:spcPts val="2510"/>
              </a:lnSpc>
            </a:pPr>
            <a:r>
              <a:rPr sz="2200" spc="35" dirty="0">
                <a:latin typeface="Symbol"/>
                <a:cs typeface="Symbol"/>
              </a:rPr>
              <a:t></a:t>
            </a:r>
            <a:r>
              <a:rPr sz="2200" spc="95" dirty="0">
                <a:latin typeface="Times New Roman"/>
                <a:cs typeface="Times New Roman"/>
              </a:rPr>
              <a:t> </a:t>
            </a:r>
            <a:r>
              <a:rPr sz="2200" spc="35" dirty="0">
                <a:latin typeface="Symbol"/>
                <a:cs typeface="Symbol"/>
              </a:rPr>
              <a:t></a:t>
            </a:r>
            <a:r>
              <a:rPr sz="2200" spc="-130" dirty="0">
                <a:latin typeface="Times New Roman"/>
                <a:cs typeface="Times New Roman"/>
              </a:rPr>
              <a:t> </a:t>
            </a:r>
            <a:r>
              <a:rPr sz="2200" spc="80" dirty="0">
                <a:latin typeface="Arial MT"/>
                <a:cs typeface="Arial MT"/>
              </a:rPr>
              <a:t>1</a:t>
            </a:r>
            <a:r>
              <a:rPr sz="2200" spc="40" dirty="0">
                <a:latin typeface="Arial MT"/>
                <a:cs typeface="Arial MT"/>
              </a:rPr>
              <a:t>.</a:t>
            </a:r>
            <a:r>
              <a:rPr sz="2200" spc="-75" dirty="0">
                <a:latin typeface="Arial MT"/>
                <a:cs typeface="Arial MT"/>
              </a:rPr>
              <a:t>93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69798" y="5886450"/>
            <a:ext cx="1469390" cy="463550"/>
          </a:xfrm>
          <a:prstGeom prst="rect">
            <a:avLst/>
          </a:prstGeom>
          <a:solidFill>
            <a:srgbClr val="CFDCEF"/>
          </a:solidFill>
          <a:ln w="28955">
            <a:solidFill>
              <a:srgbClr val="2E5796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125"/>
              </a:spcBef>
            </a:pPr>
            <a:r>
              <a:rPr sz="2200" spc="-30" dirty="0">
                <a:latin typeface="Arial MT"/>
                <a:cs typeface="Arial MT"/>
              </a:rPr>
              <a:t>i</a:t>
            </a:r>
            <a:r>
              <a:rPr sz="1950" spc="75" baseline="-23504" dirty="0">
                <a:latin typeface="Arial MT"/>
                <a:cs typeface="Arial MT"/>
              </a:rPr>
              <a:t>p</a:t>
            </a:r>
            <a:r>
              <a:rPr sz="1950" baseline="-23504" dirty="0">
                <a:latin typeface="Arial MT"/>
                <a:cs typeface="Arial MT"/>
              </a:rPr>
              <a:t>  </a:t>
            </a:r>
            <a:r>
              <a:rPr sz="2200" spc="100" dirty="0">
                <a:latin typeface="Symbol"/>
                <a:cs typeface="Symbol"/>
              </a:rPr>
              <a:t></a:t>
            </a:r>
            <a:r>
              <a:rPr sz="2200" spc="-135" dirty="0">
                <a:latin typeface="Times New Roman"/>
                <a:cs typeface="Times New Roman"/>
              </a:rPr>
              <a:t> </a:t>
            </a:r>
            <a:r>
              <a:rPr sz="2200" spc="-140" dirty="0">
                <a:latin typeface="Arial MT"/>
                <a:cs typeface="Arial MT"/>
              </a:rPr>
              <a:t>2</a:t>
            </a:r>
            <a:r>
              <a:rPr sz="2200" spc="125" dirty="0">
                <a:latin typeface="Arial MT"/>
                <a:cs typeface="Arial MT"/>
              </a:rPr>
              <a:t>1</a:t>
            </a:r>
            <a:r>
              <a:rPr sz="2200" spc="-5" dirty="0">
                <a:latin typeface="Arial MT"/>
                <a:cs typeface="Arial MT"/>
              </a:rPr>
              <a:t>.</a:t>
            </a:r>
            <a:r>
              <a:rPr sz="2200" spc="160" dirty="0">
                <a:latin typeface="Arial MT"/>
                <a:cs typeface="Arial MT"/>
              </a:rPr>
              <a:t>8</a:t>
            </a:r>
            <a:r>
              <a:rPr sz="2200" spc="-275" dirty="0">
                <a:latin typeface="Arial MT"/>
                <a:cs typeface="Arial MT"/>
              </a:rPr>
              <a:t>kA</a:t>
            </a:r>
            <a:endParaRPr sz="2200">
              <a:latin typeface="Arial MT"/>
              <a:cs typeface="Arial MT"/>
            </a:endParaRPr>
          </a:p>
        </p:txBody>
      </p:sp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29571" y="2865428"/>
            <a:ext cx="4398824" cy="355024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868" rIns="0" bIns="0" rtlCol="0">
            <a:spAutoFit/>
          </a:bodyPr>
          <a:lstStyle/>
          <a:p>
            <a:pPr marL="2980690" marR="5080" indent="-2423795">
              <a:lnSpc>
                <a:spcPct val="100000"/>
              </a:lnSpc>
              <a:spcBef>
                <a:spcPts val="95"/>
              </a:spcBef>
            </a:pPr>
            <a:r>
              <a:rPr sz="4000" b="0" spc="-25" dirty="0">
                <a:latin typeface="Calibri"/>
                <a:cs typeface="Calibri"/>
              </a:rPr>
              <a:t>Peak </a:t>
            </a:r>
            <a:r>
              <a:rPr sz="4000" b="0" spc="-10" dirty="0">
                <a:latin typeface="Calibri"/>
                <a:cs typeface="Calibri"/>
              </a:rPr>
              <a:t>Short-Circuit </a:t>
            </a:r>
            <a:r>
              <a:rPr sz="4000" b="0" spc="-15" dirty="0">
                <a:latin typeface="Calibri"/>
                <a:cs typeface="Calibri"/>
              </a:rPr>
              <a:t>Current </a:t>
            </a:r>
            <a:r>
              <a:rPr sz="4000" b="0" spc="-5" dirty="0">
                <a:latin typeface="Calibri"/>
                <a:cs typeface="Calibri"/>
              </a:rPr>
              <a:t>– </a:t>
            </a:r>
            <a:r>
              <a:rPr sz="4000" b="0" spc="-25" dirty="0">
                <a:latin typeface="Calibri"/>
                <a:cs typeface="Calibri"/>
              </a:rPr>
              <a:t>Fault </a:t>
            </a:r>
            <a:r>
              <a:rPr sz="4000" b="0" spc="-890" dirty="0">
                <a:latin typeface="Calibri"/>
                <a:cs typeface="Calibri"/>
              </a:rPr>
              <a:t> </a:t>
            </a:r>
            <a:r>
              <a:rPr sz="4000" b="0" spc="-15" dirty="0">
                <a:latin typeface="Calibri"/>
                <a:cs typeface="Calibri"/>
              </a:rPr>
              <a:t>location</a:t>
            </a:r>
            <a:r>
              <a:rPr sz="4000" b="0" spc="-10" dirty="0">
                <a:latin typeface="Calibri"/>
                <a:cs typeface="Calibri"/>
              </a:rPr>
              <a:t> </a:t>
            </a:r>
            <a:r>
              <a:rPr sz="4000" b="0" spc="-5" dirty="0">
                <a:latin typeface="Calibri"/>
                <a:cs typeface="Calibri"/>
              </a:rPr>
              <a:t>2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34592" y="1866360"/>
            <a:ext cx="6565900" cy="372745"/>
            <a:chOff x="934592" y="1866360"/>
            <a:chExt cx="6565900" cy="3727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2170" y="1873950"/>
              <a:ext cx="358899" cy="35707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42170" y="1873950"/>
              <a:ext cx="359410" cy="357505"/>
            </a:xfrm>
            <a:custGeom>
              <a:avLst/>
              <a:gdLst/>
              <a:ahLst/>
              <a:cxnLst/>
              <a:rect l="l" t="t" r="r" b="b"/>
              <a:pathLst>
                <a:path w="359409" h="357505">
                  <a:moveTo>
                    <a:pt x="0" y="357077"/>
                  </a:moveTo>
                  <a:lnTo>
                    <a:pt x="358899" y="357077"/>
                  </a:lnTo>
                  <a:lnTo>
                    <a:pt x="358899" y="0"/>
                  </a:lnTo>
                  <a:lnTo>
                    <a:pt x="0" y="0"/>
                  </a:lnTo>
                  <a:lnTo>
                    <a:pt x="0" y="357077"/>
                  </a:lnTo>
                  <a:close/>
                </a:path>
              </a:pathLst>
            </a:custGeom>
            <a:ln w="151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77822" y="1873232"/>
              <a:ext cx="0" cy="357505"/>
            </a:xfrm>
            <a:custGeom>
              <a:avLst/>
              <a:gdLst/>
              <a:ahLst/>
              <a:cxnLst/>
              <a:rect l="l" t="t" r="r" b="b"/>
              <a:pathLst>
                <a:path h="357505">
                  <a:moveTo>
                    <a:pt x="0" y="357077"/>
                  </a:moveTo>
                  <a:lnTo>
                    <a:pt x="0" y="0"/>
                  </a:lnTo>
                </a:path>
              </a:pathLst>
            </a:custGeom>
            <a:ln w="273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01074" y="1873938"/>
              <a:ext cx="6177915" cy="357505"/>
            </a:xfrm>
            <a:custGeom>
              <a:avLst/>
              <a:gdLst/>
              <a:ahLst/>
              <a:cxnLst/>
              <a:rect l="l" t="t" r="r" b="b"/>
              <a:pathLst>
                <a:path w="6177915" h="357505">
                  <a:moveTo>
                    <a:pt x="0" y="178538"/>
                  </a:moveTo>
                  <a:lnTo>
                    <a:pt x="2310472" y="178538"/>
                  </a:lnTo>
                </a:path>
                <a:path w="6177915" h="357505">
                  <a:moveTo>
                    <a:pt x="2494442" y="0"/>
                  </a:moveTo>
                  <a:lnTo>
                    <a:pt x="2446720" y="6378"/>
                  </a:lnTo>
                  <a:lnTo>
                    <a:pt x="2403833" y="24377"/>
                  </a:lnTo>
                  <a:lnTo>
                    <a:pt x="2367496" y="52295"/>
                  </a:lnTo>
                  <a:lnTo>
                    <a:pt x="2339420" y="88429"/>
                  </a:lnTo>
                  <a:lnTo>
                    <a:pt x="2321318" y="131078"/>
                  </a:lnTo>
                  <a:lnTo>
                    <a:pt x="2314904" y="178538"/>
                  </a:lnTo>
                  <a:lnTo>
                    <a:pt x="2321318" y="226004"/>
                  </a:lnTo>
                  <a:lnTo>
                    <a:pt x="2339420" y="268656"/>
                  </a:lnTo>
                  <a:lnTo>
                    <a:pt x="2367496" y="304793"/>
                  </a:lnTo>
                  <a:lnTo>
                    <a:pt x="2403833" y="332712"/>
                  </a:lnTo>
                  <a:lnTo>
                    <a:pt x="2446720" y="350711"/>
                  </a:lnTo>
                  <a:lnTo>
                    <a:pt x="2494442" y="357089"/>
                  </a:lnTo>
                  <a:lnTo>
                    <a:pt x="2542111" y="350711"/>
                  </a:lnTo>
                  <a:lnTo>
                    <a:pt x="2584961" y="332712"/>
                  </a:lnTo>
                  <a:lnTo>
                    <a:pt x="2621277" y="304793"/>
                  </a:lnTo>
                  <a:lnTo>
                    <a:pt x="2649342" y="268656"/>
                  </a:lnTo>
                  <a:lnTo>
                    <a:pt x="2667440" y="226004"/>
                  </a:lnTo>
                  <a:lnTo>
                    <a:pt x="2673854" y="178538"/>
                  </a:lnTo>
                  <a:lnTo>
                    <a:pt x="2667440" y="131078"/>
                  </a:lnTo>
                  <a:lnTo>
                    <a:pt x="2649342" y="88429"/>
                  </a:lnTo>
                  <a:lnTo>
                    <a:pt x="2621277" y="52295"/>
                  </a:lnTo>
                  <a:lnTo>
                    <a:pt x="2584961" y="24377"/>
                  </a:lnTo>
                  <a:lnTo>
                    <a:pt x="2542111" y="6378"/>
                  </a:lnTo>
                  <a:lnTo>
                    <a:pt x="2494442" y="0"/>
                  </a:lnTo>
                  <a:close/>
                </a:path>
                <a:path w="6177915" h="357505">
                  <a:moveTo>
                    <a:pt x="2709685" y="0"/>
                  </a:moveTo>
                  <a:lnTo>
                    <a:pt x="2662016" y="6378"/>
                  </a:lnTo>
                  <a:lnTo>
                    <a:pt x="2619166" y="24377"/>
                  </a:lnTo>
                  <a:lnTo>
                    <a:pt x="2582850" y="52295"/>
                  </a:lnTo>
                  <a:lnTo>
                    <a:pt x="2554785" y="88429"/>
                  </a:lnTo>
                  <a:lnTo>
                    <a:pt x="2536688" y="131078"/>
                  </a:lnTo>
                  <a:lnTo>
                    <a:pt x="2530274" y="178538"/>
                  </a:lnTo>
                  <a:lnTo>
                    <a:pt x="2536688" y="226004"/>
                  </a:lnTo>
                  <a:lnTo>
                    <a:pt x="2554785" y="268656"/>
                  </a:lnTo>
                  <a:lnTo>
                    <a:pt x="2582850" y="304793"/>
                  </a:lnTo>
                  <a:lnTo>
                    <a:pt x="2619166" y="332712"/>
                  </a:lnTo>
                  <a:lnTo>
                    <a:pt x="2662016" y="350711"/>
                  </a:lnTo>
                  <a:lnTo>
                    <a:pt x="2709685" y="357089"/>
                  </a:lnTo>
                  <a:lnTo>
                    <a:pt x="2757407" y="350711"/>
                  </a:lnTo>
                  <a:lnTo>
                    <a:pt x="2800294" y="332712"/>
                  </a:lnTo>
                  <a:lnTo>
                    <a:pt x="2836631" y="304793"/>
                  </a:lnTo>
                  <a:lnTo>
                    <a:pt x="2864707" y="268656"/>
                  </a:lnTo>
                  <a:lnTo>
                    <a:pt x="2882809" y="226004"/>
                  </a:lnTo>
                  <a:lnTo>
                    <a:pt x="2889223" y="178538"/>
                  </a:lnTo>
                  <a:lnTo>
                    <a:pt x="2882809" y="131078"/>
                  </a:lnTo>
                  <a:lnTo>
                    <a:pt x="2864707" y="88429"/>
                  </a:lnTo>
                  <a:lnTo>
                    <a:pt x="2836631" y="52295"/>
                  </a:lnTo>
                  <a:lnTo>
                    <a:pt x="2800294" y="24377"/>
                  </a:lnTo>
                  <a:lnTo>
                    <a:pt x="2757407" y="6378"/>
                  </a:lnTo>
                  <a:lnTo>
                    <a:pt x="2709685" y="0"/>
                  </a:lnTo>
                  <a:close/>
                </a:path>
                <a:path w="6177915" h="357505">
                  <a:moveTo>
                    <a:pt x="2889223" y="178538"/>
                  </a:moveTo>
                  <a:lnTo>
                    <a:pt x="6177635" y="178538"/>
                  </a:lnTo>
                </a:path>
              </a:pathLst>
            </a:custGeom>
            <a:ln w="15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38811" y="1873232"/>
              <a:ext cx="2147570" cy="358140"/>
            </a:xfrm>
            <a:custGeom>
              <a:avLst/>
              <a:gdLst/>
              <a:ahLst/>
              <a:cxnLst/>
              <a:rect l="l" t="t" r="r" b="b"/>
              <a:pathLst>
                <a:path w="2147570" h="358139">
                  <a:moveTo>
                    <a:pt x="0" y="357795"/>
                  </a:moveTo>
                  <a:lnTo>
                    <a:pt x="0" y="705"/>
                  </a:lnTo>
                </a:path>
                <a:path w="2147570" h="358139">
                  <a:moveTo>
                    <a:pt x="2147495" y="357077"/>
                  </a:moveTo>
                  <a:lnTo>
                    <a:pt x="2147495" y="0"/>
                  </a:lnTo>
                </a:path>
              </a:pathLst>
            </a:custGeom>
            <a:ln w="272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80830" y="2300749"/>
            <a:ext cx="206456" cy="43651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85852" y="2639825"/>
            <a:ext cx="78232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spc="60" dirty="0">
                <a:latin typeface="Symbol"/>
                <a:cs typeface="Symbol"/>
              </a:rPr>
              <a:t>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Arial MT"/>
                <a:cs typeface="Arial MT"/>
              </a:rPr>
              <a:t>2</a:t>
            </a:r>
            <a:r>
              <a:rPr sz="1800" dirty="0">
                <a:latin typeface="Arial MT"/>
                <a:cs typeface="Arial MT"/>
              </a:rPr>
              <a:t>.</a:t>
            </a:r>
            <a:r>
              <a:rPr sz="1800" spc="145" dirty="0">
                <a:latin typeface="Arial MT"/>
                <a:cs typeface="Arial MT"/>
              </a:rPr>
              <a:t>0</a:t>
            </a:r>
            <a:r>
              <a:rPr sz="1800" spc="-215" dirty="0">
                <a:latin typeface="Arial MT"/>
                <a:cs typeface="Arial MT"/>
              </a:rPr>
              <a:t>kA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9075" y="2537773"/>
            <a:ext cx="18542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700" spc="-15" baseline="-24691" dirty="0">
                <a:latin typeface="Arial MT"/>
                <a:cs typeface="Arial MT"/>
              </a:rPr>
              <a:t>I</a:t>
            </a:r>
            <a:r>
              <a:rPr sz="1050" spc="-10" dirty="0">
                <a:latin typeface="Arial MT"/>
                <a:cs typeface="Arial MT"/>
              </a:rPr>
              <a:t>"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0322" y="2792222"/>
            <a:ext cx="965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30" dirty="0">
                <a:latin typeface="Arial MT"/>
                <a:cs typeface="Arial MT"/>
              </a:rPr>
              <a:t>k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472921" y="5130317"/>
            <a:ext cx="332740" cy="291465"/>
            <a:chOff x="1472921" y="5130317"/>
            <a:chExt cx="332740" cy="291465"/>
          </a:xfrm>
        </p:grpSpPr>
        <p:sp>
          <p:nvSpPr>
            <p:cNvPr id="14" name="object 14"/>
            <p:cNvSpPr/>
            <p:nvPr/>
          </p:nvSpPr>
          <p:spPr>
            <a:xfrm>
              <a:off x="1478484" y="5312752"/>
              <a:ext cx="34925" cy="20320"/>
            </a:xfrm>
            <a:custGeom>
              <a:avLst/>
              <a:gdLst/>
              <a:ahLst/>
              <a:cxnLst/>
              <a:rect l="l" t="t" r="r" b="b"/>
              <a:pathLst>
                <a:path w="34925" h="20320">
                  <a:moveTo>
                    <a:pt x="0" y="19747"/>
                  </a:moveTo>
                  <a:lnTo>
                    <a:pt x="34548" y="0"/>
                  </a:lnTo>
                </a:path>
              </a:pathLst>
            </a:custGeom>
            <a:ln w="11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13033" y="5318473"/>
              <a:ext cx="50165" cy="92075"/>
            </a:xfrm>
            <a:custGeom>
              <a:avLst/>
              <a:gdLst/>
              <a:ahLst/>
              <a:cxnLst/>
              <a:rect l="l" t="t" r="r" b="b"/>
              <a:pathLst>
                <a:path w="50165" h="92075">
                  <a:moveTo>
                    <a:pt x="0" y="0"/>
                  </a:moveTo>
                  <a:lnTo>
                    <a:pt x="49923" y="91971"/>
                  </a:lnTo>
                </a:path>
              </a:pathLst>
            </a:custGeom>
            <a:ln w="222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68444" y="5136063"/>
              <a:ext cx="237490" cy="274955"/>
            </a:xfrm>
            <a:custGeom>
              <a:avLst/>
              <a:gdLst/>
              <a:ahLst/>
              <a:cxnLst/>
              <a:rect l="l" t="t" r="r" b="b"/>
              <a:pathLst>
                <a:path w="237489" h="274954">
                  <a:moveTo>
                    <a:pt x="0" y="274381"/>
                  </a:moveTo>
                  <a:lnTo>
                    <a:pt x="66364" y="0"/>
                  </a:lnTo>
                </a:path>
                <a:path w="237489" h="274954">
                  <a:moveTo>
                    <a:pt x="66364" y="0"/>
                  </a:moveTo>
                  <a:lnTo>
                    <a:pt x="236929" y="0"/>
                  </a:lnTo>
                </a:path>
              </a:pathLst>
            </a:custGeom>
            <a:ln w="112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27375" y="3087341"/>
            <a:ext cx="3181985" cy="242443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115"/>
              </a:spcBef>
              <a:tabLst>
                <a:tab pos="1807845" algn="l"/>
              </a:tabLst>
            </a:pPr>
            <a:r>
              <a:rPr sz="1850" spc="135" dirty="0">
                <a:latin typeface="Arial MT"/>
                <a:cs typeface="Arial MT"/>
              </a:rPr>
              <a:t>R</a:t>
            </a:r>
            <a:r>
              <a:rPr sz="1850" spc="-210" dirty="0">
                <a:latin typeface="Arial MT"/>
                <a:cs typeface="Arial MT"/>
              </a:rPr>
              <a:t> </a:t>
            </a:r>
            <a:r>
              <a:rPr sz="1850" spc="100" dirty="0">
                <a:latin typeface="Symbol"/>
                <a:cs typeface="Symbol"/>
              </a:rPr>
              <a:t></a:t>
            </a:r>
            <a:r>
              <a:rPr sz="1850" spc="-175" dirty="0">
                <a:latin typeface="Times New Roman"/>
                <a:cs typeface="Times New Roman"/>
              </a:rPr>
              <a:t> </a:t>
            </a:r>
            <a:r>
              <a:rPr sz="1850" spc="-20" dirty="0">
                <a:latin typeface="Arial MT"/>
                <a:cs typeface="Arial MT"/>
              </a:rPr>
              <a:t>3</a:t>
            </a:r>
            <a:r>
              <a:rPr sz="1850" spc="-15" dirty="0">
                <a:latin typeface="Arial MT"/>
                <a:cs typeface="Arial MT"/>
              </a:rPr>
              <a:t>.</a:t>
            </a:r>
            <a:r>
              <a:rPr sz="1850" spc="-135" dirty="0">
                <a:latin typeface="Arial MT"/>
                <a:cs typeface="Arial MT"/>
              </a:rPr>
              <a:t>038</a:t>
            </a:r>
            <a:r>
              <a:rPr sz="1850" spc="100" dirty="0">
                <a:latin typeface="Arial MT"/>
                <a:cs typeface="Arial MT"/>
              </a:rPr>
              <a:t>6</a:t>
            </a:r>
            <a:r>
              <a:rPr sz="1850" spc="-100" dirty="0">
                <a:latin typeface="Arial MT"/>
                <a:cs typeface="Arial MT"/>
              </a:rPr>
              <a:t> </a:t>
            </a:r>
            <a:r>
              <a:rPr sz="1850" spc="145" dirty="0">
                <a:latin typeface="Symbol"/>
                <a:cs typeface="Symbol"/>
              </a:rPr>
              <a:t></a:t>
            </a:r>
            <a:r>
              <a:rPr sz="1850" dirty="0">
                <a:latin typeface="Times New Roman"/>
                <a:cs typeface="Times New Roman"/>
              </a:rPr>
              <a:t>	</a:t>
            </a:r>
            <a:r>
              <a:rPr sz="1850" spc="120" dirty="0">
                <a:latin typeface="Arial MT"/>
                <a:cs typeface="Arial MT"/>
              </a:rPr>
              <a:t>X</a:t>
            </a:r>
            <a:r>
              <a:rPr sz="1850" spc="-215" dirty="0">
                <a:latin typeface="Arial MT"/>
                <a:cs typeface="Arial MT"/>
              </a:rPr>
              <a:t> </a:t>
            </a:r>
            <a:r>
              <a:rPr sz="1850" spc="100" dirty="0">
                <a:latin typeface="Symbol"/>
                <a:cs typeface="Symbol"/>
              </a:rPr>
              <a:t></a:t>
            </a:r>
            <a:r>
              <a:rPr sz="1850" spc="-175" dirty="0">
                <a:latin typeface="Times New Roman"/>
                <a:cs typeface="Times New Roman"/>
              </a:rPr>
              <a:t> </a:t>
            </a:r>
            <a:r>
              <a:rPr sz="1850" spc="-20" dirty="0">
                <a:latin typeface="Arial MT"/>
                <a:cs typeface="Arial MT"/>
              </a:rPr>
              <a:t>5</a:t>
            </a:r>
            <a:r>
              <a:rPr sz="1850" spc="-10" dirty="0">
                <a:latin typeface="Arial MT"/>
                <a:cs typeface="Arial MT"/>
              </a:rPr>
              <a:t>.</a:t>
            </a:r>
            <a:r>
              <a:rPr sz="1850" spc="-135" dirty="0">
                <a:latin typeface="Arial MT"/>
                <a:cs typeface="Arial MT"/>
              </a:rPr>
              <a:t>583</a:t>
            </a:r>
            <a:r>
              <a:rPr sz="1850" spc="100" dirty="0">
                <a:latin typeface="Arial MT"/>
                <a:cs typeface="Arial MT"/>
              </a:rPr>
              <a:t>9</a:t>
            </a:r>
            <a:r>
              <a:rPr sz="1850" spc="-100" dirty="0">
                <a:latin typeface="Arial MT"/>
                <a:cs typeface="Arial MT"/>
              </a:rPr>
              <a:t> </a:t>
            </a:r>
            <a:r>
              <a:rPr sz="1850" spc="140" dirty="0">
                <a:latin typeface="Symbol"/>
                <a:cs typeface="Symbol"/>
              </a:rPr>
              <a:t></a:t>
            </a:r>
            <a:endParaRPr sz="185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50">
              <a:latin typeface="Symbol"/>
              <a:cs typeface="Symbol"/>
            </a:endParaRPr>
          </a:p>
          <a:p>
            <a:pPr marL="63500">
              <a:lnSpc>
                <a:spcPct val="100000"/>
              </a:lnSpc>
            </a:pPr>
            <a:r>
              <a:rPr sz="1750" spc="55" dirty="0">
                <a:latin typeface="Arial MT"/>
                <a:cs typeface="Arial MT"/>
              </a:rPr>
              <a:t>R</a:t>
            </a:r>
            <a:r>
              <a:rPr sz="1750" spc="-245" dirty="0">
                <a:latin typeface="Arial MT"/>
                <a:cs typeface="Arial MT"/>
              </a:rPr>
              <a:t> </a:t>
            </a:r>
            <a:r>
              <a:rPr sz="1750" spc="20" dirty="0">
                <a:latin typeface="Arial MT"/>
                <a:cs typeface="Arial MT"/>
              </a:rPr>
              <a:t>/</a:t>
            </a:r>
            <a:r>
              <a:rPr sz="1750" spc="-130" dirty="0">
                <a:latin typeface="Arial MT"/>
                <a:cs typeface="Arial MT"/>
              </a:rPr>
              <a:t> </a:t>
            </a:r>
            <a:r>
              <a:rPr sz="1750" spc="50" dirty="0">
                <a:latin typeface="Arial MT"/>
                <a:cs typeface="Arial MT"/>
              </a:rPr>
              <a:t>X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spc="45" dirty="0">
                <a:latin typeface="Symbol"/>
                <a:cs typeface="Symbol"/>
              </a:rPr>
              <a:t></a:t>
            </a:r>
            <a:r>
              <a:rPr sz="1750" spc="-45" dirty="0">
                <a:latin typeface="Times New Roman"/>
                <a:cs typeface="Times New Roman"/>
              </a:rPr>
              <a:t> </a:t>
            </a:r>
            <a:r>
              <a:rPr sz="1750" spc="35" dirty="0">
                <a:latin typeface="Arial MT"/>
                <a:cs typeface="Arial MT"/>
              </a:rPr>
              <a:t>0</a:t>
            </a:r>
            <a:r>
              <a:rPr sz="1750" spc="15" dirty="0">
                <a:latin typeface="Arial MT"/>
                <a:cs typeface="Arial MT"/>
              </a:rPr>
              <a:t>.</a:t>
            </a:r>
            <a:r>
              <a:rPr sz="1750" spc="-75" dirty="0">
                <a:latin typeface="Arial MT"/>
                <a:cs typeface="Arial MT"/>
              </a:rPr>
              <a:t>5</a:t>
            </a:r>
            <a:r>
              <a:rPr sz="1750" spc="-70" dirty="0">
                <a:latin typeface="Arial MT"/>
                <a:cs typeface="Arial MT"/>
              </a:rPr>
              <a:t>4</a:t>
            </a:r>
            <a:r>
              <a:rPr sz="1750" spc="-75" dirty="0">
                <a:latin typeface="Arial MT"/>
                <a:cs typeface="Arial MT"/>
              </a:rPr>
              <a:t>4</a:t>
            </a:r>
            <a:r>
              <a:rPr sz="1750" spc="45" dirty="0">
                <a:latin typeface="Arial MT"/>
                <a:cs typeface="Arial MT"/>
              </a:rPr>
              <a:t>2</a:t>
            </a:r>
            <a:endParaRPr sz="1750">
              <a:latin typeface="Arial MT"/>
              <a:cs typeface="Arial MT"/>
            </a:endParaRPr>
          </a:p>
          <a:p>
            <a:pPr marL="153035">
              <a:lnSpc>
                <a:spcPct val="100000"/>
              </a:lnSpc>
              <a:spcBef>
                <a:spcPts val="994"/>
              </a:spcBef>
            </a:pPr>
            <a:r>
              <a:rPr sz="2400" spc="60" dirty="0">
                <a:latin typeface="Symbol"/>
                <a:cs typeface="Symbol"/>
              </a:rPr>
              <a:t>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250" spc="245" dirty="0">
                <a:latin typeface="Symbol"/>
                <a:cs typeface="Symbol"/>
              </a:rPr>
              <a:t></a:t>
            </a:r>
            <a:r>
              <a:rPr sz="2250" spc="-25" dirty="0">
                <a:latin typeface="Times New Roman"/>
                <a:cs typeface="Times New Roman"/>
              </a:rPr>
              <a:t>1</a:t>
            </a:r>
            <a:r>
              <a:rPr sz="2250" spc="-10" dirty="0">
                <a:latin typeface="Times New Roman"/>
                <a:cs typeface="Times New Roman"/>
              </a:rPr>
              <a:t>.</a:t>
            </a:r>
            <a:r>
              <a:rPr sz="2250" spc="-25" dirty="0">
                <a:latin typeface="Times New Roman"/>
                <a:cs typeface="Times New Roman"/>
              </a:rPr>
              <a:t>0</a:t>
            </a:r>
            <a:r>
              <a:rPr sz="2250" spc="320" dirty="0">
                <a:latin typeface="Times New Roman"/>
                <a:cs typeface="Times New Roman"/>
              </a:rPr>
              <a:t>2</a:t>
            </a:r>
            <a:r>
              <a:rPr sz="2250" spc="345" dirty="0">
                <a:latin typeface="Symbol"/>
                <a:cs typeface="Symbol"/>
              </a:rPr>
              <a:t></a:t>
            </a:r>
            <a:r>
              <a:rPr sz="2250" spc="-25" dirty="0">
                <a:latin typeface="Times New Roman"/>
                <a:cs typeface="Times New Roman"/>
              </a:rPr>
              <a:t>0</a:t>
            </a:r>
            <a:r>
              <a:rPr sz="2250" spc="-10" dirty="0">
                <a:latin typeface="Times New Roman"/>
                <a:cs typeface="Times New Roman"/>
              </a:rPr>
              <a:t>.</a:t>
            </a:r>
            <a:r>
              <a:rPr sz="2250" spc="-25" dirty="0">
                <a:latin typeface="Times New Roman"/>
                <a:cs typeface="Times New Roman"/>
              </a:rPr>
              <a:t>9</a:t>
            </a:r>
            <a:r>
              <a:rPr sz="2250" spc="185" dirty="0">
                <a:latin typeface="Times New Roman"/>
                <a:cs typeface="Times New Roman"/>
              </a:rPr>
              <a:t>8</a:t>
            </a:r>
            <a:r>
              <a:rPr sz="2250" spc="225" dirty="0">
                <a:latin typeface="Symbol"/>
                <a:cs typeface="Symbol"/>
              </a:rPr>
              <a:t></a:t>
            </a:r>
            <a:r>
              <a:rPr sz="2250" spc="85" dirty="0">
                <a:latin typeface="Times New Roman"/>
                <a:cs typeface="Times New Roman"/>
              </a:rPr>
              <a:t>e</a:t>
            </a:r>
            <a:r>
              <a:rPr sz="1950" spc="-22" baseline="42735" dirty="0">
                <a:latin typeface="Symbol"/>
                <a:cs typeface="Symbol"/>
              </a:rPr>
              <a:t></a:t>
            </a:r>
            <a:r>
              <a:rPr sz="1950" spc="112" baseline="42735" dirty="0">
                <a:latin typeface="Times New Roman"/>
                <a:cs typeface="Times New Roman"/>
              </a:rPr>
              <a:t>3</a:t>
            </a:r>
            <a:r>
              <a:rPr sz="1950" i="1" spc="262" baseline="42735" dirty="0">
                <a:latin typeface="Times New Roman"/>
                <a:cs typeface="Times New Roman"/>
              </a:rPr>
              <a:t>R</a:t>
            </a:r>
            <a:r>
              <a:rPr sz="1950" spc="67" baseline="42735" dirty="0">
                <a:latin typeface="Times New Roman"/>
                <a:cs typeface="Times New Roman"/>
              </a:rPr>
              <a:t>/</a:t>
            </a:r>
            <a:r>
              <a:rPr sz="1950" spc="-127" baseline="42735" dirty="0">
                <a:latin typeface="Times New Roman"/>
                <a:cs typeface="Times New Roman"/>
              </a:rPr>
              <a:t> </a:t>
            </a:r>
            <a:r>
              <a:rPr sz="1950" i="1" spc="150" baseline="42735" dirty="0">
                <a:latin typeface="Times New Roman"/>
                <a:cs typeface="Times New Roman"/>
              </a:rPr>
              <a:t>X</a:t>
            </a:r>
            <a:endParaRPr sz="1950" baseline="42735">
              <a:latin typeface="Times New Roman"/>
              <a:cs typeface="Times New Roman"/>
            </a:endParaRPr>
          </a:p>
          <a:p>
            <a:pPr marL="148590">
              <a:lnSpc>
                <a:spcPct val="100000"/>
              </a:lnSpc>
              <a:spcBef>
                <a:spcPts val="1015"/>
              </a:spcBef>
            </a:pPr>
            <a:r>
              <a:rPr sz="1950" spc="145" dirty="0">
                <a:latin typeface="Symbol"/>
                <a:cs typeface="Symbol"/>
              </a:rPr>
              <a:t></a:t>
            </a:r>
            <a:r>
              <a:rPr sz="1950" spc="-180" dirty="0">
                <a:latin typeface="Times New Roman"/>
                <a:cs typeface="Times New Roman"/>
              </a:rPr>
              <a:t> </a:t>
            </a:r>
            <a:r>
              <a:rPr sz="1950" spc="280" dirty="0">
                <a:latin typeface="Symbol"/>
                <a:cs typeface="Symbol"/>
              </a:rPr>
              <a:t></a:t>
            </a:r>
            <a:r>
              <a:rPr sz="1950" spc="-25" dirty="0">
                <a:latin typeface="Arial MT"/>
                <a:cs typeface="Arial MT"/>
              </a:rPr>
              <a:t>1</a:t>
            </a:r>
            <a:r>
              <a:rPr sz="1950" spc="-15" dirty="0">
                <a:latin typeface="Arial MT"/>
                <a:cs typeface="Arial MT"/>
              </a:rPr>
              <a:t>.</a:t>
            </a:r>
            <a:r>
              <a:rPr sz="1950" spc="-135" dirty="0">
                <a:latin typeface="Arial MT"/>
                <a:cs typeface="Arial MT"/>
              </a:rPr>
              <a:t>21</a:t>
            </a:r>
            <a:endParaRPr sz="1950">
              <a:latin typeface="Arial MT"/>
              <a:cs typeface="Arial MT"/>
            </a:endParaRPr>
          </a:p>
          <a:p>
            <a:pPr marL="71120">
              <a:lnSpc>
                <a:spcPts val="2010"/>
              </a:lnSpc>
              <a:spcBef>
                <a:spcPts val="1360"/>
              </a:spcBef>
              <a:tabLst>
                <a:tab pos="316230" algn="l"/>
                <a:tab pos="1019810" algn="l"/>
              </a:tabLst>
            </a:pPr>
            <a:r>
              <a:rPr sz="2150" spc="20" dirty="0">
                <a:latin typeface="Arial MT"/>
                <a:cs typeface="Arial MT"/>
              </a:rPr>
              <a:t>i	</a:t>
            </a:r>
            <a:r>
              <a:rPr sz="2150" spc="55" dirty="0">
                <a:latin typeface="Symbol"/>
                <a:cs typeface="Symbol"/>
              </a:rPr>
              <a:t></a:t>
            </a:r>
            <a:r>
              <a:rPr sz="2150" spc="-10" dirty="0">
                <a:latin typeface="Times New Roman"/>
                <a:cs typeface="Times New Roman"/>
              </a:rPr>
              <a:t> </a:t>
            </a:r>
            <a:r>
              <a:rPr sz="2150" spc="315" dirty="0">
                <a:latin typeface="Symbol"/>
                <a:cs typeface="Symbol"/>
              </a:rPr>
              <a:t></a:t>
            </a:r>
            <a:r>
              <a:rPr sz="2150" spc="25" dirty="0">
                <a:latin typeface="Symbol"/>
                <a:cs typeface="Symbol"/>
              </a:rPr>
              <a:t></a:t>
            </a:r>
            <a:r>
              <a:rPr sz="2150" dirty="0">
                <a:latin typeface="Times New Roman"/>
                <a:cs typeface="Times New Roman"/>
              </a:rPr>
              <a:t>	</a:t>
            </a:r>
            <a:r>
              <a:rPr sz="2150" spc="55" dirty="0">
                <a:latin typeface="Arial MT"/>
                <a:cs typeface="Arial MT"/>
              </a:rPr>
              <a:t>2</a:t>
            </a:r>
            <a:r>
              <a:rPr sz="2150" spc="-210" dirty="0">
                <a:latin typeface="Arial MT"/>
                <a:cs typeface="Arial MT"/>
              </a:rPr>
              <a:t> </a:t>
            </a:r>
            <a:r>
              <a:rPr sz="2150" spc="160" dirty="0">
                <a:latin typeface="Symbol"/>
                <a:cs typeface="Symbol"/>
              </a:rPr>
              <a:t></a:t>
            </a:r>
            <a:r>
              <a:rPr sz="2150" spc="-60" dirty="0">
                <a:latin typeface="Arial MT"/>
                <a:cs typeface="Arial MT"/>
              </a:rPr>
              <a:t>I</a:t>
            </a:r>
            <a:r>
              <a:rPr sz="1875" spc="30" baseline="42222" dirty="0">
                <a:latin typeface="Arial MT"/>
                <a:cs typeface="Arial MT"/>
              </a:rPr>
              <a:t>"</a:t>
            </a:r>
            <a:endParaRPr sz="1875" baseline="42222">
              <a:latin typeface="Arial MT"/>
              <a:cs typeface="Arial MT"/>
            </a:endParaRPr>
          </a:p>
          <a:p>
            <a:pPr marL="128905">
              <a:lnSpc>
                <a:spcPts val="930"/>
              </a:lnSpc>
              <a:tabLst>
                <a:tab pos="1383665" algn="l"/>
              </a:tabLst>
            </a:pPr>
            <a:r>
              <a:rPr sz="1250" spc="35" dirty="0">
                <a:latin typeface="Arial MT"/>
                <a:cs typeface="Arial MT"/>
              </a:rPr>
              <a:t>p	</a:t>
            </a:r>
            <a:r>
              <a:rPr sz="1250" spc="30" dirty="0">
                <a:latin typeface="Arial MT"/>
                <a:cs typeface="Arial MT"/>
              </a:rPr>
              <a:t>k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6091" y="5707379"/>
            <a:ext cx="1195070" cy="40576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905" rIns="0" bIns="0" rtlCol="0">
            <a:spAutoFit/>
          </a:bodyPr>
          <a:lstStyle/>
          <a:p>
            <a:pPr marL="26670">
              <a:lnSpc>
                <a:spcPct val="100000"/>
              </a:lnSpc>
              <a:spcBef>
                <a:spcPts val="15"/>
              </a:spcBef>
            </a:pPr>
            <a:r>
              <a:rPr sz="2050" spc="-35" dirty="0">
                <a:latin typeface="Arial MT"/>
                <a:cs typeface="Arial MT"/>
              </a:rPr>
              <a:t>i</a:t>
            </a:r>
            <a:r>
              <a:rPr sz="1800" spc="89" baseline="-23148" dirty="0">
                <a:latin typeface="Arial MT"/>
                <a:cs typeface="Arial MT"/>
              </a:rPr>
              <a:t>p</a:t>
            </a:r>
            <a:r>
              <a:rPr sz="1800" baseline="-23148" dirty="0">
                <a:latin typeface="Arial MT"/>
                <a:cs typeface="Arial MT"/>
              </a:rPr>
              <a:t> </a:t>
            </a:r>
            <a:r>
              <a:rPr sz="1800" spc="-22" baseline="-23148" dirty="0">
                <a:latin typeface="Arial MT"/>
                <a:cs typeface="Arial MT"/>
              </a:rPr>
              <a:t> </a:t>
            </a:r>
            <a:r>
              <a:rPr sz="2050" spc="105" dirty="0">
                <a:latin typeface="Symbol"/>
                <a:cs typeface="Symbol"/>
              </a:rPr>
              <a:t></a:t>
            </a:r>
            <a:r>
              <a:rPr sz="2050" spc="-175" dirty="0">
                <a:latin typeface="Times New Roman"/>
                <a:cs typeface="Times New Roman"/>
              </a:rPr>
              <a:t> </a:t>
            </a:r>
            <a:r>
              <a:rPr sz="2050" spc="-15" dirty="0">
                <a:latin typeface="Arial MT"/>
                <a:cs typeface="Arial MT"/>
              </a:rPr>
              <a:t>3</a:t>
            </a:r>
            <a:r>
              <a:rPr sz="2050" spc="-10" dirty="0">
                <a:latin typeface="Arial MT"/>
                <a:cs typeface="Arial MT"/>
              </a:rPr>
              <a:t>.</a:t>
            </a:r>
            <a:r>
              <a:rPr sz="2050" spc="140" dirty="0">
                <a:latin typeface="Arial MT"/>
                <a:cs typeface="Arial MT"/>
              </a:rPr>
              <a:t>4</a:t>
            </a:r>
            <a:r>
              <a:rPr sz="2050" spc="-254" dirty="0">
                <a:latin typeface="Arial MT"/>
                <a:cs typeface="Arial MT"/>
              </a:rPr>
              <a:t>kA</a:t>
            </a:r>
            <a:endParaRPr sz="2050">
              <a:latin typeface="Arial MT"/>
              <a:cs typeface="Arial MT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96205" y="2859971"/>
            <a:ext cx="4114592" cy="3319931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6562" y="2131314"/>
            <a:ext cx="7772400" cy="1470660"/>
          </a:xfrm>
          <a:prstGeom prst="rect">
            <a:avLst/>
          </a:prstGeom>
          <a:ln w="25907">
            <a:solidFill>
              <a:srgbClr val="5F76B4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2879090" marR="942975" indent="-1929764">
              <a:lnSpc>
                <a:spcPct val="100000"/>
              </a:lnSpc>
              <a:spcBef>
                <a:spcPts val="220"/>
              </a:spcBef>
            </a:pPr>
            <a:r>
              <a:rPr sz="4400" spc="-5" dirty="0"/>
              <a:t>Cálculo</a:t>
            </a:r>
            <a:r>
              <a:rPr sz="4400" spc="-35" dirty="0"/>
              <a:t> </a:t>
            </a:r>
            <a:r>
              <a:rPr sz="4400" dirty="0"/>
              <a:t>de</a:t>
            </a:r>
            <a:r>
              <a:rPr sz="4400" spc="-15" dirty="0"/>
              <a:t> </a:t>
            </a:r>
            <a:r>
              <a:rPr sz="4400" dirty="0"/>
              <a:t>la</a:t>
            </a:r>
            <a:r>
              <a:rPr sz="4400" spc="-25" dirty="0"/>
              <a:t> </a:t>
            </a:r>
            <a:r>
              <a:rPr sz="4400" spc="-15" dirty="0"/>
              <a:t>corriente</a:t>
            </a:r>
            <a:r>
              <a:rPr sz="4400" spc="-35" dirty="0"/>
              <a:t> </a:t>
            </a:r>
            <a:r>
              <a:rPr sz="4400" dirty="0"/>
              <a:t>de </a:t>
            </a:r>
            <a:r>
              <a:rPr sz="4400" spc="-975" dirty="0"/>
              <a:t> </a:t>
            </a:r>
            <a:r>
              <a:rPr sz="4400" spc="-15" dirty="0"/>
              <a:t>apertura</a:t>
            </a:r>
            <a:endParaRPr sz="440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5370" y="496950"/>
            <a:ext cx="74352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0" dirty="0"/>
              <a:t>Diferencia</a:t>
            </a:r>
            <a:r>
              <a:rPr sz="4000" spc="30" dirty="0"/>
              <a:t> </a:t>
            </a:r>
            <a:r>
              <a:rPr sz="4000" spc="-5" dirty="0"/>
              <a:t>de</a:t>
            </a:r>
            <a:r>
              <a:rPr sz="4000" spc="-15" dirty="0"/>
              <a:t> corriente</a:t>
            </a:r>
            <a:r>
              <a:rPr sz="4000" spc="15" dirty="0"/>
              <a:t> </a:t>
            </a:r>
            <a:r>
              <a:rPr sz="4000" spc="-5" dirty="0"/>
              <a:t>de</a:t>
            </a:r>
            <a:r>
              <a:rPr sz="4000" spc="-15" dirty="0"/>
              <a:t> apertura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537157"/>
            <a:ext cx="7515225" cy="154559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5080">
              <a:lnSpc>
                <a:spcPts val="2600"/>
              </a:lnSpc>
              <a:spcBef>
                <a:spcPts val="720"/>
              </a:spcBef>
            </a:pPr>
            <a:r>
              <a:rPr sz="2700" i="1" spc="-5" dirty="0">
                <a:latin typeface="Calibri"/>
                <a:cs typeface="Calibri"/>
              </a:rPr>
              <a:t>La diferenciación </a:t>
            </a:r>
            <a:r>
              <a:rPr sz="2700" i="1" spc="-10" dirty="0">
                <a:latin typeface="Calibri"/>
                <a:cs typeface="Calibri"/>
              </a:rPr>
              <a:t>entre</a:t>
            </a:r>
            <a:r>
              <a:rPr sz="2700" i="1" spc="5" dirty="0">
                <a:latin typeface="Calibri"/>
                <a:cs typeface="Calibri"/>
              </a:rPr>
              <a:t> </a:t>
            </a:r>
            <a:r>
              <a:rPr sz="2700" i="1" spc="-5" dirty="0">
                <a:latin typeface="Calibri"/>
                <a:cs typeface="Calibri"/>
              </a:rPr>
              <a:t>los</a:t>
            </a:r>
            <a:r>
              <a:rPr sz="2700" i="1" spc="20" dirty="0">
                <a:latin typeface="Calibri"/>
                <a:cs typeface="Calibri"/>
              </a:rPr>
              <a:t> </a:t>
            </a:r>
            <a:r>
              <a:rPr sz="2700" i="1" spc="-15" dirty="0">
                <a:latin typeface="Calibri"/>
                <a:cs typeface="Calibri"/>
              </a:rPr>
              <a:t>cortocircuitos</a:t>
            </a:r>
            <a:r>
              <a:rPr sz="2700" i="1" spc="10" dirty="0">
                <a:latin typeface="Calibri"/>
                <a:cs typeface="Calibri"/>
              </a:rPr>
              <a:t> </a:t>
            </a:r>
            <a:r>
              <a:rPr sz="2700" i="1" spc="-5" dirty="0">
                <a:latin typeface="Calibri"/>
                <a:cs typeface="Calibri"/>
              </a:rPr>
              <a:t>"cercanos</a:t>
            </a:r>
            <a:r>
              <a:rPr sz="2700" i="1" dirty="0">
                <a:latin typeface="Calibri"/>
                <a:cs typeface="Calibri"/>
              </a:rPr>
              <a:t> "</a:t>
            </a:r>
            <a:r>
              <a:rPr sz="2700" i="1" spc="5" dirty="0">
                <a:latin typeface="Calibri"/>
                <a:cs typeface="Calibri"/>
              </a:rPr>
              <a:t> </a:t>
            </a:r>
            <a:r>
              <a:rPr sz="2700" i="1" dirty="0">
                <a:latin typeface="Calibri"/>
                <a:cs typeface="Calibri"/>
              </a:rPr>
              <a:t>o </a:t>
            </a:r>
            <a:r>
              <a:rPr sz="2700" i="1" spc="-595" dirty="0">
                <a:latin typeface="Calibri"/>
                <a:cs typeface="Calibri"/>
              </a:rPr>
              <a:t> </a:t>
            </a:r>
            <a:r>
              <a:rPr sz="2700" i="1" spc="-5" dirty="0">
                <a:latin typeface="Calibri"/>
                <a:cs typeface="Calibri"/>
              </a:rPr>
              <a:t>"lejos"</a:t>
            </a:r>
            <a:r>
              <a:rPr sz="2700" i="1" spc="20" dirty="0">
                <a:latin typeface="Calibri"/>
                <a:cs typeface="Calibri"/>
              </a:rPr>
              <a:t> </a:t>
            </a:r>
            <a:r>
              <a:rPr sz="2700" i="1" spc="-5" dirty="0">
                <a:latin typeface="Calibri"/>
                <a:cs typeface="Calibri"/>
              </a:rPr>
              <a:t>del generador</a:t>
            </a:r>
            <a:endParaRPr sz="2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  <a:tabLst>
                <a:tab pos="527685" algn="l"/>
              </a:tabLst>
            </a:pPr>
            <a:r>
              <a:rPr sz="2700" b="1" spc="-5" dirty="0">
                <a:latin typeface="Calibri"/>
                <a:cs typeface="Calibri"/>
              </a:rPr>
              <a:t>1.	</a:t>
            </a:r>
            <a:r>
              <a:rPr sz="2700" b="1" spc="-10" dirty="0">
                <a:latin typeface="Calibri"/>
                <a:cs typeface="Calibri"/>
              </a:rPr>
              <a:t>Definición</a:t>
            </a:r>
            <a:r>
              <a:rPr sz="2700" b="1" spc="5" dirty="0">
                <a:latin typeface="Calibri"/>
                <a:cs typeface="Calibri"/>
              </a:rPr>
              <a:t> </a:t>
            </a:r>
            <a:r>
              <a:rPr sz="2700" b="1" dirty="0">
                <a:latin typeface="Calibri"/>
                <a:cs typeface="Calibri"/>
              </a:rPr>
              <a:t>de</a:t>
            </a:r>
            <a:r>
              <a:rPr sz="2700" b="1" spc="5" dirty="0">
                <a:latin typeface="Calibri"/>
                <a:cs typeface="Calibri"/>
              </a:rPr>
              <a:t> </a:t>
            </a:r>
            <a:r>
              <a:rPr sz="2700" b="1" spc="-10" dirty="0">
                <a:latin typeface="Calibri"/>
                <a:cs typeface="Calibri"/>
              </a:rPr>
              <a:t>cortocircuito</a:t>
            </a:r>
            <a:r>
              <a:rPr sz="2700" b="1" spc="-15" dirty="0">
                <a:latin typeface="Calibri"/>
                <a:cs typeface="Calibri"/>
              </a:rPr>
              <a:t> </a:t>
            </a:r>
            <a:r>
              <a:rPr sz="2700" b="1" spc="-5" dirty="0">
                <a:latin typeface="Calibri"/>
                <a:cs typeface="Calibri"/>
              </a:rPr>
              <a:t>”</a:t>
            </a:r>
            <a:r>
              <a:rPr sz="2700" b="1" spc="-5" dirty="0">
                <a:solidFill>
                  <a:srgbClr val="FF0000"/>
                </a:solidFill>
                <a:latin typeface="Calibri"/>
                <a:cs typeface="Calibri"/>
              </a:rPr>
              <a:t>near</a:t>
            </a:r>
            <a:r>
              <a:rPr sz="2700" b="1" spc="-5" dirty="0">
                <a:latin typeface="Calibri"/>
                <a:cs typeface="Calibri"/>
              </a:rPr>
              <a:t>“</a:t>
            </a:r>
            <a:r>
              <a:rPr sz="2700" b="1" spc="5" dirty="0">
                <a:latin typeface="Calibri"/>
                <a:cs typeface="Calibri"/>
              </a:rPr>
              <a:t> </a:t>
            </a:r>
            <a:r>
              <a:rPr sz="2700" b="1" dirty="0">
                <a:latin typeface="Calibri"/>
                <a:cs typeface="Calibri"/>
              </a:rPr>
              <a:t>al</a:t>
            </a:r>
            <a:r>
              <a:rPr sz="2700" b="1" spc="-5" dirty="0">
                <a:latin typeface="Calibri"/>
                <a:cs typeface="Calibri"/>
              </a:rPr>
              <a:t> </a:t>
            </a:r>
            <a:r>
              <a:rPr sz="2700" b="1" spc="-15" dirty="0">
                <a:latin typeface="Calibri"/>
                <a:cs typeface="Calibri"/>
              </a:rPr>
              <a:t>generador</a:t>
            </a:r>
            <a:endParaRPr sz="27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15"/>
              </a:spcBef>
            </a:pPr>
            <a:r>
              <a:rPr sz="2400" spc="-25" dirty="0">
                <a:latin typeface="Calibri"/>
                <a:cs typeface="Calibri"/>
              </a:rPr>
              <a:t>Para </a:t>
            </a:r>
            <a:r>
              <a:rPr sz="2400" spc="-5" dirty="0">
                <a:latin typeface="Calibri"/>
                <a:cs typeface="Calibri"/>
              </a:rPr>
              <a:t>por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menos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una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máquina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síncrona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94939" y="3139821"/>
            <a:ext cx="236283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050" b="1" i="1" baseline="13374" dirty="0">
                <a:latin typeface="Calibri"/>
                <a:cs typeface="Calibri"/>
              </a:rPr>
              <a:t>I</a:t>
            </a:r>
            <a:r>
              <a:rPr sz="1800" b="1" i="1" dirty="0">
                <a:latin typeface="Calibri"/>
                <a:cs typeface="Calibri"/>
              </a:rPr>
              <a:t>k</a:t>
            </a:r>
            <a:r>
              <a:rPr sz="4050" b="1" i="1" baseline="13374" dirty="0">
                <a:latin typeface="Calibri"/>
                <a:cs typeface="Calibri"/>
              </a:rPr>
              <a:t>”</a:t>
            </a:r>
            <a:r>
              <a:rPr sz="4050" b="1" i="1" spc="-30" baseline="13374" dirty="0">
                <a:latin typeface="Calibri"/>
                <a:cs typeface="Calibri"/>
              </a:rPr>
              <a:t> </a:t>
            </a:r>
            <a:r>
              <a:rPr sz="4050" b="1" i="1" baseline="13374" dirty="0">
                <a:solidFill>
                  <a:srgbClr val="FF0000"/>
                </a:solidFill>
                <a:latin typeface="Calibri"/>
                <a:cs typeface="Calibri"/>
              </a:rPr>
              <a:t>&gt;</a:t>
            </a:r>
            <a:r>
              <a:rPr sz="4050" b="1" i="1" spc="-15" baseline="1337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050" b="1" i="1" baseline="13374" dirty="0">
                <a:latin typeface="Calibri"/>
                <a:cs typeface="Calibri"/>
              </a:rPr>
              <a:t>2</a:t>
            </a:r>
            <a:r>
              <a:rPr sz="4050" b="1" i="1" spc="-44" baseline="13374" dirty="0">
                <a:latin typeface="Calibri"/>
                <a:cs typeface="Calibri"/>
              </a:rPr>
              <a:t> </a:t>
            </a:r>
            <a:r>
              <a:rPr sz="4050" b="1" i="1" baseline="13374" dirty="0">
                <a:latin typeface="Calibri"/>
                <a:cs typeface="Calibri"/>
              </a:rPr>
              <a:t>∙</a:t>
            </a:r>
            <a:r>
              <a:rPr sz="4050" b="1" i="1" spc="-7" baseline="13374" dirty="0">
                <a:latin typeface="Calibri"/>
                <a:cs typeface="Calibri"/>
              </a:rPr>
              <a:t> </a:t>
            </a:r>
            <a:r>
              <a:rPr sz="4050" b="1" i="1" spc="-22" baseline="13374" dirty="0">
                <a:latin typeface="Calibri"/>
                <a:cs typeface="Calibri"/>
              </a:rPr>
              <a:t>I</a:t>
            </a:r>
            <a:r>
              <a:rPr sz="1800" b="1" i="1" spc="-15" dirty="0">
                <a:latin typeface="Calibri"/>
                <a:cs typeface="Calibri"/>
              </a:rPr>
              <a:t>r,Generator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16904" y="3056001"/>
            <a:ext cx="20637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latin typeface="Calibri"/>
                <a:cs typeface="Calibri"/>
              </a:rPr>
              <a:t>o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0540" y="3330821"/>
            <a:ext cx="7754620" cy="1619885"/>
          </a:xfrm>
          <a:prstGeom prst="rect">
            <a:avLst/>
          </a:prstGeom>
        </p:spPr>
        <p:txBody>
          <a:bodyPr vert="horz" wrap="square" lIns="0" tIns="233045" rIns="0" bIns="0" rtlCol="0">
            <a:spAutoFit/>
          </a:bodyPr>
          <a:lstStyle/>
          <a:p>
            <a:pPr marL="367665" algn="ctr">
              <a:lnSpc>
                <a:spcPct val="100000"/>
              </a:lnSpc>
              <a:spcBef>
                <a:spcPts val="1835"/>
              </a:spcBef>
            </a:pPr>
            <a:r>
              <a:rPr sz="4050" b="1" i="1" baseline="13374" dirty="0">
                <a:latin typeface="Calibri"/>
                <a:cs typeface="Calibri"/>
              </a:rPr>
              <a:t>I</a:t>
            </a:r>
            <a:r>
              <a:rPr sz="1800" b="1" i="1" dirty="0">
                <a:latin typeface="Calibri"/>
                <a:cs typeface="Calibri"/>
              </a:rPr>
              <a:t>k</a:t>
            </a:r>
            <a:r>
              <a:rPr sz="4050" b="1" i="1" baseline="13374" dirty="0">
                <a:latin typeface="Calibri"/>
                <a:cs typeface="Calibri"/>
              </a:rPr>
              <a:t>”</a:t>
            </a:r>
            <a:r>
              <a:rPr sz="1800" b="1" i="1" dirty="0">
                <a:latin typeface="Calibri"/>
                <a:cs typeface="Calibri"/>
              </a:rPr>
              <a:t>with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motor</a:t>
            </a:r>
            <a:r>
              <a:rPr sz="1800" b="1" i="1" spc="210" dirty="0">
                <a:latin typeface="Calibri"/>
                <a:cs typeface="Calibri"/>
              </a:rPr>
              <a:t> </a:t>
            </a:r>
            <a:r>
              <a:rPr sz="4050" b="1" i="1" baseline="13374" dirty="0">
                <a:solidFill>
                  <a:srgbClr val="FF0000"/>
                </a:solidFill>
                <a:latin typeface="Calibri"/>
                <a:cs typeface="Calibri"/>
              </a:rPr>
              <a:t>&gt;</a:t>
            </a:r>
            <a:r>
              <a:rPr sz="4050" b="1" i="1" spc="-15" baseline="1337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050" b="1" i="1" baseline="13374" dirty="0">
                <a:latin typeface="Calibri"/>
                <a:cs typeface="Calibri"/>
              </a:rPr>
              <a:t>1.05</a:t>
            </a:r>
            <a:r>
              <a:rPr sz="4050" b="1" i="1" spc="-37" baseline="13374" dirty="0">
                <a:latin typeface="Calibri"/>
                <a:cs typeface="Calibri"/>
              </a:rPr>
              <a:t> </a:t>
            </a:r>
            <a:r>
              <a:rPr sz="4050" b="1" i="1" baseline="13374" dirty="0">
                <a:latin typeface="Calibri"/>
                <a:cs typeface="Calibri"/>
              </a:rPr>
              <a:t>∙</a:t>
            </a:r>
            <a:r>
              <a:rPr sz="4050" b="1" i="1" spc="7" baseline="13374" dirty="0">
                <a:latin typeface="Calibri"/>
                <a:cs typeface="Calibri"/>
              </a:rPr>
              <a:t> </a:t>
            </a:r>
            <a:r>
              <a:rPr sz="4050" b="1" i="1" spc="-7" baseline="13374" dirty="0">
                <a:latin typeface="Calibri"/>
                <a:cs typeface="Calibri"/>
              </a:rPr>
              <a:t>I</a:t>
            </a:r>
            <a:r>
              <a:rPr sz="1800" b="1" i="1" spc="-5" dirty="0">
                <a:latin typeface="Calibri"/>
                <a:cs typeface="Calibri"/>
              </a:rPr>
              <a:t>k</a:t>
            </a:r>
            <a:r>
              <a:rPr sz="4050" b="1" i="1" spc="-7" baseline="13374" dirty="0">
                <a:latin typeface="Calibri"/>
                <a:cs typeface="Calibri"/>
              </a:rPr>
              <a:t>”</a:t>
            </a:r>
            <a:r>
              <a:rPr sz="1800" b="1" i="1" spc="-5" dirty="0">
                <a:latin typeface="Calibri"/>
                <a:cs typeface="Calibri"/>
              </a:rPr>
              <a:t>without</a:t>
            </a:r>
            <a:r>
              <a:rPr sz="1800" b="1" i="1" spc="-10" dirty="0">
                <a:latin typeface="Calibri"/>
                <a:cs typeface="Calibri"/>
              </a:rPr>
              <a:t> motor</a:t>
            </a:r>
            <a:endParaRPr sz="1800">
              <a:latin typeface="Calibri"/>
              <a:cs typeface="Calibri"/>
            </a:endParaRPr>
          </a:p>
          <a:p>
            <a:pPr marL="553085" marR="43180" indent="-515620">
              <a:lnSpc>
                <a:spcPts val="2600"/>
              </a:lnSpc>
              <a:spcBef>
                <a:spcPts val="2360"/>
              </a:spcBef>
              <a:tabLst>
                <a:tab pos="553085" algn="l"/>
              </a:tabLst>
            </a:pPr>
            <a:r>
              <a:rPr sz="2700" b="1" spc="-5" dirty="0">
                <a:latin typeface="Calibri"/>
                <a:cs typeface="Calibri"/>
              </a:rPr>
              <a:t>2.	</a:t>
            </a:r>
            <a:r>
              <a:rPr sz="2700" b="1" spc="-15" dirty="0">
                <a:latin typeface="Calibri"/>
                <a:cs typeface="Calibri"/>
              </a:rPr>
              <a:t>Corriente </a:t>
            </a:r>
            <a:r>
              <a:rPr sz="2700" b="1" dirty="0">
                <a:latin typeface="Calibri"/>
                <a:cs typeface="Calibri"/>
              </a:rPr>
              <a:t>de </a:t>
            </a:r>
            <a:r>
              <a:rPr sz="2700" b="1" spc="-10" dirty="0">
                <a:latin typeface="Calibri"/>
                <a:cs typeface="Calibri"/>
              </a:rPr>
              <a:t>apertura </a:t>
            </a:r>
            <a:r>
              <a:rPr sz="2700" b="1" spc="-5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2700" b="1" spc="-7" baseline="-20061" dirty="0">
                <a:solidFill>
                  <a:srgbClr val="FF0000"/>
                </a:solidFill>
                <a:latin typeface="Calibri"/>
                <a:cs typeface="Calibri"/>
              </a:rPr>
              <a:t>b</a:t>
            </a:r>
            <a:r>
              <a:rPr sz="2700" b="1" baseline="-2006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b="1" spc="-20" dirty="0">
                <a:latin typeface="Calibri"/>
                <a:cs typeface="Calibri"/>
              </a:rPr>
              <a:t>para </a:t>
            </a:r>
            <a:r>
              <a:rPr sz="2700" b="1" spc="-10" dirty="0">
                <a:latin typeface="Calibri"/>
                <a:cs typeface="Calibri"/>
              </a:rPr>
              <a:t>cortocircuitos “</a:t>
            </a:r>
            <a:r>
              <a:rPr sz="2700" b="1" spc="-10" dirty="0">
                <a:solidFill>
                  <a:srgbClr val="FF0000"/>
                </a:solidFill>
                <a:latin typeface="Calibri"/>
                <a:cs typeface="Calibri"/>
              </a:rPr>
              <a:t>lejos</a:t>
            </a:r>
            <a:r>
              <a:rPr sz="2700" b="1" spc="-10" dirty="0">
                <a:latin typeface="Calibri"/>
                <a:cs typeface="Calibri"/>
              </a:rPr>
              <a:t>“ </a:t>
            </a:r>
            <a:r>
              <a:rPr sz="2700" b="1" spc="-600" dirty="0">
                <a:latin typeface="Calibri"/>
                <a:cs typeface="Calibri"/>
              </a:rPr>
              <a:t> </a:t>
            </a:r>
            <a:r>
              <a:rPr sz="2700" b="1" dirty="0">
                <a:latin typeface="Calibri"/>
                <a:cs typeface="Calibri"/>
              </a:rPr>
              <a:t>del </a:t>
            </a:r>
            <a:r>
              <a:rPr sz="2700" b="1" spc="-15" dirty="0">
                <a:latin typeface="Calibri"/>
                <a:cs typeface="Calibri"/>
              </a:rPr>
              <a:t>generador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40175" y="5224678"/>
            <a:ext cx="12636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latin typeface="Calibri"/>
                <a:cs typeface="Calibri"/>
              </a:rPr>
              <a:t>I</a:t>
            </a:r>
            <a:r>
              <a:rPr sz="3600" b="1" spc="-7" baseline="-20833" dirty="0">
                <a:latin typeface="Calibri"/>
                <a:cs typeface="Calibri"/>
              </a:rPr>
              <a:t>b</a:t>
            </a:r>
            <a:r>
              <a:rPr sz="3600" b="1" spc="345" baseline="-20833" dirty="0"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0000"/>
                </a:solidFill>
                <a:latin typeface="Calibri"/>
                <a:cs typeface="Calibri"/>
              </a:rPr>
              <a:t>=</a:t>
            </a:r>
            <a:r>
              <a:rPr sz="36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latin typeface="Calibri"/>
                <a:cs typeface="Calibri"/>
              </a:rPr>
              <a:t>I</a:t>
            </a:r>
            <a:r>
              <a:rPr sz="3600" b="1" spc="-7" baseline="-20833" dirty="0">
                <a:latin typeface="Calibri"/>
                <a:cs typeface="Calibri"/>
              </a:rPr>
              <a:t>k</a:t>
            </a:r>
            <a:r>
              <a:rPr sz="3600" b="1" spc="-5" dirty="0">
                <a:latin typeface="Calibri"/>
                <a:cs typeface="Calibri"/>
              </a:rPr>
              <a:t>”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868" rIns="0" bIns="0" rtlCol="0">
            <a:spAutoFit/>
          </a:bodyPr>
          <a:lstStyle/>
          <a:p>
            <a:pPr marL="1189990" marR="5080" indent="-116205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Cálculo</a:t>
            </a:r>
            <a:r>
              <a:rPr sz="4000" spc="10" dirty="0"/>
              <a:t> </a:t>
            </a:r>
            <a:r>
              <a:rPr sz="4000" spc="-5" dirty="0"/>
              <a:t>de</a:t>
            </a:r>
            <a:r>
              <a:rPr sz="4000" dirty="0"/>
              <a:t> </a:t>
            </a:r>
            <a:r>
              <a:rPr sz="4000" spc="-5" dirty="0"/>
              <a:t>la </a:t>
            </a:r>
            <a:r>
              <a:rPr sz="4000" spc="-15" dirty="0"/>
              <a:t>corriente</a:t>
            </a:r>
            <a:r>
              <a:rPr sz="4000" spc="30" dirty="0"/>
              <a:t> </a:t>
            </a:r>
            <a:r>
              <a:rPr sz="4000" spc="-5" dirty="0"/>
              <a:t>de</a:t>
            </a:r>
            <a:r>
              <a:rPr sz="4000" dirty="0"/>
              <a:t> </a:t>
            </a:r>
            <a:r>
              <a:rPr sz="4000" spc="-15" dirty="0"/>
              <a:t>apertura</a:t>
            </a:r>
            <a:r>
              <a:rPr sz="4000" spc="20" dirty="0"/>
              <a:t> </a:t>
            </a:r>
            <a:r>
              <a:rPr sz="4000" spc="-10" dirty="0"/>
              <a:t>en </a:t>
            </a:r>
            <a:r>
              <a:rPr sz="4000" spc="-890" dirty="0"/>
              <a:t> </a:t>
            </a:r>
            <a:r>
              <a:rPr sz="4000" spc="-15" dirty="0"/>
              <a:t>redes</a:t>
            </a:r>
            <a:r>
              <a:rPr sz="4000" spc="-10" dirty="0"/>
              <a:t> </a:t>
            </a:r>
            <a:r>
              <a:rPr sz="4000" spc="-5" dirty="0"/>
              <a:t>que</a:t>
            </a:r>
            <a:r>
              <a:rPr sz="4000" dirty="0"/>
              <a:t> </a:t>
            </a:r>
            <a:r>
              <a:rPr sz="4000" spc="-5" dirty="0"/>
              <a:t>no son</a:t>
            </a:r>
            <a:r>
              <a:rPr sz="4000" spc="5" dirty="0"/>
              <a:t> </a:t>
            </a:r>
            <a:r>
              <a:rPr sz="4000" spc="-10" dirty="0"/>
              <a:t>malladas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40258" y="1593341"/>
            <a:ext cx="8209915" cy="901065"/>
          </a:xfrm>
          <a:prstGeom prst="rect">
            <a:avLst/>
          </a:prstGeom>
          <a:ln w="25907">
            <a:solidFill>
              <a:srgbClr val="E68421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0805" marR="175260" algn="just">
              <a:lnSpc>
                <a:spcPct val="80000"/>
              </a:lnSpc>
              <a:spcBef>
                <a:spcPts val="265"/>
              </a:spcBef>
            </a:pPr>
            <a:r>
              <a:rPr sz="2200" spc="-5" dirty="0">
                <a:latin typeface="Calibri"/>
                <a:cs typeface="Calibri"/>
              </a:rPr>
              <a:t>El </a:t>
            </a:r>
            <a:r>
              <a:rPr sz="2200" spc="-15" dirty="0">
                <a:latin typeface="Calibri"/>
                <a:cs typeface="Calibri"/>
              </a:rPr>
              <a:t>corriente </a:t>
            </a:r>
            <a:r>
              <a:rPr sz="2200" spc="-5" dirty="0">
                <a:latin typeface="Calibri"/>
                <a:cs typeface="Calibri"/>
              </a:rPr>
              <a:t>de </a:t>
            </a:r>
            <a:r>
              <a:rPr sz="2200" spc="-15" dirty="0">
                <a:latin typeface="Calibri"/>
                <a:cs typeface="Calibri"/>
              </a:rPr>
              <a:t>corte </a:t>
            </a:r>
            <a:r>
              <a:rPr sz="2200" b="1" spc="-5" dirty="0">
                <a:latin typeface="Calibri"/>
                <a:cs typeface="Calibri"/>
              </a:rPr>
              <a:t>IB</a:t>
            </a:r>
            <a:r>
              <a:rPr sz="2200" b="1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en un </a:t>
            </a:r>
            <a:r>
              <a:rPr sz="2200" spc="-15" dirty="0">
                <a:latin typeface="Calibri"/>
                <a:cs typeface="Calibri"/>
              </a:rPr>
              <a:t>ante </a:t>
            </a:r>
            <a:r>
              <a:rPr sz="2200" spc="-5" dirty="0">
                <a:latin typeface="Calibri"/>
                <a:cs typeface="Calibri"/>
              </a:rPr>
              <a:t>un </a:t>
            </a:r>
            <a:r>
              <a:rPr sz="2200" spc="-15" dirty="0">
                <a:latin typeface="Calibri"/>
                <a:cs typeface="Calibri"/>
              </a:rPr>
              <a:t>cortocircuito </a:t>
            </a:r>
            <a:r>
              <a:rPr sz="2200" spc="-5" dirty="0">
                <a:latin typeface="Calibri"/>
                <a:cs typeface="Calibri"/>
              </a:rPr>
              <a:t>en un </a:t>
            </a:r>
            <a:r>
              <a:rPr sz="2200" spc="-15" dirty="0">
                <a:latin typeface="Calibri"/>
                <a:cs typeface="Calibri"/>
              </a:rPr>
              <a:t>punto dado,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y </a:t>
            </a:r>
            <a:r>
              <a:rPr sz="2200" spc="-10" dirty="0">
                <a:latin typeface="Calibri"/>
                <a:cs typeface="Calibri"/>
              </a:rPr>
              <a:t>alimentada </a:t>
            </a:r>
            <a:r>
              <a:rPr sz="2200" spc="-5" dirty="0">
                <a:latin typeface="Calibri"/>
                <a:cs typeface="Calibri"/>
              </a:rPr>
              <a:t>a </a:t>
            </a:r>
            <a:r>
              <a:rPr sz="2200" spc="-10" dirty="0">
                <a:latin typeface="Calibri"/>
                <a:cs typeface="Calibri"/>
              </a:rPr>
              <a:t>partir </a:t>
            </a:r>
            <a:r>
              <a:rPr sz="2200" spc="-5" dirty="0">
                <a:latin typeface="Calibri"/>
                <a:cs typeface="Calibri"/>
              </a:rPr>
              <a:t>de </a:t>
            </a:r>
            <a:r>
              <a:rPr sz="2200" spc="-15" dirty="0">
                <a:latin typeface="Calibri"/>
                <a:cs typeface="Calibri"/>
              </a:rPr>
              <a:t>fuentes </a:t>
            </a:r>
            <a:r>
              <a:rPr sz="2200" spc="-10" dirty="0">
                <a:latin typeface="Calibri"/>
                <a:cs typeface="Calibri"/>
              </a:rPr>
              <a:t>que </a:t>
            </a:r>
            <a:r>
              <a:rPr sz="2200" spc="-5" dirty="0">
                <a:latin typeface="Calibri"/>
                <a:cs typeface="Calibri"/>
              </a:rPr>
              <a:t>no </a:t>
            </a:r>
            <a:r>
              <a:rPr sz="2200" spc="-15" dirty="0">
                <a:latin typeface="Calibri"/>
                <a:cs typeface="Calibri"/>
              </a:rPr>
              <a:t>están </a:t>
            </a:r>
            <a:r>
              <a:rPr sz="2200" spc="-10" dirty="0">
                <a:latin typeface="Calibri"/>
                <a:cs typeface="Calibri"/>
              </a:rPr>
              <a:t>enlazadas </a:t>
            </a:r>
            <a:r>
              <a:rPr sz="2200" spc="-5" dirty="0">
                <a:latin typeface="Calibri"/>
                <a:cs typeface="Calibri"/>
              </a:rPr>
              <a:t>es la </a:t>
            </a:r>
            <a:r>
              <a:rPr sz="2200" spc="-10" dirty="0">
                <a:latin typeface="Calibri"/>
                <a:cs typeface="Calibri"/>
              </a:rPr>
              <a:t>suma de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corrientes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cortocircuito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parciales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: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84421" y="2486978"/>
            <a:ext cx="4994275" cy="3169920"/>
            <a:chOff x="1784421" y="2486978"/>
            <a:chExt cx="4994275" cy="3169920"/>
          </a:xfrm>
        </p:grpSpPr>
        <p:sp>
          <p:nvSpPr>
            <p:cNvPr id="5" name="object 5"/>
            <p:cNvSpPr/>
            <p:nvPr/>
          </p:nvSpPr>
          <p:spPr>
            <a:xfrm>
              <a:off x="1801566" y="5639734"/>
              <a:ext cx="4959985" cy="0"/>
            </a:xfrm>
            <a:custGeom>
              <a:avLst/>
              <a:gdLst/>
              <a:ahLst/>
              <a:cxnLst/>
              <a:rect l="l" t="t" r="r" b="b"/>
              <a:pathLst>
                <a:path w="4959984">
                  <a:moveTo>
                    <a:pt x="0" y="0"/>
                  </a:moveTo>
                  <a:lnTo>
                    <a:pt x="4959580" y="0"/>
                  </a:lnTo>
                </a:path>
              </a:pathLst>
            </a:custGeom>
            <a:ln w="34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66828" y="2496503"/>
              <a:ext cx="448828" cy="44901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366828" y="2496503"/>
              <a:ext cx="448945" cy="449580"/>
            </a:xfrm>
            <a:custGeom>
              <a:avLst/>
              <a:gdLst/>
              <a:ahLst/>
              <a:cxnLst/>
              <a:rect l="l" t="t" r="r" b="b"/>
              <a:pathLst>
                <a:path w="448945" h="449580">
                  <a:moveTo>
                    <a:pt x="0" y="449014"/>
                  </a:moveTo>
                  <a:lnTo>
                    <a:pt x="448828" y="449014"/>
                  </a:lnTo>
                  <a:lnTo>
                    <a:pt x="448828" y="0"/>
                  </a:lnTo>
                  <a:lnTo>
                    <a:pt x="0" y="0"/>
                  </a:lnTo>
                  <a:lnTo>
                    <a:pt x="0" y="449014"/>
                  </a:lnTo>
                  <a:close/>
                </a:path>
              </a:pathLst>
            </a:custGeom>
            <a:ln w="19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76125" y="3394596"/>
              <a:ext cx="842010" cy="0"/>
            </a:xfrm>
            <a:custGeom>
              <a:avLst/>
              <a:gdLst/>
              <a:ahLst/>
              <a:cxnLst/>
              <a:rect l="l" t="t" r="r" b="b"/>
              <a:pathLst>
                <a:path w="842010">
                  <a:moveTo>
                    <a:pt x="0" y="0"/>
                  </a:moveTo>
                  <a:lnTo>
                    <a:pt x="841636" y="0"/>
                  </a:lnTo>
                </a:path>
              </a:pathLst>
            </a:custGeom>
            <a:ln w="34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91354" y="2956765"/>
              <a:ext cx="1352550" cy="2683510"/>
            </a:xfrm>
            <a:custGeom>
              <a:avLst/>
              <a:gdLst/>
              <a:ahLst/>
              <a:cxnLst/>
              <a:rect l="l" t="t" r="r" b="b"/>
              <a:pathLst>
                <a:path w="1352550" h="2683510">
                  <a:moveTo>
                    <a:pt x="0" y="0"/>
                  </a:moveTo>
                  <a:lnTo>
                    <a:pt x="0" y="2682969"/>
                  </a:lnTo>
                </a:path>
                <a:path w="1352550" h="2683510">
                  <a:moveTo>
                    <a:pt x="1352058" y="1560447"/>
                  </a:moveTo>
                  <a:lnTo>
                    <a:pt x="1347496" y="1515185"/>
                  </a:lnTo>
                  <a:lnTo>
                    <a:pt x="1334413" y="1473025"/>
                  </a:lnTo>
                  <a:lnTo>
                    <a:pt x="1313715" y="1434871"/>
                  </a:lnTo>
                  <a:lnTo>
                    <a:pt x="1286308" y="1401627"/>
                  </a:lnTo>
                  <a:lnTo>
                    <a:pt x="1253096" y="1374196"/>
                  </a:lnTo>
                  <a:lnTo>
                    <a:pt x="1214986" y="1353484"/>
                  </a:lnTo>
                  <a:lnTo>
                    <a:pt x="1172883" y="1340393"/>
                  </a:lnTo>
                  <a:lnTo>
                    <a:pt x="1127692" y="1335829"/>
                  </a:lnTo>
                  <a:lnTo>
                    <a:pt x="1082448" y="1340393"/>
                  </a:lnTo>
                  <a:lnTo>
                    <a:pt x="1040306" y="1353484"/>
                  </a:lnTo>
                  <a:lnTo>
                    <a:pt x="1002167" y="1374196"/>
                  </a:lnTo>
                  <a:lnTo>
                    <a:pt x="968937" y="1401627"/>
                  </a:lnTo>
                  <a:lnTo>
                    <a:pt x="941518" y="1434871"/>
                  </a:lnTo>
                  <a:lnTo>
                    <a:pt x="920814" y="1473025"/>
                  </a:lnTo>
                  <a:lnTo>
                    <a:pt x="907729" y="1515185"/>
                  </a:lnTo>
                  <a:lnTo>
                    <a:pt x="903166" y="1560447"/>
                  </a:lnTo>
                  <a:lnTo>
                    <a:pt x="907729" y="1605703"/>
                  </a:lnTo>
                  <a:lnTo>
                    <a:pt x="920814" y="1647847"/>
                  </a:lnTo>
                  <a:lnTo>
                    <a:pt x="941518" y="1685979"/>
                  </a:lnTo>
                  <a:lnTo>
                    <a:pt x="968937" y="1719197"/>
                  </a:lnTo>
                  <a:lnTo>
                    <a:pt x="1002167" y="1746601"/>
                  </a:lnTo>
                  <a:lnTo>
                    <a:pt x="1040306" y="1767291"/>
                  </a:lnTo>
                  <a:lnTo>
                    <a:pt x="1082448" y="1780365"/>
                  </a:lnTo>
                  <a:lnTo>
                    <a:pt x="1127692" y="1784923"/>
                  </a:lnTo>
                  <a:lnTo>
                    <a:pt x="1172883" y="1780365"/>
                  </a:lnTo>
                  <a:lnTo>
                    <a:pt x="1214986" y="1767291"/>
                  </a:lnTo>
                  <a:lnTo>
                    <a:pt x="1253096" y="1746601"/>
                  </a:lnTo>
                  <a:lnTo>
                    <a:pt x="1286308" y="1719197"/>
                  </a:lnTo>
                  <a:lnTo>
                    <a:pt x="1313715" y="1685979"/>
                  </a:lnTo>
                  <a:lnTo>
                    <a:pt x="1334413" y="1647847"/>
                  </a:lnTo>
                  <a:lnTo>
                    <a:pt x="1347496" y="1605703"/>
                  </a:lnTo>
                  <a:lnTo>
                    <a:pt x="1352058" y="1560447"/>
                  </a:lnTo>
                  <a:close/>
                </a:path>
              </a:pathLst>
            </a:custGeom>
            <a:ln w="19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627176" y="4371449"/>
            <a:ext cx="184150" cy="254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00" spc="-5" dirty="0">
                <a:latin typeface="Arial MT"/>
                <a:cs typeface="Arial MT"/>
              </a:rPr>
              <a:t>M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025980" y="3259952"/>
            <a:ext cx="448945" cy="448945"/>
          </a:xfrm>
          <a:custGeom>
            <a:avLst/>
            <a:gdLst/>
            <a:ahLst/>
            <a:cxnLst/>
            <a:rect l="l" t="t" r="r" b="b"/>
            <a:pathLst>
              <a:path w="448944" h="448945">
                <a:moveTo>
                  <a:pt x="448844" y="224459"/>
                </a:moveTo>
                <a:lnTo>
                  <a:pt x="444284" y="179204"/>
                </a:lnTo>
                <a:lnTo>
                  <a:pt x="431207" y="137062"/>
                </a:lnTo>
                <a:lnTo>
                  <a:pt x="410514" y="98933"/>
                </a:lnTo>
                <a:lnTo>
                  <a:pt x="383109" y="65718"/>
                </a:lnTo>
                <a:lnTo>
                  <a:pt x="349894" y="38317"/>
                </a:lnTo>
                <a:lnTo>
                  <a:pt x="311771" y="17629"/>
                </a:lnTo>
                <a:lnTo>
                  <a:pt x="269644" y="4557"/>
                </a:lnTo>
                <a:lnTo>
                  <a:pt x="224414" y="0"/>
                </a:lnTo>
                <a:lnTo>
                  <a:pt x="179189" y="4557"/>
                </a:lnTo>
                <a:lnTo>
                  <a:pt x="137065" y="17629"/>
                </a:lnTo>
                <a:lnTo>
                  <a:pt x="98945" y="38317"/>
                </a:lnTo>
                <a:lnTo>
                  <a:pt x="65732" y="65718"/>
                </a:lnTo>
                <a:lnTo>
                  <a:pt x="38328" y="98933"/>
                </a:lnTo>
                <a:lnTo>
                  <a:pt x="17636" y="137062"/>
                </a:lnTo>
                <a:lnTo>
                  <a:pt x="4559" y="179204"/>
                </a:lnTo>
                <a:lnTo>
                  <a:pt x="0" y="224459"/>
                </a:lnTo>
                <a:lnTo>
                  <a:pt x="4559" y="269715"/>
                </a:lnTo>
                <a:lnTo>
                  <a:pt x="17636" y="311857"/>
                </a:lnTo>
                <a:lnTo>
                  <a:pt x="38328" y="349986"/>
                </a:lnTo>
                <a:lnTo>
                  <a:pt x="65732" y="383201"/>
                </a:lnTo>
                <a:lnTo>
                  <a:pt x="98945" y="410602"/>
                </a:lnTo>
                <a:lnTo>
                  <a:pt x="137065" y="431289"/>
                </a:lnTo>
                <a:lnTo>
                  <a:pt x="179189" y="444362"/>
                </a:lnTo>
                <a:lnTo>
                  <a:pt x="224414" y="448919"/>
                </a:lnTo>
                <a:lnTo>
                  <a:pt x="269644" y="444362"/>
                </a:lnTo>
                <a:lnTo>
                  <a:pt x="311771" y="431289"/>
                </a:lnTo>
                <a:lnTo>
                  <a:pt x="349894" y="410602"/>
                </a:lnTo>
                <a:lnTo>
                  <a:pt x="383109" y="383201"/>
                </a:lnTo>
                <a:lnTo>
                  <a:pt x="410514" y="349986"/>
                </a:lnTo>
                <a:lnTo>
                  <a:pt x="431207" y="311857"/>
                </a:lnTo>
                <a:lnTo>
                  <a:pt x="444284" y="269715"/>
                </a:lnTo>
                <a:lnTo>
                  <a:pt x="448844" y="224459"/>
                </a:lnTo>
                <a:close/>
              </a:path>
            </a:pathLst>
          </a:custGeom>
          <a:ln w="190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163797" y="3338648"/>
            <a:ext cx="173355" cy="254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00" spc="-5" dirty="0">
                <a:latin typeface="Arial MT"/>
                <a:cs typeface="Arial MT"/>
              </a:rPr>
              <a:t>G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025980" y="2945518"/>
            <a:ext cx="4264025" cy="2694305"/>
          </a:xfrm>
          <a:custGeom>
            <a:avLst/>
            <a:gdLst/>
            <a:ahLst/>
            <a:cxnLst/>
            <a:rect l="l" t="t" r="r" b="b"/>
            <a:pathLst>
              <a:path w="4264025" h="2694304">
                <a:moveTo>
                  <a:pt x="448844" y="1212432"/>
                </a:moveTo>
                <a:lnTo>
                  <a:pt x="444284" y="1167176"/>
                </a:lnTo>
                <a:lnTo>
                  <a:pt x="431207" y="1125034"/>
                </a:lnTo>
                <a:lnTo>
                  <a:pt x="410514" y="1086905"/>
                </a:lnTo>
                <a:lnTo>
                  <a:pt x="383109" y="1053690"/>
                </a:lnTo>
                <a:lnTo>
                  <a:pt x="349894" y="1026289"/>
                </a:lnTo>
                <a:lnTo>
                  <a:pt x="311771" y="1005602"/>
                </a:lnTo>
                <a:lnTo>
                  <a:pt x="269644" y="992529"/>
                </a:lnTo>
                <a:lnTo>
                  <a:pt x="224414" y="987972"/>
                </a:lnTo>
                <a:lnTo>
                  <a:pt x="179189" y="992529"/>
                </a:lnTo>
                <a:lnTo>
                  <a:pt x="137065" y="1005602"/>
                </a:lnTo>
                <a:lnTo>
                  <a:pt x="98945" y="1026289"/>
                </a:lnTo>
                <a:lnTo>
                  <a:pt x="65732" y="1053690"/>
                </a:lnTo>
                <a:lnTo>
                  <a:pt x="38328" y="1086905"/>
                </a:lnTo>
                <a:lnTo>
                  <a:pt x="17636" y="1125034"/>
                </a:lnTo>
                <a:lnTo>
                  <a:pt x="4559" y="1167176"/>
                </a:lnTo>
                <a:lnTo>
                  <a:pt x="0" y="1212432"/>
                </a:lnTo>
                <a:lnTo>
                  <a:pt x="4559" y="1257687"/>
                </a:lnTo>
                <a:lnTo>
                  <a:pt x="17636" y="1299829"/>
                </a:lnTo>
                <a:lnTo>
                  <a:pt x="38328" y="1337958"/>
                </a:lnTo>
                <a:lnTo>
                  <a:pt x="65732" y="1371173"/>
                </a:lnTo>
                <a:lnTo>
                  <a:pt x="98945" y="1398575"/>
                </a:lnTo>
                <a:lnTo>
                  <a:pt x="137065" y="1419262"/>
                </a:lnTo>
                <a:lnTo>
                  <a:pt x="179189" y="1432334"/>
                </a:lnTo>
                <a:lnTo>
                  <a:pt x="224414" y="1436892"/>
                </a:lnTo>
                <a:lnTo>
                  <a:pt x="269644" y="1432334"/>
                </a:lnTo>
                <a:lnTo>
                  <a:pt x="311771" y="1419262"/>
                </a:lnTo>
                <a:lnTo>
                  <a:pt x="349894" y="1398575"/>
                </a:lnTo>
                <a:lnTo>
                  <a:pt x="383109" y="1371173"/>
                </a:lnTo>
                <a:lnTo>
                  <a:pt x="410514" y="1337958"/>
                </a:lnTo>
                <a:lnTo>
                  <a:pt x="431207" y="1299829"/>
                </a:lnTo>
                <a:lnTo>
                  <a:pt x="444284" y="1257687"/>
                </a:lnTo>
                <a:lnTo>
                  <a:pt x="448844" y="1212432"/>
                </a:lnTo>
                <a:close/>
              </a:path>
              <a:path w="4264025" h="2694304">
                <a:moveTo>
                  <a:pt x="448844" y="1481879"/>
                </a:moveTo>
                <a:lnTo>
                  <a:pt x="444284" y="1436616"/>
                </a:lnTo>
                <a:lnTo>
                  <a:pt x="431207" y="1394456"/>
                </a:lnTo>
                <a:lnTo>
                  <a:pt x="410514" y="1356302"/>
                </a:lnTo>
                <a:lnTo>
                  <a:pt x="383109" y="1323058"/>
                </a:lnTo>
                <a:lnTo>
                  <a:pt x="349894" y="1295627"/>
                </a:lnTo>
                <a:lnTo>
                  <a:pt x="311771" y="1274915"/>
                </a:lnTo>
                <a:lnTo>
                  <a:pt x="269644" y="1261825"/>
                </a:lnTo>
                <a:lnTo>
                  <a:pt x="224414" y="1257260"/>
                </a:lnTo>
                <a:lnTo>
                  <a:pt x="179189" y="1261825"/>
                </a:lnTo>
                <a:lnTo>
                  <a:pt x="137065" y="1274915"/>
                </a:lnTo>
                <a:lnTo>
                  <a:pt x="98945" y="1295627"/>
                </a:lnTo>
                <a:lnTo>
                  <a:pt x="65732" y="1323058"/>
                </a:lnTo>
                <a:lnTo>
                  <a:pt x="38328" y="1356302"/>
                </a:lnTo>
                <a:lnTo>
                  <a:pt x="17636" y="1394456"/>
                </a:lnTo>
                <a:lnTo>
                  <a:pt x="4559" y="1436616"/>
                </a:lnTo>
                <a:lnTo>
                  <a:pt x="0" y="1481879"/>
                </a:lnTo>
                <a:lnTo>
                  <a:pt x="4559" y="1527134"/>
                </a:lnTo>
                <a:lnTo>
                  <a:pt x="17636" y="1569276"/>
                </a:lnTo>
                <a:lnTo>
                  <a:pt x="38328" y="1607405"/>
                </a:lnTo>
                <a:lnTo>
                  <a:pt x="65732" y="1640620"/>
                </a:lnTo>
                <a:lnTo>
                  <a:pt x="98945" y="1668021"/>
                </a:lnTo>
                <a:lnTo>
                  <a:pt x="137065" y="1688708"/>
                </a:lnTo>
                <a:lnTo>
                  <a:pt x="179189" y="1701781"/>
                </a:lnTo>
                <a:lnTo>
                  <a:pt x="224414" y="1706338"/>
                </a:lnTo>
                <a:lnTo>
                  <a:pt x="269644" y="1701781"/>
                </a:lnTo>
                <a:lnTo>
                  <a:pt x="311771" y="1688708"/>
                </a:lnTo>
                <a:lnTo>
                  <a:pt x="349894" y="1668021"/>
                </a:lnTo>
                <a:lnTo>
                  <a:pt x="383109" y="1640620"/>
                </a:lnTo>
                <a:lnTo>
                  <a:pt x="410514" y="1607405"/>
                </a:lnTo>
                <a:lnTo>
                  <a:pt x="431207" y="1569276"/>
                </a:lnTo>
                <a:lnTo>
                  <a:pt x="444284" y="1527134"/>
                </a:lnTo>
                <a:lnTo>
                  <a:pt x="448844" y="1481879"/>
                </a:lnTo>
                <a:close/>
              </a:path>
              <a:path w="4264025" h="2694304">
                <a:moveTo>
                  <a:pt x="224414" y="1717585"/>
                </a:moveTo>
                <a:lnTo>
                  <a:pt x="224414" y="2694216"/>
                </a:lnTo>
              </a:path>
              <a:path w="4264025" h="2694304">
                <a:moveTo>
                  <a:pt x="224414" y="763353"/>
                </a:moveTo>
                <a:lnTo>
                  <a:pt x="224414" y="976725"/>
                </a:lnTo>
              </a:path>
              <a:path w="4264025" h="2694304">
                <a:moveTo>
                  <a:pt x="2693065" y="1796170"/>
                </a:moveTo>
                <a:lnTo>
                  <a:pt x="2693065" y="2694216"/>
                </a:lnTo>
              </a:path>
              <a:path w="4264025" h="2694304">
                <a:moveTo>
                  <a:pt x="4263948" y="224618"/>
                </a:moveTo>
                <a:lnTo>
                  <a:pt x="4259386" y="179356"/>
                </a:lnTo>
                <a:lnTo>
                  <a:pt x="4246303" y="137196"/>
                </a:lnTo>
                <a:lnTo>
                  <a:pt x="4225606" y="99041"/>
                </a:lnTo>
                <a:lnTo>
                  <a:pt x="4198198" y="65797"/>
                </a:lnTo>
                <a:lnTo>
                  <a:pt x="4164986" y="38367"/>
                </a:lnTo>
                <a:lnTo>
                  <a:pt x="4126876" y="17654"/>
                </a:lnTo>
                <a:lnTo>
                  <a:pt x="4084773" y="4564"/>
                </a:lnTo>
                <a:lnTo>
                  <a:pt x="4039582" y="0"/>
                </a:lnTo>
                <a:lnTo>
                  <a:pt x="3994338" y="4564"/>
                </a:lnTo>
                <a:lnTo>
                  <a:pt x="3952196" y="17654"/>
                </a:lnTo>
                <a:lnTo>
                  <a:pt x="3914057" y="38367"/>
                </a:lnTo>
                <a:lnTo>
                  <a:pt x="3880827" y="65797"/>
                </a:lnTo>
                <a:lnTo>
                  <a:pt x="3853408" y="99041"/>
                </a:lnTo>
                <a:lnTo>
                  <a:pt x="3832704" y="137196"/>
                </a:lnTo>
                <a:lnTo>
                  <a:pt x="3819619" y="179356"/>
                </a:lnTo>
                <a:lnTo>
                  <a:pt x="3815057" y="224618"/>
                </a:lnTo>
                <a:lnTo>
                  <a:pt x="3819619" y="269873"/>
                </a:lnTo>
                <a:lnTo>
                  <a:pt x="3832704" y="312015"/>
                </a:lnTo>
                <a:lnTo>
                  <a:pt x="3853408" y="350144"/>
                </a:lnTo>
                <a:lnTo>
                  <a:pt x="3880827" y="383359"/>
                </a:lnTo>
                <a:lnTo>
                  <a:pt x="3914057" y="410761"/>
                </a:lnTo>
                <a:lnTo>
                  <a:pt x="3952196" y="431448"/>
                </a:lnTo>
                <a:lnTo>
                  <a:pt x="3994338" y="444520"/>
                </a:lnTo>
                <a:lnTo>
                  <a:pt x="4039582" y="449078"/>
                </a:lnTo>
                <a:lnTo>
                  <a:pt x="4084773" y="444520"/>
                </a:lnTo>
                <a:lnTo>
                  <a:pt x="4126876" y="431448"/>
                </a:lnTo>
                <a:lnTo>
                  <a:pt x="4164986" y="410761"/>
                </a:lnTo>
                <a:lnTo>
                  <a:pt x="4198198" y="383359"/>
                </a:lnTo>
                <a:lnTo>
                  <a:pt x="4225606" y="350144"/>
                </a:lnTo>
                <a:lnTo>
                  <a:pt x="4246303" y="312015"/>
                </a:lnTo>
                <a:lnTo>
                  <a:pt x="4259386" y="269873"/>
                </a:lnTo>
                <a:lnTo>
                  <a:pt x="4263948" y="224618"/>
                </a:lnTo>
                <a:close/>
              </a:path>
            </a:pathLst>
          </a:custGeom>
          <a:ln w="190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973693" y="3024372"/>
            <a:ext cx="184150" cy="254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00" spc="-5" dirty="0">
                <a:latin typeface="Arial MT"/>
                <a:cs typeface="Arial MT"/>
              </a:rPr>
              <a:t>M</a:t>
            </a:r>
            <a:endParaRPr sz="1500">
              <a:latin typeface="Arial MT"/>
              <a:cs typeface="Arial M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199092" y="3396318"/>
            <a:ext cx="4276725" cy="2767965"/>
            <a:chOff x="2199092" y="3396318"/>
            <a:chExt cx="4276725" cy="2767965"/>
          </a:xfrm>
        </p:grpSpPr>
        <p:sp>
          <p:nvSpPr>
            <p:cNvPr id="16" name="object 16"/>
            <p:cNvSpPr/>
            <p:nvPr/>
          </p:nvSpPr>
          <p:spPr>
            <a:xfrm>
              <a:off x="5841037" y="3405843"/>
              <a:ext cx="448945" cy="2233930"/>
            </a:xfrm>
            <a:custGeom>
              <a:avLst/>
              <a:gdLst/>
              <a:ahLst/>
              <a:cxnLst/>
              <a:rect l="l" t="t" r="r" b="b"/>
              <a:pathLst>
                <a:path w="448945" h="2233929">
                  <a:moveTo>
                    <a:pt x="448891" y="752107"/>
                  </a:moveTo>
                  <a:lnTo>
                    <a:pt x="444329" y="706851"/>
                  </a:lnTo>
                  <a:lnTo>
                    <a:pt x="431246" y="664709"/>
                  </a:lnTo>
                  <a:lnTo>
                    <a:pt x="410548" y="626580"/>
                  </a:lnTo>
                  <a:lnTo>
                    <a:pt x="383141" y="593365"/>
                  </a:lnTo>
                  <a:lnTo>
                    <a:pt x="349929" y="565964"/>
                  </a:lnTo>
                  <a:lnTo>
                    <a:pt x="311819" y="545277"/>
                  </a:lnTo>
                  <a:lnTo>
                    <a:pt x="269716" y="532204"/>
                  </a:lnTo>
                  <a:lnTo>
                    <a:pt x="224525" y="527647"/>
                  </a:lnTo>
                  <a:lnTo>
                    <a:pt x="179281" y="532204"/>
                  </a:lnTo>
                  <a:lnTo>
                    <a:pt x="137139" y="545277"/>
                  </a:lnTo>
                  <a:lnTo>
                    <a:pt x="99000" y="565964"/>
                  </a:lnTo>
                  <a:lnTo>
                    <a:pt x="65770" y="593365"/>
                  </a:lnTo>
                  <a:lnTo>
                    <a:pt x="38351" y="626580"/>
                  </a:lnTo>
                  <a:lnTo>
                    <a:pt x="17647" y="664709"/>
                  </a:lnTo>
                  <a:lnTo>
                    <a:pt x="4562" y="706851"/>
                  </a:lnTo>
                  <a:lnTo>
                    <a:pt x="0" y="752107"/>
                  </a:lnTo>
                  <a:lnTo>
                    <a:pt x="4562" y="797362"/>
                  </a:lnTo>
                  <a:lnTo>
                    <a:pt x="17647" y="839504"/>
                  </a:lnTo>
                  <a:lnTo>
                    <a:pt x="38351" y="877633"/>
                  </a:lnTo>
                  <a:lnTo>
                    <a:pt x="65770" y="910848"/>
                  </a:lnTo>
                  <a:lnTo>
                    <a:pt x="99000" y="938250"/>
                  </a:lnTo>
                  <a:lnTo>
                    <a:pt x="137139" y="958937"/>
                  </a:lnTo>
                  <a:lnTo>
                    <a:pt x="179281" y="972009"/>
                  </a:lnTo>
                  <a:lnTo>
                    <a:pt x="224525" y="976567"/>
                  </a:lnTo>
                  <a:lnTo>
                    <a:pt x="269716" y="972009"/>
                  </a:lnTo>
                  <a:lnTo>
                    <a:pt x="311819" y="958937"/>
                  </a:lnTo>
                  <a:lnTo>
                    <a:pt x="349929" y="938250"/>
                  </a:lnTo>
                  <a:lnTo>
                    <a:pt x="383141" y="910848"/>
                  </a:lnTo>
                  <a:lnTo>
                    <a:pt x="410548" y="877633"/>
                  </a:lnTo>
                  <a:lnTo>
                    <a:pt x="431246" y="839504"/>
                  </a:lnTo>
                  <a:lnTo>
                    <a:pt x="444329" y="797362"/>
                  </a:lnTo>
                  <a:lnTo>
                    <a:pt x="448891" y="752107"/>
                  </a:lnTo>
                  <a:close/>
                </a:path>
                <a:path w="448945" h="2233929">
                  <a:moveTo>
                    <a:pt x="448891" y="1021554"/>
                  </a:moveTo>
                  <a:lnTo>
                    <a:pt x="444329" y="976291"/>
                  </a:lnTo>
                  <a:lnTo>
                    <a:pt x="431246" y="934131"/>
                  </a:lnTo>
                  <a:lnTo>
                    <a:pt x="410548" y="895977"/>
                  </a:lnTo>
                  <a:lnTo>
                    <a:pt x="383141" y="862733"/>
                  </a:lnTo>
                  <a:lnTo>
                    <a:pt x="349929" y="835302"/>
                  </a:lnTo>
                  <a:lnTo>
                    <a:pt x="311819" y="814590"/>
                  </a:lnTo>
                  <a:lnTo>
                    <a:pt x="269716" y="801500"/>
                  </a:lnTo>
                  <a:lnTo>
                    <a:pt x="224525" y="796935"/>
                  </a:lnTo>
                  <a:lnTo>
                    <a:pt x="179281" y="801500"/>
                  </a:lnTo>
                  <a:lnTo>
                    <a:pt x="137139" y="814590"/>
                  </a:lnTo>
                  <a:lnTo>
                    <a:pt x="99000" y="835302"/>
                  </a:lnTo>
                  <a:lnTo>
                    <a:pt x="65770" y="862733"/>
                  </a:lnTo>
                  <a:lnTo>
                    <a:pt x="38351" y="895977"/>
                  </a:lnTo>
                  <a:lnTo>
                    <a:pt x="17647" y="934131"/>
                  </a:lnTo>
                  <a:lnTo>
                    <a:pt x="4562" y="976291"/>
                  </a:lnTo>
                  <a:lnTo>
                    <a:pt x="0" y="1021554"/>
                  </a:lnTo>
                  <a:lnTo>
                    <a:pt x="4562" y="1066809"/>
                  </a:lnTo>
                  <a:lnTo>
                    <a:pt x="17647" y="1108951"/>
                  </a:lnTo>
                  <a:lnTo>
                    <a:pt x="38351" y="1147080"/>
                  </a:lnTo>
                  <a:lnTo>
                    <a:pt x="65770" y="1180295"/>
                  </a:lnTo>
                  <a:lnTo>
                    <a:pt x="99000" y="1207696"/>
                  </a:lnTo>
                  <a:lnTo>
                    <a:pt x="137139" y="1228383"/>
                  </a:lnTo>
                  <a:lnTo>
                    <a:pt x="179281" y="1241456"/>
                  </a:lnTo>
                  <a:lnTo>
                    <a:pt x="224525" y="1246013"/>
                  </a:lnTo>
                  <a:lnTo>
                    <a:pt x="269716" y="1241456"/>
                  </a:lnTo>
                  <a:lnTo>
                    <a:pt x="311819" y="1228383"/>
                  </a:lnTo>
                  <a:lnTo>
                    <a:pt x="349929" y="1207696"/>
                  </a:lnTo>
                  <a:lnTo>
                    <a:pt x="383141" y="1180295"/>
                  </a:lnTo>
                  <a:lnTo>
                    <a:pt x="410548" y="1147080"/>
                  </a:lnTo>
                  <a:lnTo>
                    <a:pt x="431246" y="1108951"/>
                  </a:lnTo>
                  <a:lnTo>
                    <a:pt x="444329" y="1066809"/>
                  </a:lnTo>
                  <a:lnTo>
                    <a:pt x="448891" y="1021554"/>
                  </a:lnTo>
                  <a:close/>
                </a:path>
                <a:path w="448945" h="2233929">
                  <a:moveTo>
                    <a:pt x="224525" y="1257260"/>
                  </a:moveTo>
                  <a:lnTo>
                    <a:pt x="224525" y="2233891"/>
                  </a:lnTo>
                </a:path>
                <a:path w="448945" h="2233929">
                  <a:moveTo>
                    <a:pt x="224525" y="0"/>
                  </a:moveTo>
                  <a:lnTo>
                    <a:pt x="224525" y="516400"/>
                  </a:lnTo>
                </a:path>
              </a:pathLst>
            </a:custGeom>
            <a:ln w="19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16671" y="3619056"/>
              <a:ext cx="842010" cy="0"/>
            </a:xfrm>
            <a:custGeom>
              <a:avLst/>
              <a:gdLst/>
              <a:ahLst/>
              <a:cxnLst/>
              <a:rect l="l" t="t" r="r" b="b"/>
              <a:pathLst>
                <a:path w="842010">
                  <a:moveTo>
                    <a:pt x="0" y="0"/>
                  </a:moveTo>
                  <a:lnTo>
                    <a:pt x="841573" y="0"/>
                  </a:lnTo>
                </a:path>
              </a:pathLst>
            </a:custGeom>
            <a:ln w="34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06990" y="5832348"/>
              <a:ext cx="222250" cy="280670"/>
            </a:xfrm>
            <a:custGeom>
              <a:avLst/>
              <a:gdLst/>
              <a:ahLst/>
              <a:cxnLst/>
              <a:rect l="l" t="t" r="r" b="b"/>
              <a:pathLst>
                <a:path w="222250" h="280670">
                  <a:moveTo>
                    <a:pt x="221780" y="0"/>
                  </a:moveTo>
                  <a:lnTo>
                    <a:pt x="192074" y="9448"/>
                  </a:lnTo>
                  <a:lnTo>
                    <a:pt x="192074" y="21259"/>
                  </a:lnTo>
                  <a:lnTo>
                    <a:pt x="148564" y="33451"/>
                  </a:lnTo>
                  <a:lnTo>
                    <a:pt x="147701" y="32537"/>
                  </a:lnTo>
                  <a:lnTo>
                    <a:pt x="192074" y="21259"/>
                  </a:lnTo>
                  <a:lnTo>
                    <a:pt x="192074" y="9448"/>
                  </a:lnTo>
                  <a:lnTo>
                    <a:pt x="7861" y="68033"/>
                  </a:lnTo>
                  <a:lnTo>
                    <a:pt x="138976" y="34747"/>
                  </a:lnTo>
                  <a:lnTo>
                    <a:pt x="0" y="271894"/>
                  </a:lnTo>
                  <a:lnTo>
                    <a:pt x="13919" y="280390"/>
                  </a:lnTo>
                  <a:lnTo>
                    <a:pt x="40233" y="234607"/>
                  </a:lnTo>
                  <a:lnTo>
                    <a:pt x="22178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07001" y="5859989"/>
              <a:ext cx="153670" cy="253365"/>
            </a:xfrm>
            <a:custGeom>
              <a:avLst/>
              <a:gdLst/>
              <a:ahLst/>
              <a:cxnLst/>
              <a:rect l="l" t="t" r="r" b="b"/>
              <a:pathLst>
                <a:path w="153670" h="253364">
                  <a:moveTo>
                    <a:pt x="143140" y="0"/>
                  </a:moveTo>
                  <a:lnTo>
                    <a:pt x="153078" y="10615"/>
                  </a:lnTo>
                  <a:lnTo>
                    <a:pt x="13917" y="252740"/>
                  </a:lnTo>
                  <a:lnTo>
                    <a:pt x="0" y="244245"/>
                  </a:lnTo>
                  <a:lnTo>
                    <a:pt x="14314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07001" y="5824447"/>
              <a:ext cx="229870" cy="290830"/>
            </a:xfrm>
            <a:custGeom>
              <a:avLst/>
              <a:gdLst/>
              <a:ahLst/>
              <a:cxnLst/>
              <a:rect l="l" t="t" r="r" b="b"/>
              <a:pathLst>
                <a:path w="229870" h="290829">
                  <a:moveTo>
                    <a:pt x="219555" y="0"/>
                  </a:moveTo>
                  <a:lnTo>
                    <a:pt x="0" y="279585"/>
                  </a:lnTo>
                  <a:lnTo>
                    <a:pt x="10072" y="290257"/>
                  </a:lnTo>
                  <a:lnTo>
                    <a:pt x="229619" y="10662"/>
                  </a:lnTo>
                  <a:lnTo>
                    <a:pt x="21955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07001" y="5824447"/>
              <a:ext cx="229870" cy="290830"/>
            </a:xfrm>
            <a:custGeom>
              <a:avLst/>
              <a:gdLst/>
              <a:ahLst/>
              <a:cxnLst/>
              <a:rect l="l" t="t" r="r" b="b"/>
              <a:pathLst>
                <a:path w="229870" h="290829">
                  <a:moveTo>
                    <a:pt x="10072" y="290257"/>
                  </a:moveTo>
                  <a:lnTo>
                    <a:pt x="0" y="279585"/>
                  </a:lnTo>
                  <a:lnTo>
                    <a:pt x="219555" y="0"/>
                  </a:lnTo>
                  <a:lnTo>
                    <a:pt x="229619" y="10662"/>
                  </a:lnTo>
                  <a:lnTo>
                    <a:pt x="10072" y="290257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11784" y="5821367"/>
              <a:ext cx="222016" cy="8909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914851" y="5623040"/>
              <a:ext cx="184785" cy="276860"/>
            </a:xfrm>
            <a:custGeom>
              <a:avLst/>
              <a:gdLst/>
              <a:ahLst/>
              <a:cxnLst/>
              <a:rect l="l" t="t" r="r" b="b"/>
              <a:pathLst>
                <a:path w="184785" h="276860">
                  <a:moveTo>
                    <a:pt x="184480" y="0"/>
                  </a:moveTo>
                  <a:lnTo>
                    <a:pt x="122996" y="0"/>
                  </a:lnTo>
                  <a:lnTo>
                    <a:pt x="0" y="276440"/>
                  </a:lnTo>
                  <a:lnTo>
                    <a:pt x="18448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914851" y="5623040"/>
              <a:ext cx="184785" cy="276860"/>
            </a:xfrm>
            <a:custGeom>
              <a:avLst/>
              <a:gdLst/>
              <a:ahLst/>
              <a:cxnLst/>
              <a:rect l="l" t="t" r="r" b="b"/>
              <a:pathLst>
                <a:path w="184785" h="276860">
                  <a:moveTo>
                    <a:pt x="0" y="276440"/>
                  </a:moveTo>
                  <a:lnTo>
                    <a:pt x="122996" y="0"/>
                  </a:lnTo>
                  <a:lnTo>
                    <a:pt x="184480" y="0"/>
                  </a:lnTo>
                  <a:lnTo>
                    <a:pt x="0" y="276440"/>
                  </a:lnTo>
                  <a:close/>
                </a:path>
              </a:pathLst>
            </a:custGeom>
            <a:ln w="1573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79502" y="6083137"/>
              <a:ext cx="76585" cy="80906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250394" y="5078442"/>
              <a:ext cx="0" cy="307975"/>
            </a:xfrm>
            <a:custGeom>
              <a:avLst/>
              <a:gdLst/>
              <a:ahLst/>
              <a:cxnLst/>
              <a:rect l="l" t="t" r="r" b="b"/>
              <a:pathLst>
                <a:path h="307975">
                  <a:moveTo>
                    <a:pt x="0" y="0"/>
                  </a:moveTo>
                  <a:lnTo>
                    <a:pt x="0" y="307891"/>
                  </a:lnTo>
                </a:path>
              </a:pathLst>
            </a:custGeom>
            <a:ln w="11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199092" y="5373503"/>
              <a:ext cx="102870" cy="154305"/>
            </a:xfrm>
            <a:custGeom>
              <a:avLst/>
              <a:gdLst/>
              <a:ahLst/>
              <a:cxnLst/>
              <a:rect l="l" t="t" r="r" b="b"/>
              <a:pathLst>
                <a:path w="102869" h="154304">
                  <a:moveTo>
                    <a:pt x="102603" y="0"/>
                  </a:moveTo>
                  <a:lnTo>
                    <a:pt x="0" y="0"/>
                  </a:lnTo>
                  <a:lnTo>
                    <a:pt x="51301" y="153969"/>
                  </a:lnTo>
                  <a:lnTo>
                    <a:pt x="1026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282170" y="5148165"/>
            <a:ext cx="1024890" cy="292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750" b="1" spc="10" dirty="0">
                <a:latin typeface="Arial"/>
                <a:cs typeface="Arial"/>
              </a:rPr>
              <a:t>I</a:t>
            </a:r>
            <a:r>
              <a:rPr sz="1650" b="1" spc="15" baseline="-12626" dirty="0">
                <a:latin typeface="Arial"/>
                <a:cs typeface="Arial"/>
              </a:rPr>
              <a:t>B1</a:t>
            </a:r>
            <a:r>
              <a:rPr sz="1650" b="1" spc="217" baseline="-12626" dirty="0">
                <a:latin typeface="Arial"/>
                <a:cs typeface="Arial"/>
              </a:rPr>
              <a:t> </a:t>
            </a:r>
            <a:r>
              <a:rPr sz="1750" b="1" spc="-5" dirty="0">
                <a:latin typeface="Arial"/>
                <a:cs typeface="Arial"/>
              </a:rPr>
              <a:t>=</a:t>
            </a:r>
            <a:r>
              <a:rPr sz="1750" b="1" spc="-35" dirty="0">
                <a:latin typeface="Arial"/>
                <a:cs typeface="Arial"/>
              </a:rPr>
              <a:t> </a:t>
            </a:r>
            <a:r>
              <a:rPr sz="1750" b="1" dirty="0">
                <a:latin typeface="Arial"/>
                <a:cs typeface="Arial"/>
              </a:rPr>
              <a:t>μ∙I“</a:t>
            </a:r>
            <a:r>
              <a:rPr sz="1650" b="1" baseline="-12626" dirty="0">
                <a:latin typeface="Arial"/>
                <a:cs typeface="Arial"/>
              </a:rPr>
              <a:t>k</a:t>
            </a:r>
            <a:endParaRPr sz="1650" baseline="-12626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545594" y="5078442"/>
            <a:ext cx="2571750" cy="449580"/>
            <a:chOff x="3545594" y="5078442"/>
            <a:chExt cx="2571750" cy="449580"/>
          </a:xfrm>
        </p:grpSpPr>
        <p:sp>
          <p:nvSpPr>
            <p:cNvPr id="30" name="object 30"/>
            <p:cNvSpPr/>
            <p:nvPr/>
          </p:nvSpPr>
          <p:spPr>
            <a:xfrm>
              <a:off x="3596895" y="5078442"/>
              <a:ext cx="0" cy="307975"/>
            </a:xfrm>
            <a:custGeom>
              <a:avLst/>
              <a:gdLst/>
              <a:ahLst/>
              <a:cxnLst/>
              <a:rect l="l" t="t" r="r" b="b"/>
              <a:pathLst>
                <a:path h="307975">
                  <a:moveTo>
                    <a:pt x="0" y="0"/>
                  </a:moveTo>
                  <a:lnTo>
                    <a:pt x="0" y="307891"/>
                  </a:lnTo>
                </a:path>
              </a:pathLst>
            </a:custGeom>
            <a:ln w="11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545594" y="5373503"/>
              <a:ext cx="102870" cy="154305"/>
            </a:xfrm>
            <a:custGeom>
              <a:avLst/>
              <a:gdLst/>
              <a:ahLst/>
              <a:cxnLst/>
              <a:rect l="l" t="t" r="r" b="b"/>
              <a:pathLst>
                <a:path w="102870" h="154304">
                  <a:moveTo>
                    <a:pt x="102603" y="0"/>
                  </a:moveTo>
                  <a:lnTo>
                    <a:pt x="0" y="0"/>
                  </a:lnTo>
                  <a:lnTo>
                    <a:pt x="51301" y="153969"/>
                  </a:lnTo>
                  <a:lnTo>
                    <a:pt x="1026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719046" y="5078442"/>
              <a:ext cx="0" cy="307975"/>
            </a:xfrm>
            <a:custGeom>
              <a:avLst/>
              <a:gdLst/>
              <a:ahLst/>
              <a:cxnLst/>
              <a:rect l="l" t="t" r="r" b="b"/>
              <a:pathLst>
                <a:path h="307975">
                  <a:moveTo>
                    <a:pt x="0" y="0"/>
                  </a:moveTo>
                  <a:lnTo>
                    <a:pt x="0" y="307891"/>
                  </a:lnTo>
                </a:path>
              </a:pathLst>
            </a:custGeom>
            <a:ln w="11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667744" y="5373503"/>
              <a:ext cx="102870" cy="154305"/>
            </a:xfrm>
            <a:custGeom>
              <a:avLst/>
              <a:gdLst/>
              <a:ahLst/>
              <a:cxnLst/>
              <a:rect l="l" t="t" r="r" b="b"/>
              <a:pathLst>
                <a:path w="102870" h="154304">
                  <a:moveTo>
                    <a:pt x="102603" y="0"/>
                  </a:moveTo>
                  <a:lnTo>
                    <a:pt x="0" y="0"/>
                  </a:lnTo>
                  <a:lnTo>
                    <a:pt x="51301" y="153969"/>
                  </a:lnTo>
                  <a:lnTo>
                    <a:pt x="1026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065562" y="5078442"/>
              <a:ext cx="0" cy="307975"/>
            </a:xfrm>
            <a:custGeom>
              <a:avLst/>
              <a:gdLst/>
              <a:ahLst/>
              <a:cxnLst/>
              <a:rect l="l" t="t" r="r" b="b"/>
              <a:pathLst>
                <a:path h="307975">
                  <a:moveTo>
                    <a:pt x="0" y="0"/>
                  </a:moveTo>
                  <a:lnTo>
                    <a:pt x="0" y="307891"/>
                  </a:lnTo>
                </a:path>
              </a:pathLst>
            </a:custGeom>
            <a:ln w="11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014260" y="5373503"/>
              <a:ext cx="102870" cy="154305"/>
            </a:xfrm>
            <a:custGeom>
              <a:avLst/>
              <a:gdLst/>
              <a:ahLst/>
              <a:cxnLst/>
              <a:rect l="l" t="t" r="r" b="b"/>
              <a:pathLst>
                <a:path w="102870" h="154304">
                  <a:moveTo>
                    <a:pt x="102603" y="0"/>
                  </a:moveTo>
                  <a:lnTo>
                    <a:pt x="0" y="0"/>
                  </a:lnTo>
                  <a:lnTo>
                    <a:pt x="51301" y="153969"/>
                  </a:lnTo>
                  <a:lnTo>
                    <a:pt x="1026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098257" y="5720604"/>
            <a:ext cx="2797175" cy="367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50" b="1" spc="-5" dirty="0">
                <a:latin typeface="Arial"/>
                <a:cs typeface="Arial"/>
              </a:rPr>
              <a:t>I</a:t>
            </a:r>
            <a:r>
              <a:rPr sz="2175" b="1" spc="-7" baseline="-11494" dirty="0">
                <a:latin typeface="Arial"/>
                <a:cs typeface="Arial"/>
              </a:rPr>
              <a:t>B</a:t>
            </a:r>
            <a:r>
              <a:rPr sz="2175" b="1" spc="307" baseline="-11494" dirty="0">
                <a:latin typeface="Arial"/>
                <a:cs typeface="Arial"/>
              </a:rPr>
              <a:t> </a:t>
            </a:r>
            <a:r>
              <a:rPr sz="2250" b="1" spc="-5" dirty="0">
                <a:latin typeface="Arial"/>
                <a:cs typeface="Arial"/>
              </a:rPr>
              <a:t>=</a:t>
            </a:r>
            <a:r>
              <a:rPr sz="2250" b="1" spc="-10" dirty="0">
                <a:latin typeface="Arial"/>
                <a:cs typeface="Arial"/>
              </a:rPr>
              <a:t> </a:t>
            </a:r>
            <a:r>
              <a:rPr sz="2250" b="1" dirty="0">
                <a:latin typeface="Arial"/>
                <a:cs typeface="Arial"/>
              </a:rPr>
              <a:t>I</a:t>
            </a:r>
            <a:r>
              <a:rPr sz="2175" b="1" baseline="-11494" dirty="0">
                <a:latin typeface="Arial"/>
                <a:cs typeface="Arial"/>
              </a:rPr>
              <a:t>B1</a:t>
            </a:r>
            <a:r>
              <a:rPr sz="2175" b="1" spc="315" baseline="-11494" dirty="0">
                <a:latin typeface="Arial"/>
                <a:cs typeface="Arial"/>
              </a:rPr>
              <a:t> </a:t>
            </a:r>
            <a:r>
              <a:rPr sz="2250" b="1" spc="-5" dirty="0">
                <a:latin typeface="Arial"/>
                <a:cs typeface="Arial"/>
              </a:rPr>
              <a:t>+</a:t>
            </a:r>
            <a:r>
              <a:rPr sz="2250" b="1" spc="-15" dirty="0">
                <a:latin typeface="Arial"/>
                <a:cs typeface="Arial"/>
              </a:rPr>
              <a:t> </a:t>
            </a:r>
            <a:r>
              <a:rPr sz="2250" b="1" dirty="0">
                <a:latin typeface="Arial"/>
                <a:cs typeface="Arial"/>
              </a:rPr>
              <a:t>I</a:t>
            </a:r>
            <a:r>
              <a:rPr sz="2175" b="1" baseline="-11494" dirty="0">
                <a:latin typeface="Arial"/>
                <a:cs typeface="Arial"/>
              </a:rPr>
              <a:t>B2</a:t>
            </a:r>
            <a:r>
              <a:rPr sz="2175" b="1" spc="-7" baseline="-11494" dirty="0">
                <a:latin typeface="Arial"/>
                <a:cs typeface="Arial"/>
              </a:rPr>
              <a:t> </a:t>
            </a:r>
            <a:r>
              <a:rPr sz="2250" b="1" spc="-5" dirty="0">
                <a:latin typeface="Arial"/>
                <a:cs typeface="Arial"/>
              </a:rPr>
              <a:t>+</a:t>
            </a:r>
            <a:r>
              <a:rPr sz="2250" b="1" spc="-15" dirty="0">
                <a:latin typeface="Arial"/>
                <a:cs typeface="Arial"/>
              </a:rPr>
              <a:t> </a:t>
            </a:r>
            <a:r>
              <a:rPr sz="2250" b="1" dirty="0">
                <a:latin typeface="Arial"/>
                <a:cs typeface="Arial"/>
              </a:rPr>
              <a:t>I</a:t>
            </a:r>
            <a:r>
              <a:rPr sz="2175" b="1" baseline="-11494" dirty="0">
                <a:latin typeface="Arial"/>
                <a:cs typeface="Arial"/>
              </a:rPr>
              <a:t>B3</a:t>
            </a:r>
            <a:r>
              <a:rPr sz="2175" b="1" spc="-7" baseline="-11494" dirty="0">
                <a:latin typeface="Arial"/>
                <a:cs typeface="Arial"/>
              </a:rPr>
              <a:t> </a:t>
            </a:r>
            <a:r>
              <a:rPr sz="2250" b="1" spc="-5" dirty="0">
                <a:latin typeface="Arial"/>
                <a:cs typeface="Arial"/>
              </a:rPr>
              <a:t>+</a:t>
            </a:r>
            <a:r>
              <a:rPr sz="2250" b="1" spc="-15" dirty="0">
                <a:latin typeface="Arial"/>
                <a:cs typeface="Arial"/>
              </a:rPr>
              <a:t> </a:t>
            </a:r>
            <a:r>
              <a:rPr sz="2250" b="1" dirty="0">
                <a:latin typeface="Arial"/>
                <a:cs typeface="Arial"/>
              </a:rPr>
              <a:t>I</a:t>
            </a:r>
            <a:r>
              <a:rPr sz="2175" b="1" baseline="-11494" dirty="0">
                <a:latin typeface="Arial"/>
                <a:cs typeface="Arial"/>
              </a:rPr>
              <a:t>B4</a:t>
            </a:r>
            <a:endParaRPr sz="2175" baseline="-11494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714569" y="5148165"/>
            <a:ext cx="2274570" cy="292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1078230" algn="l"/>
              </a:tabLst>
            </a:pPr>
            <a:r>
              <a:rPr sz="1750" b="1" spc="10" dirty="0">
                <a:latin typeface="Arial"/>
                <a:cs typeface="Arial"/>
              </a:rPr>
              <a:t>I</a:t>
            </a:r>
            <a:r>
              <a:rPr sz="1650" b="1" spc="15" baseline="-12626" dirty="0">
                <a:latin typeface="Arial"/>
                <a:cs typeface="Arial"/>
              </a:rPr>
              <a:t>B2</a:t>
            </a:r>
            <a:r>
              <a:rPr sz="1650" b="1" spc="262" baseline="-12626" dirty="0">
                <a:latin typeface="Arial"/>
                <a:cs typeface="Arial"/>
              </a:rPr>
              <a:t> </a:t>
            </a:r>
            <a:r>
              <a:rPr sz="1750" b="1" spc="-5" dirty="0">
                <a:latin typeface="Arial"/>
                <a:cs typeface="Arial"/>
              </a:rPr>
              <a:t>=</a:t>
            </a:r>
            <a:r>
              <a:rPr sz="1750" b="1" dirty="0">
                <a:latin typeface="Arial"/>
                <a:cs typeface="Arial"/>
              </a:rPr>
              <a:t> </a:t>
            </a:r>
            <a:r>
              <a:rPr sz="1750" b="1" spc="5" dirty="0">
                <a:latin typeface="Arial"/>
                <a:cs typeface="Arial"/>
              </a:rPr>
              <a:t>I“</a:t>
            </a:r>
            <a:r>
              <a:rPr sz="1650" b="1" spc="7" baseline="-12626" dirty="0">
                <a:latin typeface="Arial"/>
                <a:cs typeface="Arial"/>
              </a:rPr>
              <a:t>k	</a:t>
            </a:r>
            <a:r>
              <a:rPr sz="1750" b="1" spc="10" dirty="0">
                <a:latin typeface="Arial"/>
                <a:cs typeface="Arial"/>
              </a:rPr>
              <a:t>I</a:t>
            </a:r>
            <a:r>
              <a:rPr sz="1650" b="1" spc="15" baseline="-12626" dirty="0">
                <a:latin typeface="Arial"/>
                <a:cs typeface="Arial"/>
              </a:rPr>
              <a:t>B3</a:t>
            </a:r>
            <a:r>
              <a:rPr sz="1650" b="1" spc="232" baseline="-12626" dirty="0">
                <a:latin typeface="Arial"/>
                <a:cs typeface="Arial"/>
              </a:rPr>
              <a:t> </a:t>
            </a:r>
            <a:r>
              <a:rPr sz="1750" b="1" spc="-5" dirty="0">
                <a:latin typeface="Arial"/>
                <a:cs typeface="Arial"/>
              </a:rPr>
              <a:t>=</a:t>
            </a:r>
            <a:r>
              <a:rPr sz="1750" b="1" spc="-25" dirty="0">
                <a:latin typeface="Arial"/>
                <a:cs typeface="Arial"/>
              </a:rPr>
              <a:t> </a:t>
            </a:r>
            <a:r>
              <a:rPr sz="1750" b="1" spc="-5" dirty="0">
                <a:latin typeface="Arial"/>
                <a:cs typeface="Arial"/>
              </a:rPr>
              <a:t>μ∙q∙I“</a:t>
            </a:r>
            <a:r>
              <a:rPr sz="1650" b="1" spc="-7" baseline="-12626" dirty="0">
                <a:latin typeface="Arial"/>
                <a:cs typeface="Arial"/>
              </a:rPr>
              <a:t>k</a:t>
            </a:r>
            <a:endParaRPr sz="1650" baseline="-12626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162843" y="5103257"/>
            <a:ext cx="1221740" cy="292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750" b="1" spc="10" dirty="0">
                <a:latin typeface="Arial"/>
                <a:cs typeface="Arial"/>
              </a:rPr>
              <a:t>I</a:t>
            </a:r>
            <a:r>
              <a:rPr sz="1650" b="1" spc="15" baseline="-12626" dirty="0">
                <a:latin typeface="Arial"/>
                <a:cs typeface="Arial"/>
              </a:rPr>
              <a:t>B4</a:t>
            </a:r>
            <a:r>
              <a:rPr sz="1650" b="1" spc="209" baseline="-12626" dirty="0">
                <a:latin typeface="Arial"/>
                <a:cs typeface="Arial"/>
              </a:rPr>
              <a:t> </a:t>
            </a:r>
            <a:r>
              <a:rPr sz="1750" b="1" spc="-5" dirty="0">
                <a:latin typeface="Arial"/>
                <a:cs typeface="Arial"/>
              </a:rPr>
              <a:t>=</a:t>
            </a:r>
            <a:r>
              <a:rPr sz="1750" b="1" spc="-35" dirty="0">
                <a:latin typeface="Arial"/>
                <a:cs typeface="Arial"/>
              </a:rPr>
              <a:t> </a:t>
            </a:r>
            <a:r>
              <a:rPr sz="1750" b="1" dirty="0">
                <a:latin typeface="Arial"/>
                <a:cs typeface="Arial"/>
              </a:rPr>
              <a:t>μ∙q∙I“</a:t>
            </a:r>
            <a:r>
              <a:rPr sz="1650" b="1" baseline="-12626" dirty="0">
                <a:latin typeface="Arial"/>
                <a:cs typeface="Arial"/>
              </a:rPr>
              <a:t>k</a:t>
            </a:r>
            <a:endParaRPr sz="1650" baseline="-12626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3278" rIns="0" bIns="0" rtlCol="0">
            <a:spAutoFit/>
          </a:bodyPr>
          <a:lstStyle/>
          <a:p>
            <a:pPr marL="748030" marR="5080" indent="-504825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Decadencia</a:t>
            </a:r>
            <a:r>
              <a:rPr sz="4000" spc="10" dirty="0"/>
              <a:t> </a:t>
            </a:r>
            <a:r>
              <a:rPr sz="4000" spc="-5" dirty="0"/>
              <a:t>de</a:t>
            </a:r>
            <a:r>
              <a:rPr sz="4000" spc="-15" dirty="0"/>
              <a:t> </a:t>
            </a:r>
            <a:r>
              <a:rPr sz="4000" spc="-5" dirty="0"/>
              <a:t>la</a:t>
            </a:r>
            <a:r>
              <a:rPr sz="4000" spc="-15" dirty="0"/>
              <a:t> Corriente</a:t>
            </a:r>
            <a:r>
              <a:rPr sz="4000" spc="5" dirty="0"/>
              <a:t> </a:t>
            </a:r>
            <a:r>
              <a:rPr sz="4000" spc="-5" dirty="0"/>
              <a:t>de</a:t>
            </a:r>
            <a:r>
              <a:rPr sz="4000" spc="-15" dirty="0"/>
              <a:t> </a:t>
            </a:r>
            <a:r>
              <a:rPr sz="4000" spc="-20" dirty="0"/>
              <a:t>corte </a:t>
            </a:r>
            <a:r>
              <a:rPr sz="4000" spc="-890" dirty="0"/>
              <a:t> </a:t>
            </a:r>
            <a:r>
              <a:rPr sz="4000" spc="-10" dirty="0"/>
              <a:t>alimentada</a:t>
            </a:r>
            <a:r>
              <a:rPr sz="4000" spc="15" dirty="0"/>
              <a:t> </a:t>
            </a:r>
            <a:r>
              <a:rPr sz="4000" spc="-5" dirty="0"/>
              <a:t>desde</a:t>
            </a:r>
            <a:r>
              <a:rPr sz="4000" spc="5" dirty="0"/>
              <a:t> </a:t>
            </a:r>
            <a:r>
              <a:rPr sz="4000" spc="-25" dirty="0"/>
              <a:t>generadores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468630" y="1701545"/>
            <a:ext cx="3672840" cy="1945005"/>
          </a:xfrm>
          <a:prstGeom prst="rect">
            <a:avLst/>
          </a:prstGeom>
          <a:ln w="25907">
            <a:solidFill>
              <a:srgbClr val="5F76B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50900">
              <a:lnSpc>
                <a:spcPts val="2620"/>
              </a:lnSpc>
            </a:pP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IB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=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μ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∙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I“k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50">
              <a:latin typeface="Calibri"/>
              <a:cs typeface="Calibri"/>
            </a:endParaRPr>
          </a:p>
          <a:p>
            <a:pPr marL="86360" marR="288290">
              <a:lnSpc>
                <a:spcPct val="111100"/>
              </a:lnSpc>
            </a:pPr>
            <a:r>
              <a:rPr sz="1800" spc="-15" dirty="0">
                <a:latin typeface="Calibri"/>
                <a:cs typeface="Calibri"/>
              </a:rPr>
              <a:t>Factor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μ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para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considerar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decadencia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corriente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cortocircuito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alimentada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partir de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generadores</a:t>
            </a:r>
            <a:r>
              <a:rPr sz="1800" dirty="0">
                <a:latin typeface="Calibri"/>
                <a:cs typeface="Calibri"/>
              </a:rPr>
              <a:t> 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08431" y="1557527"/>
            <a:ext cx="8423275" cy="4977765"/>
            <a:chOff x="408431" y="1557527"/>
            <a:chExt cx="8423275" cy="49777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83964" y="1557527"/>
              <a:ext cx="4547616" cy="30952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8431" y="4436363"/>
              <a:ext cx="5594604" cy="20985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5142" y="192150"/>
            <a:ext cx="803465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540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Decadencia</a:t>
            </a:r>
            <a:r>
              <a:rPr sz="4000" spc="15" dirty="0"/>
              <a:t> </a:t>
            </a:r>
            <a:r>
              <a:rPr sz="4000" spc="-5" dirty="0"/>
              <a:t>de</a:t>
            </a:r>
            <a:r>
              <a:rPr sz="4000" spc="-10" dirty="0"/>
              <a:t> </a:t>
            </a:r>
            <a:r>
              <a:rPr sz="4000" spc="-5" dirty="0"/>
              <a:t>la</a:t>
            </a:r>
            <a:r>
              <a:rPr sz="4000" spc="-10" dirty="0"/>
              <a:t> </a:t>
            </a:r>
            <a:r>
              <a:rPr sz="4000" spc="-15" dirty="0"/>
              <a:t>Corriente</a:t>
            </a:r>
            <a:r>
              <a:rPr sz="4000" spc="5" dirty="0"/>
              <a:t> </a:t>
            </a:r>
            <a:r>
              <a:rPr sz="4000" spc="-5" dirty="0"/>
              <a:t>de</a:t>
            </a:r>
            <a:r>
              <a:rPr sz="4000" spc="-10" dirty="0"/>
              <a:t> </a:t>
            </a:r>
            <a:r>
              <a:rPr sz="4000" spc="-20" dirty="0"/>
              <a:t>corte </a:t>
            </a:r>
            <a:r>
              <a:rPr sz="4000" spc="-15" dirty="0"/>
              <a:t> </a:t>
            </a:r>
            <a:r>
              <a:rPr sz="4000" spc="-10" dirty="0"/>
              <a:t>alimentada</a:t>
            </a:r>
            <a:r>
              <a:rPr sz="4000" spc="5" dirty="0"/>
              <a:t> </a:t>
            </a:r>
            <a:r>
              <a:rPr sz="4000" spc="-5" dirty="0"/>
              <a:t>desde </a:t>
            </a:r>
            <a:r>
              <a:rPr sz="4000" spc="-20" dirty="0"/>
              <a:t>motores</a:t>
            </a:r>
            <a:r>
              <a:rPr sz="4000" spc="-10" dirty="0"/>
              <a:t> asíncronos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468630" y="1773173"/>
            <a:ext cx="3281679" cy="2520950"/>
          </a:xfrm>
          <a:prstGeom prst="rect">
            <a:avLst/>
          </a:prstGeom>
          <a:ln w="25907">
            <a:solidFill>
              <a:srgbClr val="62881F"/>
            </a:solidFill>
          </a:ln>
        </p:spPr>
        <p:txBody>
          <a:bodyPr vert="horz" wrap="square" lIns="0" tIns="218440" rIns="0" bIns="0" rtlCol="0">
            <a:spAutoFit/>
          </a:bodyPr>
          <a:lstStyle/>
          <a:p>
            <a:pPr marL="850900">
              <a:lnSpc>
                <a:spcPct val="100000"/>
              </a:lnSpc>
              <a:spcBef>
                <a:spcPts val="1720"/>
              </a:spcBef>
            </a:pP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IB</a:t>
            </a:r>
            <a:r>
              <a:rPr sz="28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=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μ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∙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q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∙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 I“k</a:t>
            </a:r>
            <a:endParaRPr sz="2800">
              <a:latin typeface="Calibri"/>
              <a:cs typeface="Calibri"/>
            </a:endParaRPr>
          </a:p>
          <a:p>
            <a:pPr marL="86360" marR="131445">
              <a:lnSpc>
                <a:spcPct val="100000"/>
              </a:lnSpc>
              <a:spcBef>
                <a:spcPts val="2315"/>
              </a:spcBef>
            </a:pPr>
            <a:r>
              <a:rPr sz="2000" spc="-10" dirty="0">
                <a:latin typeface="Calibri"/>
                <a:cs typeface="Calibri"/>
              </a:rPr>
              <a:t>Factor 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q </a:t>
            </a:r>
            <a:r>
              <a:rPr sz="2000" spc="-15" dirty="0">
                <a:latin typeface="Calibri"/>
                <a:cs typeface="Calibri"/>
              </a:rPr>
              <a:t>para </a:t>
            </a:r>
            <a:r>
              <a:rPr sz="2000" spc="-10" dirty="0">
                <a:latin typeface="Calibri"/>
                <a:cs typeface="Calibri"/>
              </a:rPr>
              <a:t>considerar </a:t>
            </a:r>
            <a:r>
              <a:rPr sz="2000" dirty="0">
                <a:latin typeface="Calibri"/>
                <a:cs typeface="Calibri"/>
              </a:rPr>
              <a:t>el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decaimiento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corriente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cortocircuito </a:t>
            </a:r>
            <a:r>
              <a:rPr sz="2000" spc="-5" dirty="0">
                <a:latin typeface="Calibri"/>
                <a:cs typeface="Calibri"/>
              </a:rPr>
              <a:t>alimentado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desde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10" dirty="0">
                <a:latin typeface="Calibri"/>
                <a:cs typeface="Calibri"/>
              </a:rPr>
              <a:t> motores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asíncronos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775" y="4691795"/>
            <a:ext cx="6043960" cy="172817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948678" y="5260085"/>
            <a:ext cx="1960245" cy="1201420"/>
          </a:xfrm>
          <a:prstGeom prst="rect">
            <a:avLst/>
          </a:prstGeom>
          <a:ln w="25907">
            <a:solidFill>
              <a:srgbClr val="9C5252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2075" marR="370840" algn="just">
              <a:lnSpc>
                <a:spcPct val="100000"/>
              </a:lnSpc>
              <a:spcBef>
                <a:spcPts val="250"/>
              </a:spcBef>
            </a:pPr>
            <a:r>
              <a:rPr sz="2400" b="1" dirty="0">
                <a:latin typeface="Calibri"/>
                <a:cs typeface="Calibri"/>
              </a:rPr>
              <a:t>p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=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Número </a:t>
            </a:r>
            <a:r>
              <a:rPr sz="2400" b="1" spc="-5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 </a:t>
            </a:r>
            <a:r>
              <a:rPr sz="2400" b="1" spc="-10" dirty="0">
                <a:latin typeface="Calibri"/>
                <a:cs typeface="Calibri"/>
              </a:rPr>
              <a:t>pares </a:t>
            </a:r>
            <a:r>
              <a:rPr sz="2400" b="1" dirty="0">
                <a:latin typeface="Calibri"/>
                <a:cs typeface="Calibri"/>
              </a:rPr>
              <a:t>de </a:t>
            </a:r>
            <a:r>
              <a:rPr sz="2400" b="1" spc="-5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polos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52671" y="1341119"/>
            <a:ext cx="4715256" cy="3227831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868" rIns="0" bIns="0" rtlCol="0">
            <a:spAutoFit/>
          </a:bodyPr>
          <a:lstStyle/>
          <a:p>
            <a:pPr marL="2411095" marR="5080" indent="-2383155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Cálculo</a:t>
            </a:r>
            <a:r>
              <a:rPr sz="4000" spc="10" dirty="0"/>
              <a:t> </a:t>
            </a:r>
            <a:r>
              <a:rPr sz="4000" spc="-5" dirty="0"/>
              <a:t>de</a:t>
            </a:r>
            <a:r>
              <a:rPr sz="4000" dirty="0"/>
              <a:t> </a:t>
            </a:r>
            <a:r>
              <a:rPr sz="4000" spc="-5" dirty="0"/>
              <a:t>la </a:t>
            </a:r>
            <a:r>
              <a:rPr sz="4000" spc="-15" dirty="0"/>
              <a:t>corriente</a:t>
            </a:r>
            <a:r>
              <a:rPr sz="4000" spc="30" dirty="0"/>
              <a:t> </a:t>
            </a:r>
            <a:r>
              <a:rPr sz="4000" spc="-5" dirty="0"/>
              <a:t>de</a:t>
            </a:r>
            <a:r>
              <a:rPr sz="4000" dirty="0"/>
              <a:t> </a:t>
            </a:r>
            <a:r>
              <a:rPr sz="4000" spc="-15" dirty="0"/>
              <a:t>apertura</a:t>
            </a:r>
            <a:r>
              <a:rPr sz="4000" spc="20" dirty="0"/>
              <a:t> </a:t>
            </a:r>
            <a:r>
              <a:rPr sz="4000" spc="-10" dirty="0"/>
              <a:t>en </a:t>
            </a:r>
            <a:r>
              <a:rPr sz="4000" spc="-890" dirty="0"/>
              <a:t> </a:t>
            </a:r>
            <a:r>
              <a:rPr sz="4000" spc="-15" dirty="0"/>
              <a:t>redes</a:t>
            </a:r>
            <a:r>
              <a:rPr sz="4000" spc="-10" dirty="0"/>
              <a:t> </a:t>
            </a:r>
            <a:r>
              <a:rPr sz="4000" spc="-5" dirty="0"/>
              <a:t>malladas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89737" y="1552143"/>
            <a:ext cx="6648450" cy="911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  <a:tabLst>
                <a:tab pos="3268345" algn="l"/>
              </a:tabLst>
            </a:pPr>
            <a:r>
              <a:rPr sz="2700" spc="-5" dirty="0">
                <a:latin typeface="Calibri"/>
                <a:cs typeface="Calibri"/>
              </a:rPr>
              <a:t>Cálculo simplificado </a:t>
            </a:r>
            <a:r>
              <a:rPr sz="2700" dirty="0">
                <a:latin typeface="Calibri"/>
                <a:cs typeface="Calibri"/>
              </a:rPr>
              <a:t>:	</a:t>
            </a:r>
            <a:r>
              <a:rPr sz="3100" b="1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3075" b="1" baseline="-20325" dirty="0">
                <a:solidFill>
                  <a:srgbClr val="FF0000"/>
                </a:solidFill>
                <a:latin typeface="Calibri"/>
                <a:cs typeface="Calibri"/>
              </a:rPr>
              <a:t>b</a:t>
            </a:r>
            <a:r>
              <a:rPr sz="3075" b="1" spc="322" baseline="-203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100" b="1" spc="-5" dirty="0">
                <a:solidFill>
                  <a:srgbClr val="FF0000"/>
                </a:solidFill>
                <a:latin typeface="Calibri"/>
                <a:cs typeface="Calibri"/>
              </a:rPr>
              <a:t>=</a:t>
            </a:r>
            <a:r>
              <a:rPr sz="31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100" b="1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3075" b="1" baseline="-20325" dirty="0">
                <a:solidFill>
                  <a:srgbClr val="FF0000"/>
                </a:solidFill>
                <a:latin typeface="Calibri"/>
                <a:cs typeface="Calibri"/>
              </a:rPr>
              <a:t>k</a:t>
            </a:r>
            <a:r>
              <a:rPr sz="3100" b="1" dirty="0">
                <a:solidFill>
                  <a:srgbClr val="FF0000"/>
                </a:solidFill>
                <a:latin typeface="Calibri"/>
                <a:cs typeface="Calibri"/>
              </a:rPr>
              <a:t>”</a:t>
            </a:r>
            <a:endParaRPr sz="310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  <a:spcBef>
                <a:spcPts val="20"/>
              </a:spcBef>
            </a:pPr>
            <a:r>
              <a:rPr sz="2700" spc="-35" dirty="0">
                <a:latin typeface="Calibri"/>
                <a:cs typeface="Calibri"/>
              </a:rPr>
              <a:t>Para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incrementar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la</a:t>
            </a:r>
            <a:r>
              <a:rPr sz="2700" spc="-10" dirty="0">
                <a:latin typeface="Calibri"/>
                <a:cs typeface="Calibri"/>
              </a:rPr>
              <a:t> exactitud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se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puede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utilizar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: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7037" y="4521530"/>
            <a:ext cx="56261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300" spc="-30" baseline="13888" dirty="0">
                <a:latin typeface="Calibri"/>
                <a:cs typeface="Calibri"/>
              </a:rPr>
              <a:t>X“</a:t>
            </a:r>
            <a:r>
              <a:rPr sz="1450" spc="-20" dirty="0">
                <a:latin typeface="Calibri"/>
                <a:cs typeface="Calibri"/>
              </a:rPr>
              <a:t>diK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3373" y="4477334"/>
            <a:ext cx="563626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subtransient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reactance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10" dirty="0">
                <a:latin typeface="Calibri"/>
                <a:cs typeface="Calibri"/>
              </a:rPr>
              <a:t> synchronous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machine</a:t>
            </a:r>
            <a:r>
              <a:rPr sz="2000" spc="5" dirty="0">
                <a:latin typeface="Calibri"/>
                <a:cs typeface="Calibri"/>
              </a:rPr>
              <a:t> (i)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7037" y="4788789"/>
            <a:ext cx="499173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652145" algn="l"/>
              </a:tabLst>
            </a:pPr>
            <a:r>
              <a:rPr sz="2200" dirty="0">
                <a:latin typeface="Calibri"/>
                <a:cs typeface="Calibri"/>
              </a:rPr>
              <a:t>X“</a:t>
            </a:r>
            <a:r>
              <a:rPr sz="2175" baseline="-21072" dirty="0">
                <a:latin typeface="Calibri"/>
                <a:cs typeface="Calibri"/>
              </a:rPr>
              <a:t>Mj	</a:t>
            </a:r>
            <a:r>
              <a:rPr sz="2000" spc="-5" dirty="0">
                <a:latin typeface="Calibri"/>
                <a:cs typeface="Calibri"/>
              </a:rPr>
              <a:t>reactance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asynchronous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motors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15" dirty="0">
                <a:latin typeface="Calibri"/>
                <a:cs typeface="Calibri"/>
              </a:rPr>
              <a:t>(j)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7037" y="5192648"/>
            <a:ext cx="115951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300" baseline="13888" dirty="0">
                <a:latin typeface="Calibri"/>
                <a:cs typeface="Calibri"/>
              </a:rPr>
              <a:t>I“</a:t>
            </a:r>
            <a:r>
              <a:rPr sz="1450" dirty="0">
                <a:latin typeface="Calibri"/>
                <a:cs typeface="Calibri"/>
              </a:rPr>
              <a:t>kGi</a:t>
            </a:r>
            <a:r>
              <a:rPr sz="1450" spc="-20" dirty="0">
                <a:latin typeface="Calibri"/>
                <a:cs typeface="Calibri"/>
              </a:rPr>
              <a:t> </a:t>
            </a:r>
            <a:r>
              <a:rPr sz="3300" spc="-7" baseline="13888" dirty="0">
                <a:latin typeface="Calibri"/>
                <a:cs typeface="Calibri"/>
              </a:rPr>
              <a:t>,</a:t>
            </a:r>
            <a:r>
              <a:rPr sz="3300" spc="-37" baseline="13888" dirty="0">
                <a:latin typeface="Calibri"/>
                <a:cs typeface="Calibri"/>
              </a:rPr>
              <a:t> </a:t>
            </a:r>
            <a:r>
              <a:rPr sz="3300" baseline="13888" dirty="0">
                <a:latin typeface="Calibri"/>
                <a:cs typeface="Calibri"/>
              </a:rPr>
              <a:t>I“</a:t>
            </a:r>
            <a:r>
              <a:rPr sz="1450" dirty="0">
                <a:latin typeface="Calibri"/>
                <a:cs typeface="Calibri"/>
              </a:rPr>
              <a:t>kMj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53667" y="5148453"/>
            <a:ext cx="6624320" cy="82486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5240" marR="5080" indent="-3175">
              <a:lnSpc>
                <a:spcPct val="81000"/>
              </a:lnSpc>
              <a:spcBef>
                <a:spcPts val="560"/>
              </a:spcBef>
            </a:pPr>
            <a:r>
              <a:rPr sz="2000" spc="-5" dirty="0">
                <a:latin typeface="Calibri"/>
                <a:cs typeface="Calibri"/>
              </a:rPr>
              <a:t>contribution</a:t>
            </a:r>
            <a:r>
              <a:rPr sz="2000" spc="-15" dirty="0">
                <a:latin typeface="Calibri"/>
                <a:cs typeface="Calibri"/>
              </a:rPr>
              <a:t> to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initial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symmetrical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short-circuit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current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from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synchronous </a:t>
            </a:r>
            <a:r>
              <a:rPr sz="2000" dirty="0">
                <a:latin typeface="Calibri"/>
                <a:cs typeface="Calibri"/>
              </a:rPr>
              <a:t>machines (i) and the </a:t>
            </a:r>
            <a:r>
              <a:rPr sz="2000" spc="-5" dirty="0">
                <a:latin typeface="Calibri"/>
                <a:cs typeface="Calibri"/>
              </a:rPr>
              <a:t>asynchronous </a:t>
            </a:r>
            <a:r>
              <a:rPr sz="2000" spc="-15" dirty="0">
                <a:latin typeface="Calibri"/>
                <a:cs typeface="Calibri"/>
              </a:rPr>
              <a:t>motors </a:t>
            </a:r>
            <a:r>
              <a:rPr sz="2000" spc="15" dirty="0">
                <a:latin typeface="Calibri"/>
                <a:cs typeface="Calibri"/>
              </a:rPr>
              <a:t>(j) </a:t>
            </a:r>
            <a:r>
              <a:rPr sz="2000" dirty="0">
                <a:latin typeface="Calibri"/>
                <a:cs typeface="Calibri"/>
              </a:rPr>
              <a:t>as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measured </a:t>
            </a:r>
            <a:r>
              <a:rPr sz="2000" spc="-10" dirty="0">
                <a:latin typeface="Calibri"/>
                <a:cs typeface="Calibri"/>
              </a:rPr>
              <a:t>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machine </a:t>
            </a:r>
            <a:r>
              <a:rPr sz="2000" spc="-5" dirty="0">
                <a:latin typeface="Calibri"/>
                <a:cs typeface="Calibri"/>
              </a:rPr>
              <a:t>terminals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219732" y="2981417"/>
            <a:ext cx="5577840" cy="290195"/>
            <a:chOff x="1219732" y="2981417"/>
            <a:chExt cx="5577840" cy="290195"/>
          </a:xfrm>
        </p:grpSpPr>
        <p:sp>
          <p:nvSpPr>
            <p:cNvPr id="10" name="object 10"/>
            <p:cNvSpPr/>
            <p:nvPr/>
          </p:nvSpPr>
          <p:spPr>
            <a:xfrm>
              <a:off x="1225447" y="3084400"/>
              <a:ext cx="1649095" cy="107950"/>
            </a:xfrm>
            <a:custGeom>
              <a:avLst/>
              <a:gdLst/>
              <a:ahLst/>
              <a:cxnLst/>
              <a:rect l="l" t="t" r="r" b="b"/>
              <a:pathLst>
                <a:path w="1649095" h="107950">
                  <a:moveTo>
                    <a:pt x="0" y="0"/>
                  </a:moveTo>
                  <a:lnTo>
                    <a:pt x="21606" y="0"/>
                  </a:lnTo>
                </a:path>
                <a:path w="1649095" h="107950">
                  <a:moveTo>
                    <a:pt x="382864" y="0"/>
                  </a:moveTo>
                  <a:lnTo>
                    <a:pt x="404119" y="0"/>
                  </a:lnTo>
                </a:path>
                <a:path w="1649095" h="107950">
                  <a:moveTo>
                    <a:pt x="1619731" y="107658"/>
                  </a:moveTo>
                  <a:lnTo>
                    <a:pt x="1648767" y="90443"/>
                  </a:lnTo>
                </a:path>
              </a:pathLst>
            </a:custGeom>
            <a:ln w="10184">
              <a:solidFill>
                <a:srgbClr val="99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74214" y="3180051"/>
              <a:ext cx="42545" cy="81280"/>
            </a:xfrm>
            <a:custGeom>
              <a:avLst/>
              <a:gdLst/>
              <a:ahLst/>
              <a:cxnLst/>
              <a:rect l="l" t="t" r="r" b="b"/>
              <a:pathLst>
                <a:path w="42544" h="81279">
                  <a:moveTo>
                    <a:pt x="0" y="0"/>
                  </a:moveTo>
                  <a:lnTo>
                    <a:pt x="42393" y="80848"/>
                  </a:lnTo>
                </a:path>
              </a:pathLst>
            </a:custGeom>
            <a:ln w="19662">
              <a:solidFill>
                <a:srgbClr val="99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196256" y="2987132"/>
              <a:ext cx="3228975" cy="274320"/>
            </a:xfrm>
            <a:custGeom>
              <a:avLst/>
              <a:gdLst/>
              <a:ahLst/>
              <a:cxnLst/>
              <a:rect l="l" t="t" r="r" b="b"/>
              <a:pathLst>
                <a:path w="3228975" h="274320">
                  <a:moveTo>
                    <a:pt x="724997" y="273767"/>
                  </a:moveTo>
                  <a:lnTo>
                    <a:pt x="781327" y="34025"/>
                  </a:lnTo>
                </a:path>
                <a:path w="3228975" h="274320">
                  <a:moveTo>
                    <a:pt x="0" y="0"/>
                  </a:moveTo>
                  <a:lnTo>
                    <a:pt x="944948" y="0"/>
                  </a:lnTo>
                </a:path>
                <a:path w="3228975" h="274320">
                  <a:moveTo>
                    <a:pt x="1835351" y="97268"/>
                  </a:moveTo>
                  <a:lnTo>
                    <a:pt x="1856548" y="97268"/>
                  </a:lnTo>
                </a:path>
                <a:path w="3228975" h="274320">
                  <a:moveTo>
                    <a:pt x="3199339" y="204926"/>
                  </a:moveTo>
                  <a:lnTo>
                    <a:pt x="3228375" y="187712"/>
                  </a:lnTo>
                </a:path>
              </a:pathLst>
            </a:custGeom>
            <a:ln w="10184">
              <a:solidFill>
                <a:srgbClr val="99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24632" y="3180051"/>
              <a:ext cx="42545" cy="81280"/>
            </a:xfrm>
            <a:custGeom>
              <a:avLst/>
              <a:gdLst/>
              <a:ahLst/>
              <a:cxnLst/>
              <a:rect l="l" t="t" r="r" b="b"/>
              <a:pathLst>
                <a:path w="42545" h="81279">
                  <a:moveTo>
                    <a:pt x="0" y="0"/>
                  </a:moveTo>
                  <a:lnTo>
                    <a:pt x="42538" y="80848"/>
                  </a:lnTo>
                </a:path>
              </a:pathLst>
            </a:custGeom>
            <a:ln w="19665">
              <a:solidFill>
                <a:srgbClr val="99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747066" y="2987132"/>
              <a:ext cx="2045335" cy="274320"/>
            </a:xfrm>
            <a:custGeom>
              <a:avLst/>
              <a:gdLst/>
              <a:ahLst/>
              <a:cxnLst/>
              <a:rect l="l" t="t" r="r" b="b"/>
              <a:pathLst>
                <a:path w="2045334" h="274320">
                  <a:moveTo>
                    <a:pt x="725040" y="273767"/>
                  </a:moveTo>
                  <a:lnTo>
                    <a:pt x="780935" y="34025"/>
                  </a:lnTo>
                </a:path>
                <a:path w="2045334" h="274320">
                  <a:moveTo>
                    <a:pt x="0" y="0"/>
                  </a:moveTo>
                  <a:lnTo>
                    <a:pt x="944556" y="0"/>
                  </a:lnTo>
                </a:path>
                <a:path w="2045334" h="274320">
                  <a:moveTo>
                    <a:pt x="2023115" y="97268"/>
                  </a:moveTo>
                  <a:lnTo>
                    <a:pt x="2044747" y="97268"/>
                  </a:lnTo>
                </a:path>
              </a:pathLst>
            </a:custGeom>
            <a:ln w="10184">
              <a:solidFill>
                <a:srgbClr val="99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807349" y="2770726"/>
            <a:ext cx="55880" cy="1892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050" spc="-40" dirty="0">
                <a:solidFill>
                  <a:srgbClr val="990000"/>
                </a:solidFill>
                <a:latin typeface="Arial MT"/>
                <a:cs typeface="Arial MT"/>
              </a:rPr>
              <a:t>"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39136" y="2954829"/>
            <a:ext cx="676910" cy="1892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173355" algn="l"/>
                <a:tab pos="465455" algn="l"/>
              </a:tabLst>
            </a:pPr>
            <a:r>
              <a:rPr sz="1050" spc="-25" dirty="0">
                <a:solidFill>
                  <a:srgbClr val="990000"/>
                </a:solidFill>
                <a:latin typeface="Arial MT"/>
                <a:cs typeface="Arial MT"/>
              </a:rPr>
              <a:t>j	j	</a:t>
            </a:r>
            <a:r>
              <a:rPr sz="1575" spc="52" baseline="2645" dirty="0">
                <a:solidFill>
                  <a:srgbClr val="990000"/>
                </a:solidFill>
                <a:latin typeface="Arial MT"/>
                <a:cs typeface="Arial MT"/>
              </a:rPr>
              <a:t>k</a:t>
            </a:r>
            <a:r>
              <a:rPr sz="1575" spc="-135" baseline="2645" dirty="0">
                <a:solidFill>
                  <a:srgbClr val="990000"/>
                </a:solidFill>
                <a:latin typeface="Arial MT"/>
                <a:cs typeface="Arial MT"/>
              </a:rPr>
              <a:t>M</a:t>
            </a:r>
            <a:r>
              <a:rPr sz="1575" spc="-37" baseline="2645" dirty="0">
                <a:solidFill>
                  <a:srgbClr val="990000"/>
                </a:solidFill>
                <a:latin typeface="Arial MT"/>
                <a:cs typeface="Arial MT"/>
              </a:rPr>
              <a:t>j</a:t>
            </a:r>
            <a:endParaRPr sz="1575" baseline="2645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29683" y="2778731"/>
            <a:ext cx="385445" cy="1892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372110" algn="l"/>
              </a:tabLst>
            </a:pPr>
            <a:r>
              <a:rPr sz="1050" spc="-55" dirty="0">
                <a:solidFill>
                  <a:srgbClr val="990000"/>
                </a:solidFill>
                <a:latin typeface="Arial MT"/>
                <a:cs typeface="Arial MT"/>
              </a:rPr>
              <a:t>Mj </a:t>
            </a:r>
            <a:r>
              <a:rPr sz="1050" spc="-25" dirty="0">
                <a:solidFill>
                  <a:srgbClr val="990000"/>
                </a:solidFill>
                <a:latin typeface="Arial MT"/>
                <a:cs typeface="Arial MT"/>
              </a:rPr>
              <a:t> </a:t>
            </a:r>
            <a:r>
              <a:rPr sz="1050" u="sng" spc="-3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Arial MT"/>
                <a:cs typeface="Arial MT"/>
              </a:rPr>
              <a:t> </a:t>
            </a:r>
            <a:r>
              <a:rPr sz="1050" u="sng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Arial MT"/>
                <a:cs typeface="Arial MT"/>
              </a:rPr>
              <a:t>	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68484" y="2770726"/>
            <a:ext cx="55880" cy="1892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050" spc="-40" dirty="0">
                <a:solidFill>
                  <a:srgbClr val="990000"/>
                </a:solidFill>
                <a:latin typeface="Arial MT"/>
                <a:cs typeface="Arial MT"/>
              </a:rPr>
              <a:t>"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74199" y="2954829"/>
            <a:ext cx="503555" cy="1892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291465" algn="l"/>
              </a:tabLst>
            </a:pPr>
            <a:r>
              <a:rPr sz="1050" spc="-25" dirty="0">
                <a:solidFill>
                  <a:srgbClr val="990000"/>
                </a:solidFill>
                <a:latin typeface="Arial MT"/>
                <a:cs typeface="Arial MT"/>
              </a:rPr>
              <a:t>i	</a:t>
            </a:r>
            <a:r>
              <a:rPr sz="1575" spc="52" baseline="2645" dirty="0">
                <a:solidFill>
                  <a:srgbClr val="990000"/>
                </a:solidFill>
                <a:latin typeface="Arial MT"/>
                <a:cs typeface="Arial MT"/>
              </a:rPr>
              <a:t>k</a:t>
            </a:r>
            <a:r>
              <a:rPr sz="1575" spc="-52" baseline="2645" dirty="0">
                <a:solidFill>
                  <a:srgbClr val="990000"/>
                </a:solidFill>
                <a:latin typeface="Arial MT"/>
                <a:cs typeface="Arial MT"/>
              </a:rPr>
              <a:t>G</a:t>
            </a:r>
            <a:r>
              <a:rPr sz="1575" spc="-37" baseline="2645" dirty="0">
                <a:solidFill>
                  <a:srgbClr val="990000"/>
                </a:solidFill>
                <a:latin typeface="Arial MT"/>
                <a:cs typeface="Arial MT"/>
              </a:rPr>
              <a:t>i</a:t>
            </a:r>
            <a:endParaRPr sz="1575" baseline="2645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84201" y="2806752"/>
            <a:ext cx="380365" cy="1892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367030" algn="l"/>
              </a:tabLst>
            </a:pPr>
            <a:r>
              <a:rPr sz="1050" spc="-30" dirty="0">
                <a:solidFill>
                  <a:srgbClr val="990000"/>
                </a:solidFill>
                <a:latin typeface="Arial MT"/>
                <a:cs typeface="Arial MT"/>
              </a:rPr>
              <a:t>Gi </a:t>
            </a:r>
            <a:r>
              <a:rPr sz="1050" spc="-65" dirty="0">
                <a:solidFill>
                  <a:srgbClr val="990000"/>
                </a:solidFill>
                <a:latin typeface="Arial MT"/>
                <a:cs typeface="Arial MT"/>
              </a:rPr>
              <a:t> </a:t>
            </a:r>
            <a:r>
              <a:rPr sz="1050" u="sng" spc="-3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Arial MT"/>
                <a:cs typeface="Arial MT"/>
              </a:rPr>
              <a:t> </a:t>
            </a:r>
            <a:r>
              <a:rPr sz="1050" u="sng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Arial MT"/>
                <a:cs typeface="Arial MT"/>
              </a:rPr>
              <a:t>	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60157" y="2950826"/>
            <a:ext cx="455930" cy="1892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382270" algn="l"/>
              </a:tabLst>
            </a:pPr>
            <a:r>
              <a:rPr sz="1050" spc="-60" dirty="0">
                <a:solidFill>
                  <a:srgbClr val="990000"/>
                </a:solidFill>
                <a:latin typeface="Arial MT"/>
                <a:cs typeface="Arial MT"/>
              </a:rPr>
              <a:t>b	</a:t>
            </a:r>
            <a:r>
              <a:rPr sz="1050" spc="-50" dirty="0">
                <a:solidFill>
                  <a:srgbClr val="990000"/>
                </a:solidFill>
                <a:latin typeface="Arial MT"/>
                <a:cs typeface="Arial MT"/>
              </a:rPr>
              <a:t>k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34596" y="2799138"/>
            <a:ext cx="1084580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60" dirty="0">
                <a:solidFill>
                  <a:srgbClr val="990000"/>
                </a:solidFill>
                <a:latin typeface="Symbol"/>
                <a:cs typeface="Symbol"/>
              </a:rPr>
              <a:t></a:t>
            </a:r>
            <a:r>
              <a:rPr sz="1850" spc="-225" dirty="0">
                <a:solidFill>
                  <a:srgbClr val="990000"/>
                </a:solidFill>
                <a:latin typeface="Times New Roman"/>
                <a:cs typeface="Times New Roman"/>
              </a:rPr>
              <a:t> </a:t>
            </a:r>
            <a:r>
              <a:rPr sz="1850" spc="-110" dirty="0">
                <a:solidFill>
                  <a:srgbClr val="990000"/>
                </a:solidFill>
                <a:latin typeface="Arial MT"/>
                <a:cs typeface="Arial MT"/>
              </a:rPr>
              <a:t>(</a:t>
            </a:r>
            <a:r>
              <a:rPr sz="1850" spc="-125" dirty="0">
                <a:solidFill>
                  <a:srgbClr val="990000"/>
                </a:solidFill>
                <a:latin typeface="Arial MT"/>
                <a:cs typeface="Arial MT"/>
              </a:rPr>
              <a:t>1</a:t>
            </a:r>
            <a:r>
              <a:rPr sz="1850" spc="-320" dirty="0">
                <a:solidFill>
                  <a:srgbClr val="990000"/>
                </a:solidFill>
                <a:latin typeface="Arial MT"/>
                <a:cs typeface="Arial MT"/>
              </a:rPr>
              <a:t> </a:t>
            </a:r>
            <a:r>
              <a:rPr sz="1850" spc="-125" dirty="0">
                <a:solidFill>
                  <a:srgbClr val="990000"/>
                </a:solidFill>
                <a:latin typeface="Symbol"/>
                <a:cs typeface="Symbol"/>
              </a:rPr>
              <a:t></a:t>
            </a:r>
            <a:r>
              <a:rPr sz="1850" spc="-60" dirty="0">
                <a:solidFill>
                  <a:srgbClr val="990000"/>
                </a:solidFill>
                <a:latin typeface="Times New Roman"/>
                <a:cs typeface="Times New Roman"/>
              </a:rPr>
              <a:t> </a:t>
            </a:r>
            <a:r>
              <a:rPr sz="1850" spc="-130" dirty="0">
                <a:solidFill>
                  <a:srgbClr val="990000"/>
                </a:solidFill>
                <a:latin typeface="Symbol"/>
                <a:cs typeface="Symbol"/>
              </a:rPr>
              <a:t></a:t>
            </a:r>
            <a:r>
              <a:rPr sz="1850" spc="75" dirty="0">
                <a:solidFill>
                  <a:srgbClr val="990000"/>
                </a:solidFill>
                <a:latin typeface="Times New Roman"/>
                <a:cs typeface="Times New Roman"/>
              </a:rPr>
              <a:t> </a:t>
            </a:r>
            <a:r>
              <a:rPr sz="1850" spc="-125" dirty="0">
                <a:solidFill>
                  <a:srgbClr val="990000"/>
                </a:solidFill>
                <a:latin typeface="Arial MT"/>
                <a:cs typeface="Arial MT"/>
              </a:rPr>
              <a:t>q</a:t>
            </a:r>
            <a:r>
              <a:rPr sz="1850" spc="120" dirty="0">
                <a:solidFill>
                  <a:srgbClr val="990000"/>
                </a:solidFill>
                <a:latin typeface="Arial MT"/>
                <a:cs typeface="Arial MT"/>
              </a:rPr>
              <a:t> </a:t>
            </a:r>
            <a:r>
              <a:rPr sz="1850" spc="-75" dirty="0">
                <a:solidFill>
                  <a:srgbClr val="990000"/>
                </a:solidFill>
                <a:latin typeface="Arial MT"/>
                <a:cs typeface="Arial MT"/>
              </a:rPr>
              <a:t>)</a:t>
            </a:r>
            <a:r>
              <a:rPr sz="1850" spc="-240" dirty="0">
                <a:solidFill>
                  <a:srgbClr val="990000"/>
                </a:solidFill>
                <a:latin typeface="Arial MT"/>
                <a:cs typeface="Arial MT"/>
              </a:rPr>
              <a:t> </a:t>
            </a:r>
            <a:r>
              <a:rPr sz="1850" spc="-60" dirty="0">
                <a:solidFill>
                  <a:srgbClr val="990000"/>
                </a:solidFill>
                <a:latin typeface="Symbol"/>
                <a:cs typeface="Symbol"/>
              </a:rPr>
              <a:t></a:t>
            </a:r>
            <a:r>
              <a:rPr sz="1850" spc="-280" dirty="0">
                <a:solidFill>
                  <a:srgbClr val="990000"/>
                </a:solidFill>
                <a:latin typeface="Times New Roman"/>
                <a:cs typeface="Times New Roman"/>
              </a:rPr>
              <a:t> </a:t>
            </a:r>
            <a:r>
              <a:rPr sz="1850" spc="-65" dirty="0">
                <a:solidFill>
                  <a:srgbClr val="990000"/>
                </a:solidFill>
                <a:latin typeface="Arial MT"/>
                <a:cs typeface="Arial MT"/>
              </a:rPr>
              <a:t>I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74742" y="3000861"/>
            <a:ext cx="1126490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180340" algn="l"/>
                <a:tab pos="960119" algn="l"/>
              </a:tabLst>
            </a:pPr>
            <a:r>
              <a:rPr sz="1050" spc="-25" dirty="0">
                <a:solidFill>
                  <a:srgbClr val="990000"/>
                </a:solidFill>
                <a:latin typeface="Arial MT"/>
                <a:cs typeface="Arial MT"/>
              </a:rPr>
              <a:t>j	</a:t>
            </a:r>
            <a:r>
              <a:rPr sz="1850" spc="-114" dirty="0">
                <a:solidFill>
                  <a:srgbClr val="990000"/>
                </a:solidFill>
                <a:latin typeface="Arial MT"/>
                <a:cs typeface="Arial MT"/>
              </a:rPr>
              <a:t>c</a:t>
            </a:r>
            <a:r>
              <a:rPr sz="1850" spc="-90" dirty="0">
                <a:solidFill>
                  <a:srgbClr val="990000"/>
                </a:solidFill>
                <a:latin typeface="Arial MT"/>
                <a:cs typeface="Arial MT"/>
              </a:rPr>
              <a:t> </a:t>
            </a:r>
            <a:r>
              <a:rPr sz="1850" spc="-60" dirty="0">
                <a:solidFill>
                  <a:srgbClr val="990000"/>
                </a:solidFill>
                <a:latin typeface="Symbol"/>
                <a:cs typeface="Symbol"/>
              </a:rPr>
              <a:t></a:t>
            </a:r>
            <a:r>
              <a:rPr sz="1850" spc="-250" dirty="0">
                <a:solidFill>
                  <a:srgbClr val="990000"/>
                </a:solidFill>
                <a:latin typeface="Times New Roman"/>
                <a:cs typeface="Times New Roman"/>
              </a:rPr>
              <a:t> </a:t>
            </a:r>
            <a:r>
              <a:rPr sz="1850" spc="-70" dirty="0">
                <a:solidFill>
                  <a:srgbClr val="990000"/>
                </a:solidFill>
                <a:latin typeface="Arial MT"/>
                <a:cs typeface="Arial MT"/>
              </a:rPr>
              <a:t>U</a:t>
            </a:r>
            <a:r>
              <a:rPr sz="1575" spc="-104" baseline="-23809" dirty="0">
                <a:solidFill>
                  <a:srgbClr val="990000"/>
                </a:solidFill>
                <a:latin typeface="Arial MT"/>
                <a:cs typeface="Arial MT"/>
              </a:rPr>
              <a:t>n</a:t>
            </a:r>
            <a:r>
              <a:rPr sz="1575" spc="330" baseline="-23809" dirty="0">
                <a:solidFill>
                  <a:srgbClr val="990000"/>
                </a:solidFill>
                <a:latin typeface="Arial MT"/>
                <a:cs typeface="Arial MT"/>
              </a:rPr>
              <a:t> </a:t>
            </a:r>
            <a:r>
              <a:rPr sz="1850" spc="-65" dirty="0">
                <a:solidFill>
                  <a:srgbClr val="990000"/>
                </a:solidFill>
                <a:latin typeface="Arial MT"/>
                <a:cs typeface="Arial MT"/>
              </a:rPr>
              <a:t>/	</a:t>
            </a:r>
            <a:r>
              <a:rPr sz="1850" spc="-125" dirty="0">
                <a:solidFill>
                  <a:srgbClr val="990000"/>
                </a:solidFill>
                <a:latin typeface="Arial MT"/>
                <a:cs typeface="Arial MT"/>
              </a:rPr>
              <a:t>3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52790" y="2623041"/>
            <a:ext cx="38036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u="sng" spc="-3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Symbol"/>
                <a:cs typeface="Symbol"/>
              </a:rPr>
              <a:t></a:t>
            </a:r>
            <a:r>
              <a:rPr sz="1850" u="sng" spc="-13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Arial MT"/>
                <a:cs typeface="Arial MT"/>
              </a:rPr>
              <a:t>U</a:t>
            </a:r>
            <a:r>
              <a:rPr sz="1850" u="sng" spc="-8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Arial MT"/>
                <a:cs typeface="Arial MT"/>
              </a:rPr>
              <a:t>"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16789" y="3000861"/>
            <a:ext cx="1134110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187325" algn="l"/>
                <a:tab pos="967740" algn="l"/>
              </a:tabLst>
            </a:pPr>
            <a:r>
              <a:rPr sz="1050" spc="-25" dirty="0">
                <a:solidFill>
                  <a:srgbClr val="990000"/>
                </a:solidFill>
                <a:latin typeface="Arial MT"/>
                <a:cs typeface="Arial MT"/>
              </a:rPr>
              <a:t>i	</a:t>
            </a:r>
            <a:r>
              <a:rPr sz="1850" spc="-114" dirty="0">
                <a:solidFill>
                  <a:srgbClr val="990000"/>
                </a:solidFill>
                <a:latin typeface="Arial MT"/>
                <a:cs typeface="Arial MT"/>
              </a:rPr>
              <a:t>c</a:t>
            </a:r>
            <a:r>
              <a:rPr sz="1850" spc="-90" dirty="0">
                <a:solidFill>
                  <a:srgbClr val="990000"/>
                </a:solidFill>
                <a:latin typeface="Arial MT"/>
                <a:cs typeface="Arial MT"/>
              </a:rPr>
              <a:t> </a:t>
            </a:r>
            <a:r>
              <a:rPr sz="1850" spc="-60" dirty="0">
                <a:solidFill>
                  <a:srgbClr val="990000"/>
                </a:solidFill>
                <a:latin typeface="Symbol"/>
                <a:cs typeface="Symbol"/>
              </a:rPr>
              <a:t></a:t>
            </a:r>
            <a:r>
              <a:rPr sz="1850" spc="-250" dirty="0">
                <a:solidFill>
                  <a:srgbClr val="990000"/>
                </a:solidFill>
                <a:latin typeface="Times New Roman"/>
                <a:cs typeface="Times New Roman"/>
              </a:rPr>
              <a:t> </a:t>
            </a:r>
            <a:r>
              <a:rPr sz="1850" spc="-70" dirty="0">
                <a:solidFill>
                  <a:srgbClr val="990000"/>
                </a:solidFill>
                <a:latin typeface="Arial MT"/>
                <a:cs typeface="Arial MT"/>
              </a:rPr>
              <a:t>U</a:t>
            </a:r>
            <a:r>
              <a:rPr sz="1575" spc="-104" baseline="-23809" dirty="0">
                <a:solidFill>
                  <a:srgbClr val="990000"/>
                </a:solidFill>
                <a:latin typeface="Arial MT"/>
                <a:cs typeface="Arial MT"/>
              </a:rPr>
              <a:t>n</a:t>
            </a:r>
            <a:r>
              <a:rPr sz="1575" spc="330" baseline="-23809" dirty="0">
                <a:solidFill>
                  <a:srgbClr val="990000"/>
                </a:solidFill>
                <a:latin typeface="Arial MT"/>
                <a:cs typeface="Arial MT"/>
              </a:rPr>
              <a:t> </a:t>
            </a:r>
            <a:r>
              <a:rPr sz="1850" spc="-65" dirty="0">
                <a:solidFill>
                  <a:srgbClr val="990000"/>
                </a:solidFill>
                <a:latin typeface="Arial MT"/>
                <a:cs typeface="Arial MT"/>
              </a:rPr>
              <a:t>/	</a:t>
            </a:r>
            <a:r>
              <a:rPr sz="1850" spc="-125" dirty="0">
                <a:solidFill>
                  <a:srgbClr val="990000"/>
                </a:solidFill>
                <a:latin typeface="Arial MT"/>
                <a:cs typeface="Arial MT"/>
              </a:rPr>
              <a:t>3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403098" y="2651062"/>
            <a:ext cx="379730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u="sng" spc="-4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Symbol"/>
                <a:cs typeface="Symbol"/>
              </a:rPr>
              <a:t></a:t>
            </a:r>
            <a:r>
              <a:rPr sz="1850" u="sng" spc="-13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Arial MT"/>
                <a:cs typeface="Arial MT"/>
              </a:rPr>
              <a:t>U</a:t>
            </a:r>
            <a:r>
              <a:rPr sz="1850" u="sng" spc="-8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Arial MT"/>
                <a:cs typeface="Arial MT"/>
              </a:rPr>
              <a:t>"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158633" y="2740702"/>
            <a:ext cx="157099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1176655" algn="l"/>
              </a:tabLst>
            </a:pPr>
            <a:r>
              <a:rPr sz="1850" spc="-60" dirty="0">
                <a:solidFill>
                  <a:srgbClr val="990000"/>
                </a:solidFill>
                <a:latin typeface="Symbol"/>
                <a:cs typeface="Symbol"/>
              </a:rPr>
              <a:t></a:t>
            </a:r>
            <a:r>
              <a:rPr sz="1850" spc="-220" dirty="0">
                <a:solidFill>
                  <a:srgbClr val="990000"/>
                </a:solidFill>
                <a:latin typeface="Times New Roman"/>
                <a:cs typeface="Times New Roman"/>
              </a:rPr>
              <a:t> </a:t>
            </a:r>
            <a:r>
              <a:rPr sz="1850" spc="-110" dirty="0">
                <a:solidFill>
                  <a:srgbClr val="990000"/>
                </a:solidFill>
                <a:latin typeface="Arial MT"/>
                <a:cs typeface="Arial MT"/>
              </a:rPr>
              <a:t>(</a:t>
            </a:r>
            <a:r>
              <a:rPr sz="1850" spc="-125" dirty="0">
                <a:solidFill>
                  <a:srgbClr val="990000"/>
                </a:solidFill>
                <a:latin typeface="Arial MT"/>
                <a:cs typeface="Arial MT"/>
              </a:rPr>
              <a:t>1</a:t>
            </a:r>
            <a:r>
              <a:rPr sz="1850" spc="-320" dirty="0">
                <a:solidFill>
                  <a:srgbClr val="990000"/>
                </a:solidFill>
                <a:latin typeface="Arial MT"/>
                <a:cs typeface="Arial MT"/>
              </a:rPr>
              <a:t> </a:t>
            </a:r>
            <a:r>
              <a:rPr sz="1850" spc="-125" dirty="0">
                <a:solidFill>
                  <a:srgbClr val="990000"/>
                </a:solidFill>
                <a:latin typeface="Symbol"/>
                <a:cs typeface="Symbol"/>
              </a:rPr>
              <a:t></a:t>
            </a:r>
            <a:r>
              <a:rPr sz="1850" spc="-60" dirty="0">
                <a:solidFill>
                  <a:srgbClr val="990000"/>
                </a:solidFill>
                <a:latin typeface="Times New Roman"/>
                <a:cs typeface="Times New Roman"/>
              </a:rPr>
              <a:t> </a:t>
            </a:r>
            <a:r>
              <a:rPr sz="1850" spc="-130" dirty="0">
                <a:solidFill>
                  <a:srgbClr val="990000"/>
                </a:solidFill>
                <a:latin typeface="Symbol"/>
                <a:cs typeface="Symbol"/>
              </a:rPr>
              <a:t></a:t>
            </a:r>
            <a:r>
              <a:rPr sz="1850" spc="135" dirty="0">
                <a:solidFill>
                  <a:srgbClr val="990000"/>
                </a:solidFill>
                <a:latin typeface="Times New Roman"/>
                <a:cs typeface="Times New Roman"/>
              </a:rPr>
              <a:t> </a:t>
            </a:r>
            <a:r>
              <a:rPr sz="1850" spc="-75" dirty="0">
                <a:solidFill>
                  <a:srgbClr val="990000"/>
                </a:solidFill>
                <a:latin typeface="Arial MT"/>
                <a:cs typeface="Arial MT"/>
              </a:rPr>
              <a:t>)</a:t>
            </a:r>
            <a:r>
              <a:rPr sz="1850" spc="-240" dirty="0">
                <a:solidFill>
                  <a:srgbClr val="990000"/>
                </a:solidFill>
                <a:latin typeface="Arial MT"/>
                <a:cs typeface="Arial MT"/>
              </a:rPr>
              <a:t> </a:t>
            </a:r>
            <a:r>
              <a:rPr sz="1850" spc="-60" dirty="0">
                <a:solidFill>
                  <a:srgbClr val="990000"/>
                </a:solidFill>
                <a:latin typeface="Symbol"/>
                <a:cs typeface="Symbol"/>
              </a:rPr>
              <a:t></a:t>
            </a:r>
            <a:r>
              <a:rPr sz="1850" spc="-280" dirty="0">
                <a:solidFill>
                  <a:srgbClr val="990000"/>
                </a:solidFill>
                <a:latin typeface="Times New Roman"/>
                <a:cs typeface="Times New Roman"/>
              </a:rPr>
              <a:t> </a:t>
            </a:r>
            <a:r>
              <a:rPr sz="1850" spc="-65" dirty="0">
                <a:solidFill>
                  <a:srgbClr val="990000"/>
                </a:solidFill>
                <a:latin typeface="Arial MT"/>
                <a:cs typeface="Arial MT"/>
              </a:rPr>
              <a:t>I</a:t>
            </a:r>
            <a:r>
              <a:rPr sz="1850" dirty="0">
                <a:solidFill>
                  <a:srgbClr val="990000"/>
                </a:solidFill>
                <a:latin typeface="Arial MT"/>
                <a:cs typeface="Arial MT"/>
              </a:rPr>
              <a:t>	</a:t>
            </a:r>
            <a:r>
              <a:rPr sz="1850" spc="-125" dirty="0">
                <a:solidFill>
                  <a:srgbClr val="990000"/>
                </a:solidFill>
                <a:latin typeface="Symbol"/>
                <a:cs typeface="Symbol"/>
              </a:rPr>
              <a:t></a:t>
            </a:r>
            <a:r>
              <a:rPr sz="1850" spc="-10" dirty="0">
                <a:solidFill>
                  <a:srgbClr val="990000"/>
                </a:solidFill>
                <a:latin typeface="Times New Roman"/>
                <a:cs typeface="Times New Roman"/>
              </a:rPr>
              <a:t> </a:t>
            </a:r>
            <a:r>
              <a:rPr sz="3450" spc="-284" baseline="-7246" dirty="0">
                <a:solidFill>
                  <a:srgbClr val="990000"/>
                </a:solidFill>
                <a:latin typeface="Symbol"/>
                <a:cs typeface="Symbol"/>
              </a:rPr>
              <a:t></a:t>
            </a:r>
            <a:endParaRPr sz="3450" baseline="-7246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78442" y="2740702"/>
            <a:ext cx="100076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239395" algn="l"/>
              </a:tabLst>
            </a:pPr>
            <a:r>
              <a:rPr sz="1850" spc="-65" dirty="0">
                <a:solidFill>
                  <a:srgbClr val="990000"/>
                </a:solidFill>
                <a:latin typeface="Arial MT"/>
                <a:cs typeface="Arial MT"/>
              </a:rPr>
              <a:t>I	</a:t>
            </a:r>
            <a:r>
              <a:rPr sz="1850" spc="-125" dirty="0">
                <a:solidFill>
                  <a:srgbClr val="990000"/>
                </a:solidFill>
                <a:latin typeface="Symbol"/>
                <a:cs typeface="Symbol"/>
              </a:rPr>
              <a:t></a:t>
            </a:r>
            <a:r>
              <a:rPr sz="1850" spc="-35" dirty="0">
                <a:solidFill>
                  <a:srgbClr val="990000"/>
                </a:solidFill>
                <a:latin typeface="Times New Roman"/>
                <a:cs typeface="Times New Roman"/>
              </a:rPr>
              <a:t> </a:t>
            </a:r>
            <a:r>
              <a:rPr sz="1850" spc="-60" dirty="0">
                <a:solidFill>
                  <a:srgbClr val="990000"/>
                </a:solidFill>
                <a:latin typeface="Arial MT"/>
                <a:cs typeface="Arial MT"/>
              </a:rPr>
              <a:t>I</a:t>
            </a:r>
            <a:r>
              <a:rPr sz="1575" spc="-60" baseline="52910" dirty="0">
                <a:solidFill>
                  <a:srgbClr val="990000"/>
                </a:solidFill>
                <a:latin typeface="Arial MT"/>
                <a:cs typeface="Arial MT"/>
              </a:rPr>
              <a:t>"</a:t>
            </a:r>
            <a:r>
              <a:rPr sz="1575" baseline="52910" dirty="0">
                <a:solidFill>
                  <a:srgbClr val="990000"/>
                </a:solidFill>
                <a:latin typeface="Arial MT"/>
                <a:cs typeface="Arial MT"/>
              </a:rPr>
              <a:t>  </a:t>
            </a:r>
            <a:r>
              <a:rPr sz="1575" spc="-172" baseline="52910" dirty="0">
                <a:solidFill>
                  <a:srgbClr val="990000"/>
                </a:solidFill>
                <a:latin typeface="Arial MT"/>
                <a:cs typeface="Arial MT"/>
              </a:rPr>
              <a:t> </a:t>
            </a:r>
            <a:r>
              <a:rPr sz="1850" spc="-125" dirty="0">
                <a:solidFill>
                  <a:srgbClr val="990000"/>
                </a:solidFill>
                <a:latin typeface="Symbol"/>
                <a:cs typeface="Symbol"/>
              </a:rPr>
              <a:t></a:t>
            </a:r>
            <a:r>
              <a:rPr sz="1850" spc="-10" dirty="0">
                <a:solidFill>
                  <a:srgbClr val="990000"/>
                </a:solidFill>
                <a:latin typeface="Times New Roman"/>
                <a:cs typeface="Times New Roman"/>
              </a:rPr>
              <a:t> </a:t>
            </a:r>
            <a:r>
              <a:rPr sz="3450" spc="-284" baseline="-7246" dirty="0">
                <a:solidFill>
                  <a:srgbClr val="990000"/>
                </a:solidFill>
                <a:latin typeface="Symbol"/>
                <a:cs typeface="Symbol"/>
              </a:rPr>
              <a:t></a:t>
            </a:r>
            <a:endParaRPr sz="3450" baseline="-7246">
              <a:latin typeface="Symbol"/>
              <a:cs typeface="Symbo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168146" y="2617470"/>
            <a:ext cx="5890260" cy="744220"/>
          </a:xfrm>
          <a:custGeom>
            <a:avLst/>
            <a:gdLst/>
            <a:ahLst/>
            <a:cxnLst/>
            <a:rect l="l" t="t" r="r" b="b"/>
            <a:pathLst>
              <a:path w="5890259" h="744220">
                <a:moveTo>
                  <a:pt x="0" y="743712"/>
                </a:moveTo>
                <a:lnTo>
                  <a:pt x="5890259" y="743712"/>
                </a:lnTo>
                <a:lnTo>
                  <a:pt x="5890259" y="0"/>
                </a:lnTo>
                <a:lnTo>
                  <a:pt x="0" y="0"/>
                </a:lnTo>
                <a:lnTo>
                  <a:pt x="0" y="743712"/>
                </a:lnTo>
                <a:close/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70248" y="3826977"/>
            <a:ext cx="24130" cy="0"/>
          </a:xfrm>
          <a:custGeom>
            <a:avLst/>
            <a:gdLst/>
            <a:ahLst/>
            <a:cxnLst/>
            <a:rect l="l" t="t" r="r" b="b"/>
            <a:pathLst>
              <a:path w="24130">
                <a:moveTo>
                  <a:pt x="0" y="0"/>
                </a:moveTo>
                <a:lnTo>
                  <a:pt x="23766" y="0"/>
                </a:lnTo>
              </a:path>
            </a:pathLst>
          </a:custGeom>
          <a:ln w="103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115402" y="3527046"/>
            <a:ext cx="1784985" cy="361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ts val="1835"/>
              </a:lnSpc>
              <a:spcBef>
                <a:spcPts val="90"/>
              </a:spcBef>
              <a:tabLst>
                <a:tab pos="606425" algn="l"/>
                <a:tab pos="1348105" algn="l"/>
              </a:tabLst>
            </a:pPr>
            <a:r>
              <a:rPr sz="1950" u="sng" spc="1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</a:t>
            </a:r>
            <a:r>
              <a:rPr sz="1950" u="sng" spc="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U</a:t>
            </a:r>
            <a:r>
              <a:rPr sz="1650" spc="15" baseline="53030" dirty="0">
                <a:latin typeface="Arial MT"/>
                <a:cs typeface="Arial MT"/>
              </a:rPr>
              <a:t>"	</a:t>
            </a:r>
            <a:r>
              <a:rPr sz="1950" spc="20" dirty="0">
                <a:latin typeface="Symbol"/>
                <a:cs typeface="Symbol"/>
              </a:rPr>
              <a:t></a:t>
            </a:r>
            <a:r>
              <a:rPr sz="1950" spc="160" dirty="0">
                <a:latin typeface="Times New Roman"/>
                <a:cs typeface="Times New Roman"/>
              </a:rPr>
              <a:t> </a:t>
            </a:r>
            <a:r>
              <a:rPr sz="1950" spc="40" dirty="0">
                <a:latin typeface="Arial MT"/>
                <a:cs typeface="Arial MT"/>
              </a:rPr>
              <a:t>jX</a:t>
            </a:r>
            <a:r>
              <a:rPr sz="1650" spc="60" baseline="42929" dirty="0">
                <a:latin typeface="Arial MT"/>
                <a:cs typeface="Arial MT"/>
              </a:rPr>
              <a:t>"	</a:t>
            </a:r>
            <a:r>
              <a:rPr sz="1950" spc="45" dirty="0">
                <a:latin typeface="Symbol"/>
                <a:cs typeface="Symbol"/>
              </a:rPr>
              <a:t></a:t>
            </a:r>
            <a:r>
              <a:rPr sz="1950" spc="45" dirty="0">
                <a:latin typeface="Arial MT"/>
                <a:cs typeface="Arial MT"/>
              </a:rPr>
              <a:t>I</a:t>
            </a:r>
            <a:r>
              <a:rPr sz="1650" spc="67" baseline="53030" dirty="0">
                <a:latin typeface="Arial MT"/>
                <a:cs typeface="Arial MT"/>
              </a:rPr>
              <a:t>"</a:t>
            </a:r>
            <a:endParaRPr sz="1650" baseline="53030">
              <a:latin typeface="Arial MT"/>
              <a:cs typeface="Arial MT"/>
            </a:endParaRPr>
          </a:p>
          <a:p>
            <a:pPr marL="370840">
              <a:lnSpc>
                <a:spcPts val="815"/>
              </a:lnSpc>
              <a:tabLst>
                <a:tab pos="1063625" algn="l"/>
                <a:tab pos="1492885" algn="l"/>
              </a:tabLst>
            </a:pPr>
            <a:r>
              <a:rPr sz="1100" spc="135" dirty="0">
                <a:latin typeface="Arial MT"/>
                <a:cs typeface="Arial MT"/>
              </a:rPr>
              <a:t>G</a:t>
            </a:r>
            <a:r>
              <a:rPr sz="1100" spc="10" dirty="0">
                <a:latin typeface="Arial MT"/>
                <a:cs typeface="Arial MT"/>
              </a:rPr>
              <a:t>i</a:t>
            </a:r>
            <a:r>
              <a:rPr sz="1100" dirty="0">
                <a:latin typeface="Arial MT"/>
                <a:cs typeface="Arial MT"/>
              </a:rPr>
              <a:t>	</a:t>
            </a:r>
            <a:r>
              <a:rPr sz="1100" spc="125" dirty="0">
                <a:latin typeface="Arial MT"/>
                <a:cs typeface="Arial MT"/>
              </a:rPr>
              <a:t>d</a:t>
            </a:r>
            <a:r>
              <a:rPr sz="1100" spc="-5" dirty="0">
                <a:latin typeface="Arial MT"/>
                <a:cs typeface="Arial MT"/>
              </a:rPr>
              <a:t>i</a:t>
            </a:r>
            <a:r>
              <a:rPr sz="1100" spc="35" dirty="0">
                <a:latin typeface="Arial MT"/>
                <a:cs typeface="Arial MT"/>
              </a:rPr>
              <a:t>K</a:t>
            </a:r>
            <a:r>
              <a:rPr sz="1100" dirty="0">
                <a:latin typeface="Arial MT"/>
                <a:cs typeface="Arial MT"/>
              </a:rPr>
              <a:t>	</a:t>
            </a:r>
            <a:r>
              <a:rPr sz="1650" spc="37" baseline="2525" dirty="0">
                <a:latin typeface="Arial MT"/>
                <a:cs typeface="Arial MT"/>
              </a:rPr>
              <a:t>k</a:t>
            </a:r>
            <a:r>
              <a:rPr sz="1650" spc="-217" baseline="2525" dirty="0">
                <a:latin typeface="Arial MT"/>
                <a:cs typeface="Arial MT"/>
              </a:rPr>
              <a:t> </a:t>
            </a:r>
            <a:r>
              <a:rPr sz="1650" spc="195" baseline="2525" dirty="0">
                <a:latin typeface="Arial MT"/>
                <a:cs typeface="Arial MT"/>
              </a:rPr>
              <a:t>G</a:t>
            </a:r>
            <a:r>
              <a:rPr sz="1650" spc="15" baseline="2525" dirty="0">
                <a:latin typeface="Arial MT"/>
                <a:cs typeface="Arial MT"/>
              </a:rPr>
              <a:t>i</a:t>
            </a:r>
            <a:endParaRPr sz="1650" baseline="2525">
              <a:latin typeface="Arial MT"/>
              <a:cs typeface="Arial MT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101089" y="3486150"/>
            <a:ext cx="1788160" cy="448309"/>
          </a:xfrm>
          <a:custGeom>
            <a:avLst/>
            <a:gdLst/>
            <a:ahLst/>
            <a:cxnLst/>
            <a:rect l="l" t="t" r="r" b="b"/>
            <a:pathLst>
              <a:path w="1788160" h="448310">
                <a:moveTo>
                  <a:pt x="0" y="448056"/>
                </a:moveTo>
                <a:lnTo>
                  <a:pt x="1787652" y="448056"/>
                </a:lnTo>
                <a:lnTo>
                  <a:pt x="1787652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ln w="28956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667786" y="3805509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>
                <a:moveTo>
                  <a:pt x="0" y="0"/>
                </a:moveTo>
                <a:lnTo>
                  <a:pt x="21717" y="0"/>
                </a:lnTo>
              </a:path>
            </a:pathLst>
          </a:custGeom>
          <a:ln w="92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3416420" y="3524532"/>
            <a:ext cx="1556385" cy="3403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ts val="1680"/>
              </a:lnSpc>
              <a:spcBef>
                <a:spcPts val="110"/>
              </a:spcBef>
              <a:tabLst>
                <a:tab pos="553720" algn="l"/>
                <a:tab pos="1155065" algn="l"/>
              </a:tabLst>
            </a:pP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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U</a:t>
            </a:r>
            <a:r>
              <a:rPr sz="1575" spc="-15" baseline="50264" dirty="0">
                <a:latin typeface="Arial MT"/>
                <a:cs typeface="Arial MT"/>
              </a:rPr>
              <a:t>"	</a:t>
            </a:r>
            <a:r>
              <a:rPr sz="1800" spc="50" dirty="0">
                <a:latin typeface="Symbol"/>
                <a:cs typeface="Symbol"/>
              </a:rPr>
              <a:t>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25" dirty="0">
                <a:latin typeface="Arial MT"/>
                <a:cs typeface="Arial MT"/>
              </a:rPr>
              <a:t>jX</a:t>
            </a:r>
            <a:r>
              <a:rPr sz="1575" spc="37" baseline="42328" dirty="0">
                <a:latin typeface="Arial MT"/>
                <a:cs typeface="Arial MT"/>
              </a:rPr>
              <a:t>"	</a:t>
            </a:r>
            <a:r>
              <a:rPr sz="1800" spc="35" dirty="0">
                <a:latin typeface="Symbol"/>
                <a:cs typeface="Symbol"/>
              </a:rPr>
              <a:t></a:t>
            </a:r>
            <a:r>
              <a:rPr sz="1800" spc="35" dirty="0">
                <a:latin typeface="Arial MT"/>
                <a:cs typeface="Arial MT"/>
              </a:rPr>
              <a:t>I</a:t>
            </a:r>
            <a:r>
              <a:rPr sz="1575" spc="52" baseline="50264" dirty="0">
                <a:latin typeface="Arial MT"/>
                <a:cs typeface="Arial MT"/>
              </a:rPr>
              <a:t>"</a:t>
            </a:r>
            <a:endParaRPr sz="1575" baseline="50264">
              <a:latin typeface="Arial MT"/>
              <a:cs typeface="Arial MT"/>
            </a:endParaRPr>
          </a:p>
          <a:p>
            <a:pPr marL="334010">
              <a:lnSpc>
                <a:spcPts val="780"/>
              </a:lnSpc>
              <a:tabLst>
                <a:tab pos="960119" algn="l"/>
                <a:tab pos="1285875" algn="l"/>
              </a:tabLst>
            </a:pPr>
            <a:r>
              <a:rPr sz="1050" spc="20" dirty="0">
                <a:latin typeface="Arial MT"/>
                <a:cs typeface="Arial MT"/>
              </a:rPr>
              <a:t>M</a:t>
            </a:r>
            <a:r>
              <a:rPr sz="1050" spc="10" dirty="0">
                <a:latin typeface="Arial MT"/>
                <a:cs typeface="Arial MT"/>
              </a:rPr>
              <a:t>j</a:t>
            </a:r>
            <a:r>
              <a:rPr sz="1050" dirty="0">
                <a:latin typeface="Arial MT"/>
                <a:cs typeface="Arial MT"/>
              </a:rPr>
              <a:t>	</a:t>
            </a:r>
            <a:r>
              <a:rPr sz="1050" spc="20" dirty="0">
                <a:latin typeface="Arial MT"/>
                <a:cs typeface="Arial MT"/>
              </a:rPr>
              <a:t>M</a:t>
            </a:r>
            <a:r>
              <a:rPr sz="1050" spc="10" dirty="0">
                <a:latin typeface="Arial MT"/>
                <a:cs typeface="Arial MT"/>
              </a:rPr>
              <a:t>j</a:t>
            </a:r>
            <a:r>
              <a:rPr sz="1050" dirty="0">
                <a:latin typeface="Arial MT"/>
                <a:cs typeface="Arial MT"/>
              </a:rPr>
              <a:t>	</a:t>
            </a:r>
            <a:r>
              <a:rPr sz="1575" spc="44" baseline="2645" dirty="0">
                <a:latin typeface="Arial MT"/>
                <a:cs typeface="Arial MT"/>
              </a:rPr>
              <a:t>k</a:t>
            </a:r>
            <a:r>
              <a:rPr sz="1575" spc="-262" baseline="2645" dirty="0">
                <a:latin typeface="Arial MT"/>
                <a:cs typeface="Arial MT"/>
              </a:rPr>
              <a:t> </a:t>
            </a:r>
            <a:r>
              <a:rPr sz="1575" spc="37" baseline="2645" dirty="0">
                <a:latin typeface="Arial MT"/>
                <a:cs typeface="Arial MT"/>
              </a:rPr>
              <a:t>M</a:t>
            </a:r>
            <a:r>
              <a:rPr sz="1575" spc="15" baseline="2645" dirty="0">
                <a:latin typeface="Arial MT"/>
                <a:cs typeface="Arial MT"/>
              </a:rPr>
              <a:t>j</a:t>
            </a:r>
            <a:endParaRPr sz="1575" baseline="2645">
              <a:latin typeface="Arial MT"/>
              <a:cs typeface="Arial MT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400805" y="3481578"/>
            <a:ext cx="1560830" cy="439420"/>
          </a:xfrm>
          <a:custGeom>
            <a:avLst/>
            <a:gdLst/>
            <a:ahLst/>
            <a:cxnLst/>
            <a:rect l="l" t="t" r="r" b="b"/>
            <a:pathLst>
              <a:path w="1560829" h="439420">
                <a:moveTo>
                  <a:pt x="0" y="438912"/>
                </a:moveTo>
                <a:lnTo>
                  <a:pt x="1560576" y="438912"/>
                </a:lnTo>
                <a:lnTo>
                  <a:pt x="1560576" y="0"/>
                </a:lnTo>
                <a:lnTo>
                  <a:pt x="0" y="0"/>
                </a:lnTo>
                <a:lnTo>
                  <a:pt x="0" y="438912"/>
                </a:lnTo>
                <a:close/>
              </a:path>
            </a:pathLst>
          </a:custGeom>
          <a:ln w="38100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4954" y="496950"/>
            <a:ext cx="79908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15" dirty="0">
                <a:latin typeface="Calibri"/>
                <a:cs typeface="Calibri"/>
              </a:rPr>
              <a:t>Corriente</a:t>
            </a:r>
            <a:r>
              <a:rPr sz="4000" b="0" spc="-5" dirty="0">
                <a:latin typeface="Calibri"/>
                <a:cs typeface="Calibri"/>
              </a:rPr>
              <a:t> </a:t>
            </a:r>
            <a:r>
              <a:rPr sz="4000" b="0" dirty="0">
                <a:latin typeface="Calibri"/>
                <a:cs typeface="Calibri"/>
              </a:rPr>
              <a:t>de</a:t>
            </a:r>
            <a:r>
              <a:rPr sz="4000" b="0" spc="-15" dirty="0">
                <a:latin typeface="Calibri"/>
                <a:cs typeface="Calibri"/>
              </a:rPr>
              <a:t> </a:t>
            </a:r>
            <a:r>
              <a:rPr sz="4000" b="0" spc="-20" dirty="0">
                <a:latin typeface="Calibri"/>
                <a:cs typeface="Calibri"/>
              </a:rPr>
              <a:t>cortocircuito</a:t>
            </a:r>
            <a:r>
              <a:rPr sz="4000" b="0" spc="-10" dirty="0">
                <a:latin typeface="Calibri"/>
                <a:cs typeface="Calibri"/>
              </a:rPr>
              <a:t> </a:t>
            </a:r>
            <a:r>
              <a:rPr sz="4000" b="0" spc="-15" dirty="0">
                <a:latin typeface="Calibri"/>
                <a:cs typeface="Calibri"/>
              </a:rPr>
              <a:t>permanente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2600" y="1363802"/>
            <a:ext cx="7478395" cy="4728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155"/>
              </a:lnSpc>
              <a:spcBef>
                <a:spcPts val="95"/>
              </a:spcBef>
            </a:pPr>
            <a:r>
              <a:rPr sz="2800" spc="-15" dirty="0">
                <a:latin typeface="Calibri"/>
                <a:cs typeface="Calibri"/>
              </a:rPr>
              <a:t>Corriente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cortocircuito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permanente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Calibri"/>
                <a:cs typeface="Calibri"/>
              </a:rPr>
              <a:t>Ik</a:t>
            </a:r>
            <a:endParaRPr sz="2800">
              <a:latin typeface="Calibri"/>
              <a:cs typeface="Calibri"/>
            </a:endParaRPr>
          </a:p>
          <a:p>
            <a:pPr marL="203200" marR="496570" indent="-189230">
              <a:lnSpc>
                <a:spcPts val="2400"/>
              </a:lnSpc>
              <a:spcBef>
                <a:spcPts val="275"/>
              </a:spcBef>
              <a:buClr>
                <a:srgbClr val="2E5796"/>
              </a:buClr>
              <a:buFont typeface="Arial MT"/>
              <a:buChar char="•"/>
              <a:tabLst>
                <a:tab pos="203200" algn="l"/>
              </a:tabLst>
            </a:pPr>
            <a:r>
              <a:rPr sz="2400" spc="-45" dirty="0">
                <a:latin typeface="Calibri"/>
                <a:cs typeface="Calibri"/>
              </a:rPr>
              <a:t>r.m.s. </a:t>
            </a:r>
            <a:r>
              <a:rPr sz="2400" spc="-10" dirty="0">
                <a:latin typeface="Calibri"/>
                <a:cs typeface="Calibri"/>
              </a:rPr>
              <a:t>valor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la </a:t>
            </a:r>
            <a:r>
              <a:rPr sz="2400" spc="-10" dirty="0">
                <a:latin typeface="Calibri"/>
                <a:cs typeface="Calibri"/>
              </a:rPr>
              <a:t>corriente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spc="-10" dirty="0">
                <a:latin typeface="Calibri"/>
                <a:cs typeface="Calibri"/>
              </a:rPr>
              <a:t>cortocircuito </a:t>
            </a:r>
            <a:r>
              <a:rPr sz="2400" spc="-5" dirty="0">
                <a:latin typeface="Calibri"/>
                <a:cs typeface="Calibri"/>
              </a:rPr>
              <a:t>después del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decaimiento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spc="-10" dirty="0">
                <a:latin typeface="Calibri"/>
                <a:cs typeface="Calibri"/>
              </a:rPr>
              <a:t>todos</a:t>
            </a:r>
            <a:r>
              <a:rPr sz="2400" spc="-5" dirty="0">
                <a:latin typeface="Calibri"/>
                <a:cs typeface="Calibri"/>
              </a:rPr>
              <a:t> los </a:t>
            </a:r>
            <a:r>
              <a:rPr sz="2400" spc="-20" dirty="0">
                <a:latin typeface="Calibri"/>
                <a:cs typeface="Calibri"/>
              </a:rPr>
              <a:t>efectos</a:t>
            </a:r>
            <a:r>
              <a:rPr sz="2400" spc="-10" dirty="0">
                <a:latin typeface="Calibri"/>
                <a:cs typeface="Calibri"/>
              </a:rPr>
              <a:t> transitorios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203200" indent="-189230">
              <a:lnSpc>
                <a:spcPts val="2160"/>
              </a:lnSpc>
              <a:buClr>
                <a:srgbClr val="2E5796"/>
              </a:buClr>
              <a:buFont typeface="Arial MT"/>
              <a:buChar char="•"/>
              <a:tabLst>
                <a:tab pos="203200" algn="l"/>
              </a:tabLst>
            </a:pPr>
            <a:r>
              <a:rPr sz="2400" spc="-5" dirty="0">
                <a:latin typeface="Calibri"/>
                <a:cs typeface="Calibri"/>
              </a:rPr>
              <a:t>Dependiendo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del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tipo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excitación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10" dirty="0">
                <a:latin typeface="Calibri"/>
                <a:cs typeface="Calibri"/>
              </a:rPr>
              <a:t> generadores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203200" marR="381000" indent="-189230">
              <a:lnSpc>
                <a:spcPts val="2400"/>
              </a:lnSpc>
              <a:spcBef>
                <a:spcPts val="240"/>
              </a:spcBef>
              <a:buClr>
                <a:srgbClr val="2E5796"/>
              </a:buClr>
              <a:buFont typeface="Arial MT"/>
              <a:buChar char="•"/>
              <a:tabLst>
                <a:tab pos="203200" algn="l"/>
              </a:tabLst>
            </a:pPr>
            <a:r>
              <a:rPr sz="2400" spc="-5" dirty="0">
                <a:latin typeface="Calibri"/>
                <a:cs typeface="Calibri"/>
              </a:rPr>
              <a:t>Declaración </a:t>
            </a:r>
            <a:r>
              <a:rPr sz="2400" dirty="0">
                <a:latin typeface="Calibri"/>
                <a:cs typeface="Calibri"/>
              </a:rPr>
              <a:t>en la </a:t>
            </a:r>
            <a:r>
              <a:rPr sz="2400" spc="-5" dirty="0">
                <a:latin typeface="Calibri"/>
                <a:cs typeface="Calibri"/>
              </a:rPr>
              <a:t>norma: sólo </a:t>
            </a:r>
            <a:r>
              <a:rPr sz="2400" spc="-15" dirty="0">
                <a:latin typeface="Calibri"/>
                <a:cs typeface="Calibri"/>
              </a:rPr>
              <a:t>para </a:t>
            </a:r>
            <a:r>
              <a:rPr sz="2400" spc="-5" dirty="0">
                <a:latin typeface="Calibri"/>
                <a:cs typeface="Calibri"/>
              </a:rPr>
              <a:t>un solo </a:t>
            </a:r>
            <a:r>
              <a:rPr sz="2400" spc="-10" dirty="0">
                <a:latin typeface="Calibri"/>
                <a:cs typeface="Calibri"/>
              </a:rPr>
              <a:t>cortocircuito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alimentado.</a:t>
            </a:r>
            <a:endParaRPr sz="2400">
              <a:latin typeface="Calibri"/>
              <a:cs typeface="Calibri"/>
            </a:endParaRPr>
          </a:p>
          <a:p>
            <a:pPr marL="203200" indent="-189230">
              <a:lnSpc>
                <a:spcPts val="2405"/>
              </a:lnSpc>
              <a:buClr>
                <a:srgbClr val="2E5796"/>
              </a:buClr>
              <a:buFont typeface="Arial MT"/>
              <a:buChar char="•"/>
              <a:tabLst>
                <a:tab pos="203200" algn="l"/>
              </a:tabLst>
            </a:pPr>
            <a:r>
              <a:rPr sz="2400" spc="-5" dirty="0">
                <a:latin typeface="Calibri"/>
                <a:cs typeface="Calibri"/>
              </a:rPr>
              <a:t>Cálculo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factores</a:t>
            </a:r>
            <a:r>
              <a:rPr sz="2400" dirty="0">
                <a:latin typeface="Calibri"/>
                <a:cs typeface="Calibri"/>
              </a:rPr>
              <a:t> (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similar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 </a:t>
            </a:r>
            <a:r>
              <a:rPr sz="2400" spc="-10" dirty="0">
                <a:latin typeface="Calibri"/>
                <a:cs typeface="Calibri"/>
              </a:rPr>
              <a:t>corriente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corte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ts val="2400"/>
              </a:lnSpc>
              <a:spcBef>
                <a:spcPts val="2400"/>
              </a:spcBef>
            </a:pPr>
            <a:r>
              <a:rPr sz="2400" spc="-5" dirty="0">
                <a:latin typeface="Calibri"/>
                <a:cs typeface="Calibri"/>
              </a:rPr>
              <a:t>La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corriente</a:t>
            </a:r>
            <a:r>
              <a:rPr sz="2400" spc="-5" dirty="0">
                <a:latin typeface="Calibri"/>
                <a:cs typeface="Calibri"/>
              </a:rPr>
              <a:t> de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corto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circuito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permanente</a:t>
            </a:r>
            <a:r>
              <a:rPr sz="2400" spc="-5" dirty="0">
                <a:latin typeface="Calibri"/>
                <a:cs typeface="Calibri"/>
              </a:rPr>
              <a:t> que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normalmente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no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 calcula</a:t>
            </a:r>
            <a:r>
              <a:rPr sz="2400" spc="-10" dirty="0">
                <a:latin typeface="Calibri"/>
                <a:cs typeface="Calibri"/>
              </a:rPr>
              <a:t> mediante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programas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cálculo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red.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 marR="1000125">
              <a:lnSpc>
                <a:spcPts val="2400"/>
              </a:lnSpc>
            </a:pPr>
            <a:r>
              <a:rPr sz="2400" spc="-25" dirty="0">
                <a:latin typeface="Calibri"/>
                <a:cs typeface="Calibri"/>
              </a:rPr>
              <a:t>Para </a:t>
            </a:r>
            <a:r>
              <a:rPr sz="2400" dirty="0">
                <a:latin typeface="Calibri"/>
                <a:cs typeface="Calibri"/>
              </a:rPr>
              <a:t>los </a:t>
            </a:r>
            <a:r>
              <a:rPr sz="2400" spc="-10" dirty="0">
                <a:latin typeface="Calibri"/>
                <a:cs typeface="Calibri"/>
              </a:rPr>
              <a:t>circuitos </a:t>
            </a:r>
            <a:r>
              <a:rPr sz="2400" spc="-15" dirty="0">
                <a:latin typeface="Calibri"/>
                <a:cs typeface="Calibri"/>
              </a:rPr>
              <a:t>cortos </a:t>
            </a:r>
            <a:r>
              <a:rPr sz="2400" dirty="0">
                <a:latin typeface="Calibri"/>
                <a:cs typeface="Calibri"/>
              </a:rPr>
              <a:t>lejos </a:t>
            </a:r>
            <a:r>
              <a:rPr sz="2400" spc="-5" dirty="0">
                <a:latin typeface="Calibri"/>
                <a:cs typeface="Calibri"/>
              </a:rPr>
              <a:t>del </a:t>
            </a:r>
            <a:r>
              <a:rPr sz="2400" spc="-10" dirty="0">
                <a:latin typeface="Calibri"/>
                <a:cs typeface="Calibri"/>
              </a:rPr>
              <a:t>generador </a:t>
            </a:r>
            <a:r>
              <a:rPr sz="2400" dirty="0">
                <a:latin typeface="Calibri"/>
                <a:cs typeface="Calibri"/>
              </a:rPr>
              <a:t>y </a:t>
            </a:r>
            <a:r>
              <a:rPr sz="2400" spc="-15" dirty="0">
                <a:latin typeface="Calibri"/>
                <a:cs typeface="Calibri"/>
              </a:rPr>
              <a:t>para </a:t>
            </a:r>
            <a:r>
              <a:rPr sz="2400" dirty="0">
                <a:latin typeface="Calibri"/>
                <a:cs typeface="Calibri"/>
              </a:rPr>
              <a:t>la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estimación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peor </a:t>
            </a:r>
            <a:r>
              <a:rPr sz="2400" spc="-10" dirty="0">
                <a:latin typeface="Calibri"/>
                <a:cs typeface="Calibri"/>
              </a:rPr>
              <a:t>condición.</a:t>
            </a:r>
            <a:endParaRPr sz="2400">
              <a:latin typeface="Calibri"/>
              <a:cs typeface="Calibri"/>
            </a:endParaRPr>
          </a:p>
          <a:p>
            <a:pPr marL="257810" algn="ctr">
              <a:lnSpc>
                <a:spcPct val="100000"/>
              </a:lnSpc>
              <a:spcBef>
                <a:spcPts val="1925"/>
              </a:spcBef>
            </a:pPr>
            <a:r>
              <a:rPr sz="2400" b="1" spc="-5" dirty="0">
                <a:solidFill>
                  <a:srgbClr val="2E5796"/>
                </a:solidFill>
                <a:latin typeface="Calibri"/>
                <a:cs typeface="Calibri"/>
              </a:rPr>
              <a:t>Ik</a:t>
            </a:r>
            <a:r>
              <a:rPr sz="2400" b="1" spc="-35" dirty="0">
                <a:solidFill>
                  <a:srgbClr val="2E57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796"/>
                </a:solidFill>
                <a:latin typeface="Calibri"/>
                <a:cs typeface="Calibri"/>
              </a:rPr>
              <a:t>=</a:t>
            </a:r>
            <a:r>
              <a:rPr sz="2400" b="1" spc="-25" dirty="0">
                <a:solidFill>
                  <a:srgbClr val="2E5796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E5796"/>
                </a:solidFill>
                <a:latin typeface="Calibri"/>
                <a:cs typeface="Calibri"/>
              </a:rPr>
              <a:t>I”k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33978" y="2481148"/>
            <a:ext cx="18738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latin typeface="Calibri"/>
                <a:cs typeface="Calibri"/>
              </a:rPr>
              <a:t>Ejemplo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57094" y="461899"/>
            <a:ext cx="38290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Calibri"/>
                <a:cs typeface="Calibri"/>
              </a:rPr>
              <a:t>Esquema</a:t>
            </a:r>
            <a:r>
              <a:rPr sz="4400" b="0" spc="-80" dirty="0">
                <a:latin typeface="Calibri"/>
                <a:cs typeface="Calibri"/>
              </a:rPr>
              <a:t> </a:t>
            </a:r>
            <a:r>
              <a:rPr sz="4400" b="0" spc="-5" dirty="0">
                <a:latin typeface="Calibri"/>
                <a:cs typeface="Calibri"/>
              </a:rPr>
              <a:t>unifilar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8048" y="1934433"/>
            <a:ext cx="8083825" cy="3998021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06773" y="461899"/>
            <a:ext cx="132778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latin typeface="Calibri"/>
                <a:cs typeface="Calibri"/>
              </a:rPr>
              <a:t>D</a:t>
            </a:r>
            <a:r>
              <a:rPr sz="4400" b="0" spc="-35" dirty="0">
                <a:latin typeface="Calibri"/>
                <a:cs typeface="Calibri"/>
              </a:rPr>
              <a:t>a</a:t>
            </a:r>
            <a:r>
              <a:rPr sz="4400" b="0" spc="-50" dirty="0">
                <a:latin typeface="Calibri"/>
                <a:cs typeface="Calibri"/>
              </a:rPr>
              <a:t>t</a:t>
            </a:r>
            <a:r>
              <a:rPr sz="4400" b="0" spc="-5" dirty="0">
                <a:latin typeface="Calibri"/>
                <a:cs typeface="Calibri"/>
              </a:rPr>
              <a:t>os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765" y="1246893"/>
            <a:ext cx="8663855" cy="207979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58967" y="4317491"/>
            <a:ext cx="588263" cy="67970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35779" y="5049011"/>
            <a:ext cx="707136" cy="67970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4836" y="5780532"/>
            <a:ext cx="588263" cy="67970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18540" y="4019550"/>
            <a:ext cx="7642859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400" spc="-5" dirty="0">
                <a:latin typeface="Calibri"/>
                <a:cs typeface="Calibri"/>
              </a:rPr>
              <a:t>Determinar:</a:t>
            </a:r>
            <a:endParaRPr sz="2400">
              <a:latin typeface="Calibri"/>
              <a:cs typeface="Calibri"/>
            </a:endParaRPr>
          </a:p>
          <a:p>
            <a:pPr marL="927100" lvl="1" indent="-458470">
              <a:lnSpc>
                <a:spcPct val="100000"/>
              </a:lnSpc>
              <a:buFont typeface="Arial MT"/>
              <a:buChar char="•"/>
              <a:tabLst>
                <a:tab pos="927100" algn="l"/>
                <a:tab pos="927735" algn="l"/>
              </a:tabLst>
            </a:pPr>
            <a:r>
              <a:rPr sz="2400" spc="-5" dirty="0">
                <a:latin typeface="Calibri"/>
                <a:cs typeface="Calibri"/>
              </a:rPr>
              <a:t>La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corriente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nominal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barra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(Ir)</a:t>
            </a:r>
            <a:endParaRPr sz="2400">
              <a:latin typeface="Calibri"/>
              <a:cs typeface="Calibri"/>
            </a:endParaRPr>
          </a:p>
          <a:p>
            <a:pPr marL="927100" lvl="1" indent="-458470">
              <a:lnSpc>
                <a:spcPct val="100000"/>
              </a:lnSpc>
              <a:buFont typeface="Arial MT"/>
              <a:buChar char="•"/>
              <a:tabLst>
                <a:tab pos="927100" algn="l"/>
                <a:tab pos="927735" algn="l"/>
              </a:tabLst>
            </a:pPr>
            <a:r>
              <a:rPr sz="2400" spc="-5" dirty="0">
                <a:latin typeface="Calibri"/>
                <a:cs typeface="Calibri"/>
              </a:rPr>
              <a:t>La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corriente</a:t>
            </a:r>
            <a:r>
              <a:rPr sz="2400" spc="-5" dirty="0">
                <a:latin typeface="Calibri"/>
                <a:cs typeface="Calibri"/>
              </a:rPr>
              <a:t> nominal del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interruptor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para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10" dirty="0">
                <a:latin typeface="Calibri"/>
                <a:cs typeface="Calibri"/>
              </a:rPr>
              <a:t> generador</a:t>
            </a:r>
            <a:endParaRPr sz="2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y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para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transformador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T1.</a:t>
            </a:r>
            <a:endParaRPr sz="2400">
              <a:latin typeface="Calibri"/>
              <a:cs typeface="Calibri"/>
            </a:endParaRPr>
          </a:p>
          <a:p>
            <a:pPr marL="927100" marR="893444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Las </a:t>
            </a:r>
            <a:r>
              <a:rPr sz="2400" spc="-15" dirty="0">
                <a:latin typeface="Calibri"/>
                <a:cs typeface="Calibri"/>
              </a:rPr>
              <a:t>corriente</a:t>
            </a:r>
            <a:r>
              <a:rPr sz="2400" spc="-10" dirty="0">
                <a:latin typeface="Calibri"/>
                <a:cs typeface="Calibri"/>
              </a:rPr>
              <a:t> normalizadas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spc="-10" dirty="0">
                <a:latin typeface="Calibri"/>
                <a:cs typeface="Calibri"/>
              </a:rPr>
              <a:t>interruptores</a:t>
            </a:r>
            <a:r>
              <a:rPr sz="2400" dirty="0">
                <a:latin typeface="Calibri"/>
                <a:cs typeface="Calibri"/>
              </a:rPr>
              <a:t> es: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Ir=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630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A;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1250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A;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2000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A.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3665" y="461899"/>
            <a:ext cx="22980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Calibri"/>
                <a:cs typeface="Calibri"/>
              </a:rPr>
              <a:t>P</a:t>
            </a:r>
            <a:r>
              <a:rPr sz="4400" b="0" spc="-60" dirty="0">
                <a:latin typeface="Calibri"/>
                <a:cs typeface="Calibri"/>
              </a:rPr>
              <a:t>r</a:t>
            </a:r>
            <a:r>
              <a:rPr sz="4400" b="0" dirty="0">
                <a:latin typeface="Calibri"/>
                <a:cs typeface="Calibri"/>
              </a:rPr>
              <a:t>egu</a:t>
            </a:r>
            <a:r>
              <a:rPr sz="4400" b="0" spc="-25" dirty="0">
                <a:latin typeface="Calibri"/>
                <a:cs typeface="Calibri"/>
              </a:rPr>
              <a:t>n</a:t>
            </a:r>
            <a:r>
              <a:rPr sz="4400" b="0" spc="-50" dirty="0">
                <a:latin typeface="Calibri"/>
                <a:cs typeface="Calibri"/>
              </a:rPr>
              <a:t>t</a:t>
            </a:r>
            <a:r>
              <a:rPr sz="4400" b="0" dirty="0">
                <a:latin typeface="Calibri"/>
                <a:cs typeface="Calibri"/>
              </a:rPr>
              <a:t>as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573267" y="2328672"/>
            <a:ext cx="1167765" cy="1016635"/>
            <a:chOff x="5573267" y="2328672"/>
            <a:chExt cx="1167765" cy="10166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49339" y="2340864"/>
              <a:ext cx="384047" cy="5410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0299" y="2328672"/>
              <a:ext cx="420624" cy="5410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07835" y="2340864"/>
              <a:ext cx="432815" cy="5410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73267" y="2804159"/>
              <a:ext cx="923543" cy="541020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871472" y="2560320"/>
            <a:ext cx="2769235" cy="1146175"/>
            <a:chOff x="1871472" y="2560320"/>
            <a:chExt cx="2769235" cy="114617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46376" y="2572512"/>
              <a:ext cx="384048" cy="54102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07336" y="2560320"/>
              <a:ext cx="420624" cy="54102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52116" y="2731008"/>
              <a:ext cx="402336" cy="37185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94432" y="2572512"/>
              <a:ext cx="384048" cy="5410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55391" y="2560320"/>
              <a:ext cx="420624" cy="5410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00172" y="2731008"/>
              <a:ext cx="461772" cy="37185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98875" y="2572512"/>
              <a:ext cx="384048" cy="54102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59836" y="2560320"/>
              <a:ext cx="420624" cy="54102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04616" y="2731008"/>
              <a:ext cx="531876" cy="37185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8579" y="2572512"/>
              <a:ext cx="384048" cy="54102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39539" y="2560320"/>
              <a:ext cx="420624" cy="54102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84320" y="2731008"/>
              <a:ext cx="556260" cy="37185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71472" y="3083052"/>
              <a:ext cx="499872" cy="62331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99488" y="3069336"/>
              <a:ext cx="484631" cy="62331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12263" y="3083052"/>
              <a:ext cx="498348" cy="623316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6902195" y="3686555"/>
            <a:ext cx="725805" cy="623570"/>
            <a:chOff x="6902195" y="3686555"/>
            <a:chExt cx="725805" cy="623570"/>
          </a:xfrm>
        </p:grpSpPr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902195" y="3686555"/>
              <a:ext cx="597407" cy="62331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184135" y="3870959"/>
              <a:ext cx="443483" cy="426719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3977640" y="4692396"/>
            <a:ext cx="1407160" cy="623570"/>
            <a:chOff x="3977640" y="4692396"/>
            <a:chExt cx="1407160" cy="623570"/>
          </a:xfrm>
        </p:grpSpPr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77640" y="4692396"/>
              <a:ext cx="597408" cy="62331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59580" y="4876800"/>
              <a:ext cx="443484" cy="42671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90288" y="4692396"/>
              <a:ext cx="597408" cy="62331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72228" y="4876800"/>
              <a:ext cx="512063" cy="426719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1804416" y="5228844"/>
            <a:ext cx="1469390" cy="623570"/>
            <a:chOff x="1804416" y="5228844"/>
            <a:chExt cx="1469390" cy="623570"/>
          </a:xfrm>
        </p:grpSpPr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04416" y="5228844"/>
              <a:ext cx="597407" cy="62331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086356" y="5413248"/>
              <a:ext cx="512063" cy="42671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48128" y="5228844"/>
              <a:ext cx="597407" cy="62331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30068" y="5413248"/>
              <a:ext cx="443483" cy="426719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497840" y="1566113"/>
            <a:ext cx="8101965" cy="4084954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508000" marR="112395" indent="-457834">
              <a:lnSpc>
                <a:spcPct val="79100"/>
              </a:lnSpc>
              <a:spcBef>
                <a:spcPts val="575"/>
              </a:spcBef>
              <a:buAutoNum type="alphaLcParenR" startAt="2"/>
              <a:tabLst>
                <a:tab pos="508000" algn="l"/>
                <a:tab pos="508634" algn="l"/>
              </a:tabLst>
            </a:pPr>
            <a:r>
              <a:rPr sz="1900" spc="-10" dirty="0">
                <a:latin typeface="Calibri"/>
                <a:cs typeface="Calibri"/>
              </a:rPr>
              <a:t>Determinar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¿en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qué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lugar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 la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red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10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kV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deberá</a:t>
            </a:r>
            <a:r>
              <a:rPr sz="1900" spc="-5" dirty="0">
                <a:latin typeface="Calibri"/>
                <a:cs typeface="Calibri"/>
              </a:rPr>
              <a:t> simular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la </a:t>
            </a:r>
            <a:r>
              <a:rPr sz="1900" spc="-10" dirty="0">
                <a:latin typeface="Calibri"/>
                <a:cs typeface="Calibri"/>
              </a:rPr>
              <a:t>corriente </a:t>
            </a:r>
            <a:r>
              <a:rPr sz="1900" spc="-5" dirty="0">
                <a:latin typeface="Calibri"/>
                <a:cs typeface="Calibri"/>
              </a:rPr>
              <a:t> de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cortocircuito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trifásico con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el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fin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estimar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la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máxima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potencia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ruptura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del</a:t>
            </a:r>
            <a:r>
              <a:rPr sz="1900" spc="-10" dirty="0">
                <a:latin typeface="Calibri"/>
                <a:cs typeface="Calibri"/>
              </a:rPr>
              <a:t> interruptor</a:t>
            </a:r>
            <a:r>
              <a:rPr sz="2500" spc="-10" dirty="0">
                <a:latin typeface="Calibri"/>
                <a:cs typeface="Calibri"/>
              </a:rPr>
              <a:t>?</a:t>
            </a:r>
            <a:endParaRPr sz="2500">
              <a:latin typeface="Calibri"/>
              <a:cs typeface="Calibri"/>
            </a:endParaRPr>
          </a:p>
          <a:p>
            <a:pPr marL="508000" marR="30480" indent="-457834">
              <a:lnSpc>
                <a:spcPts val="1820"/>
              </a:lnSpc>
              <a:spcBef>
                <a:spcPts val="465"/>
              </a:spcBef>
              <a:buAutoNum type="alphaLcParenR" startAt="2"/>
              <a:tabLst>
                <a:tab pos="508000" algn="l"/>
                <a:tab pos="508634" algn="l"/>
              </a:tabLst>
            </a:pPr>
            <a:r>
              <a:rPr sz="1900" spc="-5" dirty="0">
                <a:latin typeface="Calibri"/>
                <a:cs typeface="Calibri"/>
              </a:rPr>
              <a:t>En la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figura,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calcular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corriente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cortocircuito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total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I</a:t>
            </a:r>
            <a:r>
              <a:rPr sz="1900" spc="-10" dirty="0">
                <a:latin typeface="Symbol"/>
                <a:cs typeface="Symbol"/>
              </a:rPr>
              <a:t></a:t>
            </a:r>
            <a:r>
              <a:rPr sz="1900" spc="-10" dirty="0">
                <a:latin typeface="Calibri"/>
                <a:cs typeface="Calibri"/>
              </a:rPr>
              <a:t>k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y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las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corrientes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de 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cortocircuitos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I</a:t>
            </a:r>
            <a:r>
              <a:rPr sz="1900" dirty="0">
                <a:latin typeface="Symbol"/>
                <a:cs typeface="Symbol"/>
              </a:rPr>
              <a:t></a:t>
            </a:r>
            <a:r>
              <a:rPr sz="1875" baseline="-20000" dirty="0">
                <a:latin typeface="Calibri"/>
                <a:cs typeface="Calibri"/>
              </a:rPr>
              <a:t>kG</a:t>
            </a:r>
            <a:r>
              <a:rPr sz="1900" dirty="0">
                <a:latin typeface="Calibri"/>
                <a:cs typeface="Calibri"/>
              </a:rPr>
              <a:t>,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I</a:t>
            </a:r>
            <a:r>
              <a:rPr sz="1900" dirty="0">
                <a:latin typeface="Symbol"/>
                <a:cs typeface="Symbol"/>
              </a:rPr>
              <a:t></a:t>
            </a:r>
            <a:r>
              <a:rPr sz="1875" baseline="-20000" dirty="0">
                <a:latin typeface="Calibri"/>
                <a:cs typeface="Calibri"/>
              </a:rPr>
              <a:t>kT1</a:t>
            </a:r>
            <a:r>
              <a:rPr sz="1900" dirty="0">
                <a:latin typeface="Calibri"/>
                <a:cs typeface="Calibri"/>
              </a:rPr>
              <a:t>,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I</a:t>
            </a:r>
            <a:r>
              <a:rPr sz="1900" dirty="0">
                <a:latin typeface="Symbol"/>
                <a:cs typeface="Symbol"/>
              </a:rPr>
              <a:t></a:t>
            </a:r>
            <a:r>
              <a:rPr sz="1875" baseline="-20000" dirty="0">
                <a:latin typeface="Calibri"/>
                <a:cs typeface="Calibri"/>
              </a:rPr>
              <a:t>KM1</a:t>
            </a:r>
            <a:r>
              <a:rPr sz="1875" spc="232" baseline="-200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y</a:t>
            </a:r>
            <a:r>
              <a:rPr sz="1900" dirty="0">
                <a:latin typeface="Calibri"/>
                <a:cs typeface="Calibri"/>
              </a:rPr>
              <a:t> I</a:t>
            </a:r>
            <a:r>
              <a:rPr sz="1900" dirty="0">
                <a:latin typeface="Symbol"/>
                <a:cs typeface="Symbol"/>
              </a:rPr>
              <a:t></a:t>
            </a:r>
            <a:r>
              <a:rPr sz="1875" baseline="-20000" dirty="0">
                <a:latin typeface="Calibri"/>
                <a:cs typeface="Calibri"/>
              </a:rPr>
              <a:t>kM2</a:t>
            </a:r>
            <a:r>
              <a:rPr sz="1875" spc="7" baseline="-200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para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un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cortocircuito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en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el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punto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F1.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Para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estos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cálculos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considerar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el </a:t>
            </a:r>
            <a:r>
              <a:rPr sz="1900" spc="-15" dirty="0">
                <a:latin typeface="Calibri"/>
                <a:cs typeface="Calibri"/>
              </a:rPr>
              <a:t>factor</a:t>
            </a:r>
            <a:r>
              <a:rPr sz="1900" spc="-5" dirty="0">
                <a:latin typeface="Calibri"/>
                <a:cs typeface="Calibri"/>
              </a:rPr>
              <a:t> de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corrección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30" dirty="0">
                <a:latin typeface="Calibri"/>
                <a:cs typeface="Calibri"/>
              </a:rPr>
              <a:t>KG,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70" dirty="0">
                <a:latin typeface="Calibri"/>
                <a:cs typeface="Calibri"/>
              </a:rPr>
              <a:t>KT.</a:t>
            </a:r>
            <a:endParaRPr sz="1900">
              <a:latin typeface="Calibri"/>
              <a:cs typeface="Calibri"/>
            </a:endParaRPr>
          </a:p>
          <a:p>
            <a:pPr marL="508000" indent="-457834">
              <a:lnSpc>
                <a:spcPct val="100000"/>
              </a:lnSpc>
              <a:spcBef>
                <a:spcPts val="15"/>
              </a:spcBef>
              <a:buFont typeface="Arial MT"/>
              <a:buChar char="–"/>
              <a:tabLst>
                <a:tab pos="508000" algn="l"/>
                <a:tab pos="508634" algn="l"/>
              </a:tabLst>
            </a:pPr>
            <a:r>
              <a:rPr sz="2200" spc="-10" dirty="0">
                <a:latin typeface="Calibri"/>
                <a:cs typeface="Calibri"/>
              </a:rPr>
              <a:t>Expresar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</a:t>
            </a:r>
            <a:r>
              <a:rPr sz="2200" spc="-10" dirty="0">
                <a:latin typeface="Symbol"/>
                <a:cs typeface="Symbol"/>
              </a:rPr>
              <a:t></a:t>
            </a:r>
            <a:r>
              <a:rPr sz="2200" spc="-10" dirty="0">
                <a:latin typeface="Calibri"/>
                <a:cs typeface="Calibri"/>
              </a:rPr>
              <a:t>k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(forma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compleja)</a:t>
            </a:r>
            <a:endParaRPr sz="2200">
              <a:latin typeface="Calibri"/>
              <a:cs typeface="Calibri"/>
            </a:endParaRPr>
          </a:p>
          <a:p>
            <a:pPr marL="501650" marR="367665" indent="-451484">
              <a:lnSpc>
                <a:spcPts val="2110"/>
              </a:lnSpc>
              <a:spcBef>
                <a:spcPts val="509"/>
              </a:spcBef>
              <a:buFont typeface="Arial MT"/>
              <a:buChar char="–"/>
              <a:tabLst>
                <a:tab pos="501650" algn="l"/>
                <a:tab pos="502284" algn="l"/>
              </a:tabLst>
            </a:pPr>
            <a:r>
              <a:rPr sz="2200" spc="-5" dirty="0">
                <a:latin typeface="Calibri"/>
                <a:cs typeface="Calibri"/>
              </a:rPr>
              <a:t>Calcule la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impedancia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motor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un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motor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BT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simplificado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ayuda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potencia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aparente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transformador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Sr</a:t>
            </a:r>
            <a:r>
              <a:rPr sz="2175" spc="-7" baseline="-21072" dirty="0">
                <a:latin typeface="Calibri"/>
                <a:cs typeface="Calibri"/>
              </a:rPr>
              <a:t>T2</a:t>
            </a:r>
            <a:r>
              <a:rPr sz="2200" spc="-5" dirty="0">
                <a:latin typeface="Calibri"/>
                <a:cs typeface="Calibri"/>
              </a:rPr>
              <a:t>: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 MT"/>
              <a:buChar char="–"/>
            </a:pPr>
            <a:endParaRPr sz="2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 MT"/>
              <a:buChar char="–"/>
            </a:pPr>
            <a:endParaRPr sz="2250">
              <a:latin typeface="Calibri"/>
              <a:cs typeface="Calibri"/>
            </a:endParaRPr>
          </a:p>
          <a:p>
            <a:pPr marL="506730" marR="95250" indent="-456565">
              <a:lnSpc>
                <a:spcPct val="80000"/>
              </a:lnSpc>
              <a:buFont typeface="Arial MT"/>
              <a:buChar char="–"/>
              <a:tabLst>
                <a:tab pos="506095" algn="l"/>
                <a:tab pos="507365" algn="l"/>
              </a:tabLst>
            </a:pPr>
            <a:r>
              <a:rPr sz="2200" spc="-20" dirty="0">
                <a:latin typeface="Calibri"/>
                <a:cs typeface="Calibri"/>
              </a:rPr>
              <a:t>Esto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necesario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dado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que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Sr</a:t>
            </a:r>
            <a:r>
              <a:rPr sz="2175" spc="-7" baseline="-21072" dirty="0">
                <a:latin typeface="Calibri"/>
                <a:cs typeface="Calibri"/>
              </a:rPr>
              <a:t>T2</a:t>
            </a:r>
            <a:r>
              <a:rPr sz="2200" spc="-5" dirty="0">
                <a:latin typeface="Calibri"/>
                <a:cs typeface="Calibri"/>
              </a:rPr>
              <a:t>&lt;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Sr</a:t>
            </a:r>
            <a:r>
              <a:rPr sz="2175" baseline="-21072" dirty="0">
                <a:latin typeface="Calibri"/>
                <a:cs typeface="Calibri"/>
              </a:rPr>
              <a:t>M2</a:t>
            </a:r>
            <a:r>
              <a:rPr sz="2175" spc="247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y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consecuentemente</a:t>
            </a:r>
            <a:r>
              <a:rPr sz="2200" spc="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no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todos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los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motores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BT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pueden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estar</a:t>
            </a:r>
            <a:r>
              <a:rPr sz="2200" spc="-5" dirty="0">
                <a:latin typeface="Calibri"/>
                <a:cs typeface="Calibri"/>
              </a:rPr>
              <a:t> en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operación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vez,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como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máximo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Sr</a:t>
            </a:r>
            <a:r>
              <a:rPr sz="2175" baseline="-21072" dirty="0">
                <a:latin typeface="Calibri"/>
                <a:cs typeface="Calibri"/>
              </a:rPr>
              <a:t>M2</a:t>
            </a:r>
            <a:r>
              <a:rPr sz="2175" spc="247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Sr</a:t>
            </a:r>
            <a:r>
              <a:rPr sz="2175" spc="-7" baseline="-21072" dirty="0">
                <a:latin typeface="Calibri"/>
                <a:cs typeface="Calibri"/>
              </a:rPr>
              <a:t>T2</a:t>
            </a:r>
            <a:endParaRPr sz="2175" baseline="-21072">
              <a:latin typeface="Calibri"/>
              <a:cs typeface="Calibri"/>
            </a:endParaRPr>
          </a:p>
        </p:txBody>
      </p:sp>
      <p:pic>
        <p:nvPicPr>
          <p:cNvPr id="38" name="object 3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876288" y="4148328"/>
            <a:ext cx="1885188" cy="696468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3665" y="461899"/>
            <a:ext cx="22980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Calibri"/>
                <a:cs typeface="Calibri"/>
              </a:rPr>
              <a:t>P</a:t>
            </a:r>
            <a:r>
              <a:rPr sz="4400" b="0" spc="-60" dirty="0">
                <a:latin typeface="Calibri"/>
                <a:cs typeface="Calibri"/>
              </a:rPr>
              <a:t>r</a:t>
            </a:r>
            <a:r>
              <a:rPr sz="4400" b="0" dirty="0">
                <a:latin typeface="Calibri"/>
                <a:cs typeface="Calibri"/>
              </a:rPr>
              <a:t>egu</a:t>
            </a:r>
            <a:r>
              <a:rPr sz="4400" b="0" spc="-25" dirty="0">
                <a:latin typeface="Calibri"/>
                <a:cs typeface="Calibri"/>
              </a:rPr>
              <a:t>n</a:t>
            </a:r>
            <a:r>
              <a:rPr sz="4400" b="0" spc="-50" dirty="0">
                <a:latin typeface="Calibri"/>
                <a:cs typeface="Calibri"/>
              </a:rPr>
              <a:t>t</a:t>
            </a:r>
            <a:r>
              <a:rPr sz="4400" b="0" dirty="0">
                <a:latin typeface="Calibri"/>
                <a:cs typeface="Calibri"/>
              </a:rPr>
              <a:t>as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151888" y="1481327"/>
            <a:ext cx="767080" cy="637540"/>
            <a:chOff x="2151888" y="1481327"/>
            <a:chExt cx="767080" cy="6375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51888" y="1495043"/>
              <a:ext cx="441960" cy="6233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21992" y="1481327"/>
              <a:ext cx="484631" cy="6233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91156" y="1679447"/>
              <a:ext cx="527304" cy="42672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6609588" y="1763267"/>
            <a:ext cx="1209040" cy="891540"/>
            <a:chOff x="6609588" y="1763267"/>
            <a:chExt cx="1209040" cy="89154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66788" y="1763267"/>
              <a:ext cx="751331" cy="62331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09588" y="2031491"/>
              <a:ext cx="751331" cy="623315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118616" y="3157727"/>
            <a:ext cx="582295" cy="637540"/>
            <a:chOff x="1118616" y="3157727"/>
            <a:chExt cx="582295" cy="63754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8616" y="3171443"/>
              <a:ext cx="441959" cy="62331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8720" y="3157727"/>
              <a:ext cx="484631" cy="62331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57884" y="3355847"/>
              <a:ext cx="342900" cy="426719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52644" y="4043171"/>
            <a:ext cx="588263" cy="623315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5529071" y="4399788"/>
            <a:ext cx="1271270" cy="1114425"/>
            <a:chOff x="5529071" y="4399788"/>
            <a:chExt cx="1271270" cy="1114425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86627" y="4399788"/>
              <a:ext cx="342900" cy="4572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96355" y="4532376"/>
              <a:ext cx="429768" cy="31699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91427" y="4399788"/>
              <a:ext cx="708659" cy="4572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29071" y="4890516"/>
              <a:ext cx="649224" cy="623316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686555" y="5158740"/>
            <a:ext cx="641603" cy="623316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523240" y="1555445"/>
            <a:ext cx="8051165" cy="429387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768985" marR="212725" indent="-287020">
              <a:lnSpc>
                <a:spcPct val="80000"/>
              </a:lnSpc>
              <a:spcBef>
                <a:spcPts val="625"/>
              </a:spcBef>
              <a:buFont typeface="Arial MT"/>
              <a:buChar char="–"/>
              <a:tabLst>
                <a:tab pos="768985" algn="l"/>
                <a:tab pos="769620" algn="l"/>
              </a:tabLst>
            </a:pPr>
            <a:r>
              <a:rPr sz="2200" spc="-20" dirty="0">
                <a:latin typeface="Calibri"/>
                <a:cs typeface="Calibri"/>
              </a:rPr>
              <a:t>Evalúe </a:t>
            </a:r>
            <a:r>
              <a:rPr sz="2200" spc="-5" dirty="0">
                <a:latin typeface="Calibri"/>
                <a:cs typeface="Calibri"/>
              </a:rPr>
              <a:t>si I</a:t>
            </a:r>
            <a:r>
              <a:rPr sz="2200" spc="-5" dirty="0">
                <a:latin typeface="Symbol"/>
                <a:cs typeface="Symbol"/>
              </a:rPr>
              <a:t></a:t>
            </a:r>
            <a:r>
              <a:rPr sz="2175" spc="-7" baseline="-21072" dirty="0">
                <a:latin typeface="Calibri"/>
                <a:cs typeface="Calibri"/>
              </a:rPr>
              <a:t>kT2</a:t>
            </a:r>
            <a:r>
              <a:rPr sz="2175" baseline="-21072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contribuye con </a:t>
            </a:r>
            <a:r>
              <a:rPr sz="2200" spc="-5" dirty="0">
                <a:latin typeface="Calibri"/>
                <a:cs typeface="Calibri"/>
              </a:rPr>
              <a:t>mas del 5% de la </a:t>
            </a:r>
            <a:r>
              <a:rPr sz="2200" spc="-15" dirty="0">
                <a:latin typeface="Calibri"/>
                <a:cs typeface="Calibri"/>
              </a:rPr>
              <a:t>corriente </a:t>
            </a:r>
            <a:r>
              <a:rPr sz="2200" spc="-10" dirty="0">
                <a:latin typeface="Calibri"/>
                <a:cs typeface="Calibri"/>
              </a:rPr>
              <a:t>de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cortocircuito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sin </a:t>
            </a:r>
            <a:r>
              <a:rPr sz="2200" spc="-10" dirty="0">
                <a:latin typeface="Calibri"/>
                <a:cs typeface="Calibri"/>
              </a:rPr>
              <a:t>contribución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motor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equivalente</a:t>
            </a:r>
            <a:r>
              <a:rPr sz="2200" spc="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M2.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Si la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contribución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menor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5%,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entonces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el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motor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M2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puede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ser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despreciado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en </a:t>
            </a:r>
            <a:r>
              <a:rPr sz="2200" spc="-20" dirty="0">
                <a:latin typeface="Calibri"/>
                <a:cs typeface="Calibri"/>
              </a:rPr>
              <a:t>próximos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cálculos.</a:t>
            </a:r>
            <a:endParaRPr sz="2200">
              <a:latin typeface="Calibri"/>
              <a:cs typeface="Calibri"/>
            </a:endParaRPr>
          </a:p>
          <a:p>
            <a:pPr marL="768985" marR="247015" indent="-287020">
              <a:lnSpc>
                <a:spcPct val="80000"/>
              </a:lnSpc>
              <a:spcBef>
                <a:spcPts val="530"/>
              </a:spcBef>
              <a:buFont typeface="Arial MT"/>
              <a:buChar char="–"/>
              <a:tabLst>
                <a:tab pos="768985" algn="l"/>
                <a:tab pos="769620" algn="l"/>
              </a:tabLst>
            </a:pPr>
            <a:r>
              <a:rPr sz="2200" spc="-5" dirty="0">
                <a:latin typeface="Calibri"/>
                <a:cs typeface="Calibri"/>
              </a:rPr>
              <a:t>¿Cuál es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capacidad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ruptura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que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debe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elegida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para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los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interruptores,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todos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ellos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tienen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que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tener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el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mismo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valor?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</a:t>
            </a:r>
            <a:r>
              <a:rPr sz="2200" spc="-10" dirty="0">
                <a:latin typeface="Symbol"/>
                <a:cs typeface="Symbol"/>
              </a:rPr>
              <a:t></a:t>
            </a:r>
            <a:r>
              <a:rPr sz="2175" spc="-15" baseline="-21072" dirty="0">
                <a:latin typeface="Calibri"/>
                <a:cs typeface="Calibri"/>
              </a:rPr>
              <a:t>k</a:t>
            </a:r>
            <a:r>
              <a:rPr sz="2200" spc="-10" dirty="0">
                <a:latin typeface="Calibri"/>
                <a:cs typeface="Calibri"/>
              </a:rPr>
              <a:t>=16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kA,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20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kA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y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25 </a:t>
            </a:r>
            <a:r>
              <a:rPr sz="2200" dirty="0">
                <a:latin typeface="Calibri"/>
                <a:cs typeface="Calibri"/>
              </a:rPr>
              <a:t>kA.</a:t>
            </a:r>
            <a:endParaRPr sz="2200">
              <a:latin typeface="Calibri"/>
              <a:cs typeface="Calibri"/>
            </a:endParaRPr>
          </a:p>
          <a:p>
            <a:pPr marL="483870" marR="55244" indent="-457834">
              <a:lnSpc>
                <a:spcPct val="80000"/>
              </a:lnSpc>
              <a:spcBef>
                <a:spcPts val="525"/>
              </a:spcBef>
              <a:buAutoNum type="alphaLcParenR" startAt="4"/>
              <a:tabLst>
                <a:tab pos="483870" algn="l"/>
                <a:tab pos="484505" algn="l"/>
              </a:tabLst>
            </a:pPr>
            <a:r>
              <a:rPr sz="2200" spc="-45" dirty="0">
                <a:latin typeface="Calibri"/>
                <a:cs typeface="Calibri"/>
              </a:rPr>
              <a:t>Todas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salidas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en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10 kV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equipamiento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distribución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tiene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un </a:t>
            </a:r>
            <a:r>
              <a:rPr sz="2200" spc="-15" dirty="0">
                <a:latin typeface="Calibri"/>
                <a:cs typeface="Calibri"/>
              </a:rPr>
              <a:t>interruptor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y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un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equipo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protección.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Calcule las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corrientes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interrupción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parcial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y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total</a:t>
            </a:r>
            <a:r>
              <a:rPr sz="2200" spc="-5" dirty="0">
                <a:latin typeface="Calibri"/>
                <a:cs typeface="Calibri"/>
              </a:rPr>
              <a:t> de </a:t>
            </a:r>
            <a:r>
              <a:rPr sz="2200" spc="-15" dirty="0">
                <a:latin typeface="Calibri"/>
                <a:cs typeface="Calibri"/>
              </a:rPr>
              <a:t>ruptura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Ib.</a:t>
            </a:r>
            <a:endParaRPr sz="2200">
              <a:latin typeface="Calibri"/>
              <a:cs typeface="Calibri"/>
            </a:endParaRPr>
          </a:p>
          <a:p>
            <a:pPr marL="478155">
              <a:lnSpc>
                <a:spcPts val="1910"/>
              </a:lnSpc>
              <a:spcBef>
                <a:spcPts val="25"/>
              </a:spcBef>
            </a:pPr>
            <a:r>
              <a:rPr sz="1600" spc="-5" dirty="0">
                <a:latin typeface="Calibri"/>
                <a:cs typeface="Calibri"/>
              </a:rPr>
              <a:t>El mínimo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tiempo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retardo</a:t>
            </a:r>
            <a:r>
              <a:rPr sz="1600" spc="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del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equipo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maniobra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es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575" spc="-7" baseline="-21164" dirty="0">
                <a:latin typeface="Calibri"/>
                <a:cs typeface="Calibri"/>
              </a:rPr>
              <a:t>MIN</a:t>
            </a:r>
            <a:r>
              <a:rPr sz="1600" spc="-5" dirty="0">
                <a:latin typeface="Calibri"/>
                <a:cs typeface="Calibri"/>
              </a:rPr>
              <a:t>=0,1s</a:t>
            </a:r>
            <a:endParaRPr sz="1600">
              <a:latin typeface="Calibri"/>
              <a:cs typeface="Calibri"/>
            </a:endParaRPr>
          </a:p>
          <a:p>
            <a:pPr marL="482600" marR="17780" indent="-457834">
              <a:lnSpc>
                <a:spcPct val="80000"/>
              </a:lnSpc>
              <a:spcBef>
                <a:spcPts val="515"/>
              </a:spcBef>
              <a:buAutoNum type="alphaLcParenR" startAt="5"/>
              <a:tabLst>
                <a:tab pos="482600" algn="l"/>
                <a:tab pos="483234" algn="l"/>
              </a:tabLst>
            </a:pPr>
            <a:r>
              <a:rPr sz="2200" spc="-5" dirty="0">
                <a:latin typeface="Calibri"/>
                <a:cs typeface="Calibri"/>
              </a:rPr>
              <a:t>¿Cuál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corriente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cortocircuito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que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fluye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sobre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el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interruptor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el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circuito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derivado </a:t>
            </a:r>
            <a:r>
              <a:rPr sz="2200" spc="-5" dirty="0">
                <a:latin typeface="Calibri"/>
                <a:cs typeface="Calibri"/>
              </a:rPr>
              <a:t>del </a:t>
            </a:r>
            <a:r>
              <a:rPr sz="2200" spc="-15" dirty="0">
                <a:latin typeface="Calibri"/>
                <a:cs typeface="Calibri"/>
              </a:rPr>
              <a:t>transformador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T1 en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caso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 </a:t>
            </a:r>
            <a:r>
              <a:rPr sz="2200" spc="-10" dirty="0">
                <a:latin typeface="Calibri"/>
                <a:cs typeface="Calibri"/>
              </a:rPr>
              <a:t>un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cortocircuito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el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punto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F2.?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y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¿Cuál </a:t>
            </a:r>
            <a:r>
              <a:rPr sz="2200" spc="-20" dirty="0">
                <a:latin typeface="Calibri"/>
                <a:cs typeface="Calibri"/>
              </a:rPr>
              <a:t>será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</a:t>
            </a:r>
            <a:r>
              <a:rPr sz="2200" spc="-10" dirty="0">
                <a:latin typeface="Calibri"/>
                <a:cs typeface="Calibri"/>
              </a:rPr>
              <a:t> capacidad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ruptura 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que </a:t>
            </a:r>
            <a:r>
              <a:rPr sz="2200" spc="-20" dirty="0">
                <a:latin typeface="Calibri"/>
                <a:cs typeface="Calibri"/>
              </a:rPr>
              <a:t>será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capaz</a:t>
            </a:r>
            <a:r>
              <a:rPr sz="2200" spc="-5" dirty="0">
                <a:latin typeface="Calibri"/>
                <a:cs typeface="Calibri"/>
              </a:rPr>
              <a:t> de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maniobrar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el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interruptor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este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circuito?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88970" y="461899"/>
            <a:ext cx="27686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45" dirty="0">
                <a:latin typeface="Calibri"/>
                <a:cs typeface="Calibri"/>
              </a:rPr>
              <a:t>PREGUNTAS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019044" y="2830067"/>
            <a:ext cx="591820" cy="623570"/>
            <a:chOff x="3019044" y="2830067"/>
            <a:chExt cx="591820" cy="6235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9044" y="2830067"/>
              <a:ext cx="441959" cy="6233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45536" y="3014471"/>
              <a:ext cx="464820" cy="42672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5477255" y="2830067"/>
            <a:ext cx="547370" cy="623570"/>
            <a:chOff x="5477255" y="2830067"/>
            <a:chExt cx="547370" cy="62357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77255" y="2830067"/>
              <a:ext cx="507491" cy="6233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69279" y="3014471"/>
              <a:ext cx="355091" cy="426720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7129271" y="3433571"/>
            <a:ext cx="893444" cy="623570"/>
            <a:chOff x="7129271" y="3433571"/>
            <a:chExt cx="893444" cy="62357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29271" y="3433571"/>
              <a:ext cx="441959" cy="62331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55763" y="3617975"/>
              <a:ext cx="355092" cy="42671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95387" y="3433571"/>
              <a:ext cx="510540" cy="6233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34071" y="3433571"/>
              <a:ext cx="588264" cy="623315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23240" y="1526489"/>
            <a:ext cx="8093075" cy="434086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482600" marR="17780" indent="-457834">
              <a:lnSpc>
                <a:spcPts val="2880"/>
              </a:lnSpc>
              <a:spcBef>
                <a:spcPts val="795"/>
              </a:spcBef>
              <a:buAutoNum type="alphaLcParenR" startAt="6"/>
              <a:tabLst>
                <a:tab pos="482600" algn="l"/>
                <a:tab pos="483234" algn="l"/>
              </a:tabLst>
            </a:pPr>
            <a:r>
              <a:rPr sz="3000" spc="-10" dirty="0">
                <a:latin typeface="Calibri"/>
                <a:cs typeface="Calibri"/>
              </a:rPr>
              <a:t>Determinar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 </a:t>
            </a:r>
            <a:r>
              <a:rPr sz="3000" spc="-15" dirty="0">
                <a:latin typeface="Calibri"/>
                <a:cs typeface="Calibri"/>
              </a:rPr>
              <a:t>corriente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de</a:t>
            </a:r>
            <a:r>
              <a:rPr sz="3000" spc="-15" dirty="0">
                <a:latin typeface="Calibri"/>
                <a:cs typeface="Calibri"/>
              </a:rPr>
              <a:t> estado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estable </a:t>
            </a:r>
            <a:r>
              <a:rPr sz="3000" dirty="0">
                <a:latin typeface="Calibri"/>
                <a:cs typeface="Calibri"/>
              </a:rPr>
              <a:t>Id</a:t>
            </a:r>
            <a:r>
              <a:rPr sz="3000" spc="-20" dirty="0">
                <a:latin typeface="Calibri"/>
                <a:cs typeface="Calibri"/>
              </a:rPr>
              <a:t> para </a:t>
            </a:r>
            <a:r>
              <a:rPr sz="3000" spc="-6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el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cable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1.</a:t>
            </a:r>
            <a:endParaRPr sz="3000">
              <a:latin typeface="Calibri"/>
              <a:cs typeface="Calibri"/>
            </a:endParaRPr>
          </a:p>
          <a:p>
            <a:pPr marL="1168400" marR="637540" lvl="1" indent="-228600">
              <a:lnSpc>
                <a:spcPct val="80000"/>
              </a:lnSpc>
              <a:spcBef>
                <a:spcPts val="590"/>
              </a:spcBef>
              <a:buFont typeface="Arial MT"/>
              <a:buChar char="•"/>
              <a:tabLst>
                <a:tab pos="1168400" algn="l"/>
                <a:tab pos="1169035" algn="l"/>
              </a:tabLst>
            </a:pPr>
            <a:r>
              <a:rPr sz="2200" spc="-10" dirty="0">
                <a:latin typeface="Calibri"/>
                <a:cs typeface="Calibri"/>
              </a:rPr>
              <a:t>Examine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sobre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base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curvas </a:t>
            </a:r>
            <a:r>
              <a:rPr sz="2200" spc="-5" dirty="0">
                <a:latin typeface="Calibri"/>
                <a:cs typeface="Calibri"/>
              </a:rPr>
              <a:t>1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y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cual </a:t>
            </a:r>
            <a:r>
              <a:rPr sz="2200" spc="-20" dirty="0">
                <a:latin typeface="Calibri"/>
                <a:cs typeface="Calibri"/>
              </a:rPr>
              <a:t>está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el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valor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máximo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equivalente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térmico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corriente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cortocircuito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</a:t>
            </a:r>
            <a:r>
              <a:rPr sz="2175" baseline="-21072" dirty="0">
                <a:latin typeface="Calibri"/>
                <a:cs typeface="Calibri"/>
              </a:rPr>
              <a:t>TH</a:t>
            </a:r>
            <a:r>
              <a:rPr sz="2175" spc="262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en </a:t>
            </a:r>
            <a:r>
              <a:rPr sz="2200" spc="-15" dirty="0">
                <a:latin typeface="Calibri"/>
                <a:cs typeface="Calibri"/>
              </a:rPr>
              <a:t>este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cable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para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</a:t>
            </a:r>
            <a:r>
              <a:rPr sz="2175" spc="-7" baseline="-21072" dirty="0">
                <a:latin typeface="Calibri"/>
                <a:cs typeface="Calibri"/>
              </a:rPr>
              <a:t>K</a:t>
            </a:r>
            <a:r>
              <a:rPr sz="2200" spc="-5" dirty="0">
                <a:latin typeface="Calibri"/>
                <a:cs typeface="Calibri"/>
              </a:rPr>
              <a:t>=1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s.</a:t>
            </a:r>
            <a:endParaRPr sz="2200">
              <a:latin typeface="Calibri"/>
              <a:cs typeface="Calibri"/>
            </a:endParaRPr>
          </a:p>
          <a:p>
            <a:pPr marL="1168400" marR="142875" lvl="1" indent="-228600">
              <a:lnSpc>
                <a:spcPts val="2110"/>
              </a:lnSpc>
              <a:spcBef>
                <a:spcPts val="515"/>
              </a:spcBef>
              <a:buFont typeface="Arial MT"/>
              <a:buChar char="•"/>
              <a:tabLst>
                <a:tab pos="1168400" algn="l"/>
                <a:tab pos="1169035" algn="l"/>
              </a:tabLst>
            </a:pPr>
            <a:r>
              <a:rPr sz="2200" spc="-25" dirty="0">
                <a:latin typeface="Calibri"/>
                <a:cs typeface="Calibri"/>
              </a:rPr>
              <a:t>Para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lo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anterior,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determine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factor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Symbol"/>
                <a:cs typeface="Symbol"/>
              </a:rPr>
              <a:t>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Calibri"/>
                <a:cs typeface="Calibri"/>
              </a:rPr>
              <a:t>con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relación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R/X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en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lugar </a:t>
            </a:r>
            <a:r>
              <a:rPr sz="2200" spc="-5" dirty="0">
                <a:latin typeface="Calibri"/>
                <a:cs typeface="Calibri"/>
              </a:rPr>
              <a:t>del </a:t>
            </a:r>
            <a:r>
              <a:rPr sz="2200" spc="-15" dirty="0">
                <a:latin typeface="Calibri"/>
                <a:cs typeface="Calibri"/>
              </a:rPr>
              <a:t>cortocircuito.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Asumir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</a:t>
            </a:r>
            <a:r>
              <a:rPr sz="2200" spc="-10" dirty="0">
                <a:latin typeface="Calibri"/>
                <a:cs typeface="Calibri"/>
              </a:rPr>
              <a:t> simplificación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</a:t>
            </a:r>
            <a:r>
              <a:rPr sz="2175" spc="-7" baseline="-21072" dirty="0">
                <a:latin typeface="Calibri"/>
                <a:cs typeface="Calibri"/>
              </a:rPr>
              <a:t>K</a:t>
            </a:r>
            <a:r>
              <a:rPr sz="2200" spc="-5" dirty="0">
                <a:latin typeface="Calibri"/>
                <a:cs typeface="Calibri"/>
              </a:rPr>
              <a:t>=Ib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aplica</a:t>
            </a:r>
            <a:r>
              <a:rPr sz="2200" spc="-20" dirty="0">
                <a:latin typeface="Calibri"/>
                <a:cs typeface="Calibri"/>
              </a:rPr>
              <a:t> para</a:t>
            </a:r>
            <a:r>
              <a:rPr sz="2200" spc="-5" dirty="0">
                <a:latin typeface="Calibri"/>
                <a:cs typeface="Calibri"/>
              </a:rPr>
              <a:t> el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generador.</a:t>
            </a:r>
            <a:endParaRPr sz="2200">
              <a:latin typeface="Calibri"/>
              <a:cs typeface="Calibri"/>
            </a:endParaRPr>
          </a:p>
          <a:p>
            <a:pPr marL="1168400" marR="366395" lvl="1" indent="-228600">
              <a:lnSpc>
                <a:spcPct val="80000"/>
              </a:lnSpc>
              <a:spcBef>
                <a:spcPts val="550"/>
              </a:spcBef>
              <a:buFont typeface="Arial MT"/>
              <a:buChar char="•"/>
              <a:tabLst>
                <a:tab pos="1168400" algn="l"/>
                <a:tab pos="1169035" algn="l"/>
              </a:tabLst>
            </a:pPr>
            <a:r>
              <a:rPr sz="2200" spc="-10" dirty="0">
                <a:latin typeface="Calibri"/>
                <a:cs typeface="Calibri"/>
              </a:rPr>
              <a:t>¿Qué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características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debe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tener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el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cable,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considera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el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esfuerzo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térmico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producto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del </a:t>
            </a:r>
            <a:r>
              <a:rPr sz="2200" spc="-15" dirty="0">
                <a:latin typeface="Calibri"/>
                <a:cs typeface="Calibri"/>
              </a:rPr>
              <a:t>cortocircuito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(resistencia)?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(Cable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conductor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aluminio,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mínimo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admisible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nominal</a:t>
            </a:r>
            <a:r>
              <a:rPr sz="2200" spc="-5" dirty="0">
                <a:latin typeface="Calibri"/>
                <a:cs typeface="Calibri"/>
              </a:rPr>
              <a:t> de </a:t>
            </a:r>
            <a:r>
              <a:rPr sz="2200" spc="-15" dirty="0">
                <a:latin typeface="Calibri"/>
                <a:cs typeface="Calibri"/>
              </a:rPr>
              <a:t>corto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tiempo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densidad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 </a:t>
            </a:r>
            <a:r>
              <a:rPr sz="2200" spc="-15" dirty="0">
                <a:latin typeface="Calibri"/>
                <a:cs typeface="Calibri"/>
              </a:rPr>
              <a:t>corriente).</a:t>
            </a:r>
            <a:endParaRPr sz="2200">
              <a:latin typeface="Calibri"/>
              <a:cs typeface="Calibri"/>
            </a:endParaRPr>
          </a:p>
          <a:p>
            <a:pPr marL="1168400" lvl="1" indent="-229235">
              <a:lnSpc>
                <a:spcPts val="2375"/>
              </a:lnSpc>
              <a:buFont typeface="Arial MT"/>
              <a:buChar char="•"/>
              <a:tabLst>
                <a:tab pos="1168400" algn="l"/>
                <a:tab pos="1169035" algn="l"/>
                <a:tab pos="2808605" algn="l"/>
              </a:tabLst>
            </a:pPr>
            <a:r>
              <a:rPr sz="2200" spc="-10" dirty="0">
                <a:latin typeface="Calibri"/>
                <a:cs typeface="Calibri"/>
              </a:rPr>
              <a:t>Las</a:t>
            </a:r>
            <a:r>
              <a:rPr sz="2200" spc="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secciones	nominales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del</a:t>
            </a:r>
            <a:r>
              <a:rPr sz="2200" spc="-15" dirty="0">
                <a:latin typeface="Calibri"/>
                <a:cs typeface="Calibri"/>
              </a:rPr>
              <a:t> cal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cable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 AL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es: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95;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120;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150;</a:t>
            </a:r>
            <a:endParaRPr sz="2200">
              <a:latin typeface="Calibri"/>
              <a:cs typeface="Calibri"/>
            </a:endParaRPr>
          </a:p>
          <a:p>
            <a:pPr marL="1168400">
              <a:lnSpc>
                <a:spcPts val="2375"/>
              </a:lnSpc>
            </a:pPr>
            <a:r>
              <a:rPr sz="2200" spc="-5" dirty="0">
                <a:latin typeface="Calibri"/>
                <a:cs typeface="Calibri"/>
              </a:rPr>
              <a:t>185; 240;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300;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400; 500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mm</a:t>
            </a:r>
            <a:r>
              <a:rPr sz="2175" spc="-7" baseline="24904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5610" y="461899"/>
            <a:ext cx="31940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20" dirty="0">
                <a:latin typeface="Calibri"/>
                <a:cs typeface="Calibri"/>
              </a:rPr>
              <a:t>Respuesta</a:t>
            </a:r>
            <a:r>
              <a:rPr sz="4400" b="0" spc="-80" dirty="0">
                <a:latin typeface="Calibri"/>
                <a:cs typeface="Calibri"/>
              </a:rPr>
              <a:t> </a:t>
            </a:r>
            <a:r>
              <a:rPr sz="4400" b="0" spc="-35" dirty="0">
                <a:latin typeface="Calibri"/>
                <a:cs typeface="Calibri"/>
              </a:rPr>
              <a:t>“a”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9906" y="1653669"/>
            <a:ext cx="4933032" cy="205101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06528" y="1793307"/>
            <a:ext cx="2491562" cy="201238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33756" y="4152900"/>
            <a:ext cx="8168640" cy="1091565"/>
            <a:chOff x="333756" y="4152900"/>
            <a:chExt cx="8168640" cy="109156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9762" y="4203207"/>
              <a:ext cx="7996438" cy="90674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3756" y="4152900"/>
              <a:ext cx="8168640" cy="109118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7868" y="4221480"/>
              <a:ext cx="7920228" cy="83058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67868" y="4221479"/>
            <a:ext cx="7920355" cy="83058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669" rIns="0" bIns="0" rtlCol="0">
            <a:spAutoFit/>
          </a:bodyPr>
          <a:lstStyle/>
          <a:p>
            <a:pPr marL="90805" marR="101600">
              <a:lnSpc>
                <a:spcPct val="100000"/>
              </a:lnSpc>
              <a:spcBef>
                <a:spcPts val="209"/>
              </a:spcBef>
            </a:pPr>
            <a:r>
              <a:rPr sz="2400" spc="-5" dirty="0">
                <a:latin typeface="Calibri"/>
                <a:cs typeface="Calibri"/>
              </a:rPr>
              <a:t>La </a:t>
            </a:r>
            <a:r>
              <a:rPr sz="2400" spc="-25" dirty="0">
                <a:latin typeface="Calibri"/>
                <a:cs typeface="Calibri"/>
              </a:rPr>
              <a:t>carga </a:t>
            </a:r>
            <a:r>
              <a:rPr sz="2400" dirty="0">
                <a:latin typeface="Calibri"/>
                <a:cs typeface="Calibri"/>
              </a:rPr>
              <a:t>más </a:t>
            </a:r>
            <a:r>
              <a:rPr sz="2400" spc="-10" dirty="0">
                <a:latin typeface="Calibri"/>
                <a:cs typeface="Calibri"/>
              </a:rPr>
              <a:t>grande </a:t>
            </a:r>
            <a:r>
              <a:rPr sz="2400" spc="-5" dirty="0">
                <a:latin typeface="Calibri"/>
                <a:cs typeface="Calibri"/>
              </a:rPr>
              <a:t>se puede </a:t>
            </a:r>
            <a:r>
              <a:rPr sz="2400" spc="-10" dirty="0">
                <a:latin typeface="Calibri"/>
                <a:cs typeface="Calibri"/>
              </a:rPr>
              <a:t>producir </a:t>
            </a:r>
            <a:r>
              <a:rPr sz="2400" dirty="0">
                <a:latin typeface="Calibri"/>
                <a:cs typeface="Calibri"/>
              </a:rPr>
              <a:t>en </a:t>
            </a:r>
            <a:r>
              <a:rPr sz="2400" spc="-5" dirty="0">
                <a:latin typeface="Calibri"/>
                <a:cs typeface="Calibri"/>
              </a:rPr>
              <a:t>una de </a:t>
            </a:r>
            <a:r>
              <a:rPr sz="2400" dirty="0">
                <a:latin typeface="Calibri"/>
                <a:cs typeface="Calibri"/>
              </a:rPr>
              <a:t>las </a:t>
            </a:r>
            <a:r>
              <a:rPr sz="2400" spc="-5" dirty="0">
                <a:latin typeface="Calibri"/>
                <a:cs typeface="Calibri"/>
              </a:rPr>
              <a:t>dos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tramos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siguientes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"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alimentador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-cargas"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/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"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generador 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red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"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5610" y="461899"/>
            <a:ext cx="31940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20" dirty="0">
                <a:latin typeface="Calibri"/>
                <a:cs typeface="Calibri"/>
              </a:rPr>
              <a:t>Respuesta</a:t>
            </a:r>
            <a:r>
              <a:rPr sz="4400" b="0" spc="-80" dirty="0">
                <a:latin typeface="Calibri"/>
                <a:cs typeface="Calibri"/>
              </a:rPr>
              <a:t> </a:t>
            </a:r>
            <a:r>
              <a:rPr sz="4400" b="0" spc="-35" dirty="0">
                <a:latin typeface="Calibri"/>
                <a:cs typeface="Calibri"/>
              </a:rPr>
              <a:t>“a”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41959" y="1746504"/>
            <a:ext cx="8368665" cy="612775"/>
            <a:chOff x="441959" y="1746504"/>
            <a:chExt cx="8368665" cy="6127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898" y="1863806"/>
              <a:ext cx="8150221" cy="28249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54913" y="1759458"/>
              <a:ext cx="8342630" cy="586740"/>
            </a:xfrm>
            <a:custGeom>
              <a:avLst/>
              <a:gdLst/>
              <a:ahLst/>
              <a:cxnLst/>
              <a:rect l="l" t="t" r="r" b="b"/>
              <a:pathLst>
                <a:path w="8342630" h="586739">
                  <a:moveTo>
                    <a:pt x="0" y="586739"/>
                  </a:moveTo>
                  <a:lnTo>
                    <a:pt x="8342376" y="586739"/>
                  </a:lnTo>
                  <a:lnTo>
                    <a:pt x="8342376" y="0"/>
                  </a:lnTo>
                  <a:lnTo>
                    <a:pt x="0" y="0"/>
                  </a:lnTo>
                  <a:lnTo>
                    <a:pt x="0" y="586739"/>
                  </a:lnTo>
                  <a:close/>
                </a:path>
              </a:pathLst>
            </a:custGeom>
            <a:ln w="25908">
              <a:solidFill>
                <a:srgbClr val="9C52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333756" y="2424683"/>
            <a:ext cx="8525510" cy="725805"/>
            <a:chOff x="333756" y="2424683"/>
            <a:chExt cx="8525510" cy="72580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9766" y="2474950"/>
              <a:ext cx="8429247" cy="53802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3756" y="2424683"/>
              <a:ext cx="8505444" cy="7254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7868" y="2493263"/>
              <a:ext cx="8353044" cy="46177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67868" y="2493264"/>
            <a:ext cx="8353425" cy="46228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04"/>
              </a:spcBef>
            </a:pPr>
            <a:r>
              <a:rPr sz="2400" spc="-5" dirty="0">
                <a:latin typeface="Calibri"/>
                <a:cs typeface="Calibri"/>
              </a:rPr>
              <a:t>SrT1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SrG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son </a:t>
            </a:r>
            <a:r>
              <a:rPr sz="2400" spc="-10" dirty="0">
                <a:latin typeface="Calibri"/>
                <a:cs typeface="Calibri"/>
              </a:rPr>
              <a:t>determinantes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10" dirty="0">
                <a:latin typeface="Calibri"/>
                <a:cs typeface="Calibri"/>
              </a:rPr>
              <a:t> corriente </a:t>
            </a:r>
            <a:r>
              <a:rPr sz="2400" spc="-5" dirty="0">
                <a:latin typeface="Calibri"/>
                <a:cs typeface="Calibri"/>
              </a:rPr>
              <a:t>nominal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la </a:t>
            </a:r>
            <a:r>
              <a:rPr sz="2400" spc="-15" dirty="0">
                <a:latin typeface="Calibri"/>
                <a:cs typeface="Calibri"/>
              </a:rPr>
              <a:t>barra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7898" y="3449032"/>
            <a:ext cx="3817202" cy="77133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61411" y="3499103"/>
            <a:ext cx="2692516" cy="506185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5610" y="461899"/>
            <a:ext cx="31940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20" dirty="0">
                <a:latin typeface="Calibri"/>
                <a:cs typeface="Calibri"/>
              </a:rPr>
              <a:t>Respuesta</a:t>
            </a:r>
            <a:r>
              <a:rPr sz="4400" b="0" spc="-80" dirty="0">
                <a:latin typeface="Calibri"/>
                <a:cs typeface="Calibri"/>
              </a:rPr>
              <a:t> </a:t>
            </a:r>
            <a:r>
              <a:rPr sz="4400" b="0" spc="-35" dirty="0">
                <a:latin typeface="Calibri"/>
                <a:cs typeface="Calibri"/>
              </a:rPr>
              <a:t>“a”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4356" y="3247306"/>
            <a:ext cx="3714586" cy="148115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86786" y="3263310"/>
            <a:ext cx="2378190" cy="146136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33756" y="1632204"/>
            <a:ext cx="8380730" cy="1457325"/>
            <a:chOff x="333756" y="1632204"/>
            <a:chExt cx="8380730" cy="145732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9768" y="1682474"/>
              <a:ext cx="8284463" cy="12771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3756" y="1632204"/>
              <a:ext cx="7345680" cy="14569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7868" y="1700784"/>
              <a:ext cx="8208264" cy="1200912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67868" y="1700783"/>
            <a:ext cx="8208645" cy="1201420"/>
          </a:xfrm>
          <a:prstGeom prst="rect">
            <a:avLst/>
          </a:prstGeom>
          <a:ln w="9144">
            <a:solidFill>
              <a:srgbClr val="E6811C"/>
            </a:solidFill>
          </a:ln>
        </p:spPr>
        <p:txBody>
          <a:bodyPr vert="horz" wrap="square" lIns="0" tIns="26669" rIns="0" bIns="0" rtlCol="0">
            <a:spAutoFit/>
          </a:bodyPr>
          <a:lstStyle/>
          <a:p>
            <a:pPr marL="90805" marR="1350645">
              <a:lnSpc>
                <a:spcPct val="100000"/>
              </a:lnSpc>
              <a:spcBef>
                <a:spcPts val="209"/>
              </a:spcBef>
            </a:pPr>
            <a:r>
              <a:rPr sz="2400" spc="-25" dirty="0">
                <a:latin typeface="Calibri"/>
                <a:cs typeface="Calibri"/>
              </a:rPr>
              <a:t>Para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cálculo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interruptores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para </a:t>
            </a:r>
            <a:r>
              <a:rPr sz="2400" spc="-5" dirty="0">
                <a:latin typeface="Calibri"/>
                <a:cs typeface="Calibri"/>
              </a:rPr>
              <a:t>Generador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Transformador </a:t>
            </a:r>
            <a:r>
              <a:rPr sz="2400" spc="-10" dirty="0">
                <a:latin typeface="Calibri"/>
                <a:cs typeface="Calibri"/>
              </a:rPr>
              <a:t>T1, </a:t>
            </a:r>
            <a:r>
              <a:rPr sz="2400" spc="-5" dirty="0">
                <a:latin typeface="Calibri"/>
                <a:cs typeface="Calibri"/>
              </a:rPr>
              <a:t>se calcula </a:t>
            </a:r>
            <a:r>
              <a:rPr sz="2400" dirty="0">
                <a:latin typeface="Calibri"/>
                <a:cs typeface="Calibri"/>
              </a:rPr>
              <a:t>las </a:t>
            </a:r>
            <a:r>
              <a:rPr sz="2400" spc="-10" dirty="0">
                <a:latin typeface="Calibri"/>
                <a:cs typeface="Calibri"/>
              </a:rPr>
              <a:t>corrientes </a:t>
            </a:r>
            <a:r>
              <a:rPr sz="2400" spc="-5" dirty="0">
                <a:latin typeface="Calibri"/>
                <a:cs typeface="Calibri"/>
              </a:rPr>
              <a:t>nominales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respectivas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77012" y="5233415"/>
            <a:ext cx="8094345" cy="1091565"/>
            <a:chOff x="477012" y="5233415"/>
            <a:chExt cx="8094345" cy="1091565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3020" y="5282214"/>
              <a:ext cx="7997958" cy="90824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7012" y="5233415"/>
              <a:ext cx="7511796" cy="10911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1124" y="5300471"/>
              <a:ext cx="7921752" cy="83210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611123" y="5300471"/>
            <a:ext cx="7922259" cy="832485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91440" marR="828675">
              <a:lnSpc>
                <a:spcPct val="100000"/>
              </a:lnSpc>
              <a:spcBef>
                <a:spcPts val="220"/>
              </a:spcBef>
            </a:pP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los </a:t>
            </a:r>
            <a:r>
              <a:rPr sz="2400" spc="-5" dirty="0">
                <a:latin typeface="Calibri"/>
                <a:cs typeface="Calibri"/>
              </a:rPr>
              <a:t>cálculos </a:t>
            </a:r>
            <a:r>
              <a:rPr sz="2400" spc="-10" dirty="0">
                <a:latin typeface="Calibri"/>
                <a:cs typeface="Calibri"/>
              </a:rPr>
              <a:t>anteriores </a:t>
            </a:r>
            <a:r>
              <a:rPr sz="2400" dirty="0">
                <a:latin typeface="Calibri"/>
                <a:cs typeface="Calibri"/>
              </a:rPr>
              <a:t>, </a:t>
            </a:r>
            <a:r>
              <a:rPr sz="2400" spc="-5" dirty="0">
                <a:latin typeface="Calibri"/>
                <a:cs typeface="Calibri"/>
              </a:rPr>
              <a:t>los </a:t>
            </a:r>
            <a:r>
              <a:rPr sz="2400" spc="-10" dirty="0">
                <a:latin typeface="Calibri"/>
                <a:cs typeface="Calibri"/>
              </a:rPr>
              <a:t>interruptores tendrán </a:t>
            </a:r>
            <a:r>
              <a:rPr sz="2400" spc="-5" dirty="0">
                <a:latin typeface="Calibri"/>
                <a:cs typeface="Calibri"/>
              </a:rPr>
              <a:t>una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corriente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nominal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b="1" dirty="0">
                <a:latin typeface="Calibri"/>
                <a:cs typeface="Calibri"/>
              </a:rPr>
              <a:t>Ir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b="1" spc="-5" dirty="0">
                <a:latin typeface="Calibri"/>
                <a:cs typeface="Calibri"/>
              </a:rPr>
              <a:t>1250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6173" y="461899"/>
            <a:ext cx="33083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0" dirty="0"/>
              <a:t>Respuesta</a:t>
            </a:r>
            <a:r>
              <a:rPr sz="4400" spc="-110" dirty="0"/>
              <a:t> </a:t>
            </a:r>
            <a:r>
              <a:rPr sz="4400" spc="-5" dirty="0"/>
              <a:t>“b”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532356"/>
            <a:ext cx="8039100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3200" spc="-15" dirty="0">
                <a:latin typeface="Calibri"/>
                <a:cs typeface="Calibri"/>
              </a:rPr>
              <a:t>cortocircuito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trifásico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tiene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que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ser simulado </a:t>
            </a:r>
            <a:r>
              <a:rPr sz="3200" dirty="0">
                <a:latin typeface="Calibri"/>
                <a:cs typeface="Calibri"/>
              </a:rPr>
              <a:t> en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el</a:t>
            </a:r>
            <a:r>
              <a:rPr sz="3200" spc="-10" dirty="0">
                <a:latin typeface="Calibri"/>
                <a:cs typeface="Calibri"/>
              </a:rPr>
              <a:t> alimentador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del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transformador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T3 </a:t>
            </a:r>
            <a:r>
              <a:rPr sz="3200" dirty="0">
                <a:latin typeface="Calibri"/>
                <a:cs typeface="Calibri"/>
              </a:rPr>
              <a:t>,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entre </a:t>
            </a:r>
            <a:r>
              <a:rPr sz="3200" spc="-7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el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interruptor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 </a:t>
            </a:r>
            <a:r>
              <a:rPr sz="3200" spc="-15" dirty="0">
                <a:latin typeface="Calibri"/>
                <a:cs typeface="Calibri"/>
              </a:rPr>
              <a:t>circuito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y el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cable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1.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En </a:t>
            </a:r>
            <a:r>
              <a:rPr sz="3200" dirty="0">
                <a:latin typeface="Calibri"/>
                <a:cs typeface="Calibri"/>
              </a:rPr>
              <a:t>ese 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punto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las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corrientes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cortocircuito</a:t>
            </a:r>
            <a:r>
              <a:rPr sz="3200" spc="-5" dirty="0">
                <a:latin typeface="Calibri"/>
                <a:cs typeface="Calibri"/>
              </a:rPr>
              <a:t> del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generador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, </a:t>
            </a:r>
            <a:r>
              <a:rPr sz="3200" spc="-5" dirty="0">
                <a:latin typeface="Calibri"/>
                <a:cs typeface="Calibri"/>
              </a:rPr>
              <a:t>de </a:t>
            </a:r>
            <a:r>
              <a:rPr sz="3200" spc="-10" dirty="0">
                <a:latin typeface="Calibri"/>
                <a:cs typeface="Calibri"/>
              </a:rPr>
              <a:t>la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red</a:t>
            </a:r>
            <a:r>
              <a:rPr sz="3200" dirty="0">
                <a:latin typeface="Calibri"/>
                <a:cs typeface="Calibri"/>
              </a:rPr>
              <a:t> y </a:t>
            </a:r>
            <a:r>
              <a:rPr sz="3200" spc="-10" dirty="0">
                <a:latin typeface="Calibri"/>
                <a:cs typeface="Calibri"/>
              </a:rPr>
              <a:t>de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los</a:t>
            </a:r>
            <a:r>
              <a:rPr sz="3200" spc="-10" dirty="0">
                <a:latin typeface="Calibri"/>
                <a:cs typeface="Calibri"/>
              </a:rPr>
              <a:t> motores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 </a:t>
            </a:r>
            <a:r>
              <a:rPr sz="3200" spc="-5" dirty="0">
                <a:latin typeface="Calibri"/>
                <a:cs typeface="Calibri"/>
              </a:rPr>
              <a:t> suman.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3082" y="1637143"/>
            <a:ext cx="6274492" cy="147505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684264" y="2284476"/>
            <a:ext cx="2091055" cy="521334"/>
            <a:chOff x="6684264" y="2284476"/>
            <a:chExt cx="2091055" cy="521334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42895" y="2442776"/>
              <a:ext cx="1785731" cy="24071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697218" y="2297430"/>
              <a:ext cx="2065020" cy="495300"/>
            </a:xfrm>
            <a:custGeom>
              <a:avLst/>
              <a:gdLst/>
              <a:ahLst/>
              <a:cxnLst/>
              <a:rect l="l" t="t" r="r" b="b"/>
              <a:pathLst>
                <a:path w="2065020" h="495300">
                  <a:moveTo>
                    <a:pt x="0" y="495300"/>
                  </a:moveTo>
                  <a:lnTo>
                    <a:pt x="2065020" y="495300"/>
                  </a:lnTo>
                  <a:lnTo>
                    <a:pt x="2065020" y="0"/>
                  </a:lnTo>
                  <a:lnTo>
                    <a:pt x="0" y="0"/>
                  </a:lnTo>
                  <a:lnTo>
                    <a:pt x="0" y="495300"/>
                  </a:lnTo>
                  <a:close/>
                </a:path>
              </a:pathLst>
            </a:custGeom>
            <a:ln w="25908">
              <a:solidFill>
                <a:srgbClr val="9C52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9679" y="3597797"/>
            <a:ext cx="5411320" cy="626962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280403" y="3651503"/>
            <a:ext cx="2280285" cy="467995"/>
            <a:chOff x="6280403" y="3651503"/>
            <a:chExt cx="2280285" cy="46799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71460" y="3716416"/>
              <a:ext cx="2032641" cy="31203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293357" y="3664457"/>
              <a:ext cx="2254250" cy="441959"/>
            </a:xfrm>
            <a:custGeom>
              <a:avLst/>
              <a:gdLst/>
              <a:ahLst/>
              <a:cxnLst/>
              <a:rect l="l" t="t" r="r" b="b"/>
              <a:pathLst>
                <a:path w="2254250" h="441960">
                  <a:moveTo>
                    <a:pt x="0" y="441959"/>
                  </a:moveTo>
                  <a:lnTo>
                    <a:pt x="2253995" y="441959"/>
                  </a:lnTo>
                  <a:lnTo>
                    <a:pt x="2253995" y="0"/>
                  </a:lnTo>
                  <a:lnTo>
                    <a:pt x="0" y="0"/>
                  </a:lnTo>
                  <a:lnTo>
                    <a:pt x="0" y="441959"/>
                  </a:lnTo>
                  <a:close/>
                </a:path>
              </a:pathLst>
            </a:custGeom>
            <a:ln w="25908">
              <a:solidFill>
                <a:srgbClr val="9C52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3991" y="4696967"/>
            <a:ext cx="1760022" cy="327152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2427732" y="4642103"/>
            <a:ext cx="2019300" cy="466725"/>
            <a:chOff x="2427732" y="4642103"/>
            <a:chExt cx="2019300" cy="46672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89196" y="4750917"/>
              <a:ext cx="1884517" cy="24871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440686" y="4655057"/>
              <a:ext cx="1993900" cy="440690"/>
            </a:xfrm>
            <a:custGeom>
              <a:avLst/>
              <a:gdLst/>
              <a:ahLst/>
              <a:cxnLst/>
              <a:rect l="l" t="t" r="r" b="b"/>
              <a:pathLst>
                <a:path w="1993900" h="440689">
                  <a:moveTo>
                    <a:pt x="0" y="440436"/>
                  </a:moveTo>
                  <a:lnTo>
                    <a:pt x="1993391" y="440436"/>
                  </a:lnTo>
                  <a:lnTo>
                    <a:pt x="1993391" y="0"/>
                  </a:lnTo>
                  <a:lnTo>
                    <a:pt x="0" y="0"/>
                  </a:lnTo>
                  <a:lnTo>
                    <a:pt x="0" y="440436"/>
                  </a:lnTo>
                  <a:close/>
                </a:path>
              </a:pathLst>
            </a:custGeom>
            <a:ln w="25907">
              <a:solidFill>
                <a:srgbClr val="9C52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15720" y="4702000"/>
            <a:ext cx="1956504" cy="328546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6643116" y="4642103"/>
            <a:ext cx="1917700" cy="417830"/>
            <a:chOff x="6643116" y="4642103"/>
            <a:chExt cx="1917700" cy="417830"/>
          </a:xfrm>
        </p:grpSpPr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91912" y="4736591"/>
              <a:ext cx="1785267" cy="24003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656070" y="4655057"/>
              <a:ext cx="1891664" cy="391795"/>
            </a:xfrm>
            <a:custGeom>
              <a:avLst/>
              <a:gdLst/>
              <a:ahLst/>
              <a:cxnLst/>
              <a:rect l="l" t="t" r="r" b="b"/>
              <a:pathLst>
                <a:path w="1891665" h="391795">
                  <a:moveTo>
                    <a:pt x="0" y="391668"/>
                  </a:moveTo>
                  <a:lnTo>
                    <a:pt x="1891283" y="391668"/>
                  </a:lnTo>
                  <a:lnTo>
                    <a:pt x="1891283" y="0"/>
                  </a:lnTo>
                  <a:lnTo>
                    <a:pt x="0" y="0"/>
                  </a:lnTo>
                  <a:lnTo>
                    <a:pt x="0" y="391668"/>
                  </a:lnTo>
                  <a:close/>
                </a:path>
              </a:pathLst>
            </a:custGeom>
            <a:ln w="25908">
              <a:solidFill>
                <a:srgbClr val="9C52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17842" y="5314316"/>
            <a:ext cx="8196687" cy="655921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2949701" y="192150"/>
            <a:ext cx="324358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50" dirty="0">
                <a:latin typeface="Calibri"/>
                <a:cs typeface="Calibri"/>
              </a:rPr>
              <a:t>RESPUESTA</a:t>
            </a:r>
            <a:r>
              <a:rPr sz="4000" b="0" spc="-100" dirty="0">
                <a:latin typeface="Calibri"/>
                <a:cs typeface="Calibri"/>
              </a:rPr>
              <a:t> </a:t>
            </a:r>
            <a:r>
              <a:rPr sz="4000" b="0" spc="-5" dirty="0">
                <a:latin typeface="Calibri"/>
                <a:cs typeface="Calibri"/>
              </a:rPr>
              <a:t>«C»</a:t>
            </a:r>
            <a:endParaRPr sz="4000">
              <a:latin typeface="Calibri"/>
              <a:cs typeface="Calibri"/>
            </a:endParaRPr>
          </a:p>
          <a:p>
            <a:pPr marL="167640">
              <a:lnSpc>
                <a:spcPct val="100000"/>
              </a:lnSpc>
            </a:pPr>
            <a:r>
              <a:rPr sz="4000" b="0" spc="-5" dirty="0">
                <a:latin typeface="Calibri"/>
                <a:cs typeface="Calibri"/>
              </a:rPr>
              <a:t>-</a:t>
            </a:r>
            <a:r>
              <a:rPr sz="4000" b="0" spc="-40" dirty="0">
                <a:latin typeface="Calibri"/>
                <a:cs typeface="Calibri"/>
              </a:rPr>
              <a:t> </a:t>
            </a:r>
            <a:r>
              <a:rPr sz="4000" b="0" spc="-5" dirty="0">
                <a:latin typeface="Calibri"/>
                <a:cs typeface="Calibri"/>
              </a:rPr>
              <a:t>GENERADOR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868" rIns="0" bIns="0" rtlCol="0">
            <a:spAutoFit/>
          </a:bodyPr>
          <a:lstStyle/>
          <a:p>
            <a:pPr marL="1746250" marR="5080" indent="636905">
              <a:lnSpc>
                <a:spcPct val="100000"/>
              </a:lnSpc>
              <a:spcBef>
                <a:spcPts val="95"/>
              </a:spcBef>
            </a:pPr>
            <a:r>
              <a:rPr sz="4000" b="0" spc="-50" dirty="0">
                <a:latin typeface="Calibri"/>
                <a:cs typeface="Calibri"/>
              </a:rPr>
              <a:t>RESPUESTA</a:t>
            </a:r>
            <a:r>
              <a:rPr sz="4000" b="0" spc="-40" dirty="0">
                <a:latin typeface="Calibri"/>
                <a:cs typeface="Calibri"/>
              </a:rPr>
              <a:t> </a:t>
            </a:r>
            <a:r>
              <a:rPr sz="4000" b="0" spc="-5" dirty="0">
                <a:latin typeface="Calibri"/>
                <a:cs typeface="Calibri"/>
              </a:rPr>
              <a:t>«C» </a:t>
            </a:r>
            <a:r>
              <a:rPr sz="4000" b="0" dirty="0">
                <a:latin typeface="Calibri"/>
                <a:cs typeface="Calibri"/>
              </a:rPr>
              <a:t> </a:t>
            </a:r>
            <a:r>
              <a:rPr sz="4000" b="0" spc="-10" dirty="0">
                <a:latin typeface="Calibri"/>
                <a:cs typeface="Calibri"/>
              </a:rPr>
              <a:t>TRANSFORMADOR</a:t>
            </a:r>
            <a:r>
              <a:rPr sz="4000" b="0" spc="-40" dirty="0">
                <a:latin typeface="Calibri"/>
                <a:cs typeface="Calibri"/>
              </a:rPr>
              <a:t> </a:t>
            </a:r>
            <a:r>
              <a:rPr sz="4000" b="0" spc="-10" dirty="0">
                <a:latin typeface="Calibri"/>
                <a:cs typeface="Calibri"/>
              </a:rPr>
              <a:t>T1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1916" y="1624908"/>
            <a:ext cx="6153155" cy="14870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01482" y="2703914"/>
            <a:ext cx="2080118" cy="29159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1833" y="3524294"/>
            <a:ext cx="4704294" cy="143895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18877" y="3514263"/>
            <a:ext cx="2569601" cy="149820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9495" y="5114543"/>
            <a:ext cx="2618232" cy="174345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54167" y="5620511"/>
            <a:ext cx="3052572" cy="903732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5180" marR="5080" indent="571500">
              <a:lnSpc>
                <a:spcPct val="100000"/>
              </a:lnSpc>
              <a:spcBef>
                <a:spcPts val="100"/>
              </a:spcBef>
            </a:pPr>
            <a:r>
              <a:rPr sz="3600" b="0" spc="-50" dirty="0">
                <a:latin typeface="Calibri"/>
                <a:cs typeface="Calibri"/>
              </a:rPr>
              <a:t>RESPUESTA</a:t>
            </a:r>
            <a:r>
              <a:rPr sz="3600" b="0" spc="-10" dirty="0">
                <a:latin typeface="Calibri"/>
                <a:cs typeface="Calibri"/>
              </a:rPr>
              <a:t> </a:t>
            </a:r>
            <a:r>
              <a:rPr sz="3600" b="0" dirty="0">
                <a:latin typeface="Calibri"/>
                <a:cs typeface="Calibri"/>
              </a:rPr>
              <a:t>«C» </a:t>
            </a:r>
            <a:r>
              <a:rPr sz="3600" b="0" spc="5" dirty="0">
                <a:latin typeface="Calibri"/>
                <a:cs typeface="Calibri"/>
              </a:rPr>
              <a:t> </a:t>
            </a:r>
            <a:r>
              <a:rPr sz="3600" b="0" spc="-5" dirty="0">
                <a:latin typeface="Calibri"/>
                <a:cs typeface="Calibri"/>
              </a:rPr>
              <a:t>TRANSFORMADOR</a:t>
            </a:r>
            <a:r>
              <a:rPr sz="3600" b="0" spc="-100" dirty="0">
                <a:latin typeface="Calibri"/>
                <a:cs typeface="Calibri"/>
              </a:rPr>
              <a:t> </a:t>
            </a:r>
            <a:r>
              <a:rPr sz="3600" b="0" spc="-5" dirty="0">
                <a:latin typeface="Calibri"/>
                <a:cs typeface="Calibri"/>
              </a:rPr>
              <a:t>T1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8036" y="1344167"/>
            <a:ext cx="2843784" cy="284530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9855" y="1234439"/>
            <a:ext cx="5724143" cy="103936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76995" y="2443011"/>
            <a:ext cx="1971324" cy="29557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19855" y="2917642"/>
            <a:ext cx="4142625" cy="28547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77000" y="3527277"/>
            <a:ext cx="3761999" cy="28544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67473" y="4036314"/>
            <a:ext cx="4609365" cy="28575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88036" y="4634484"/>
            <a:ext cx="4428744" cy="11612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86528" y="4634484"/>
            <a:ext cx="3547872" cy="1680972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7038" y="461899"/>
            <a:ext cx="66503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5" dirty="0">
                <a:latin typeface="Calibri"/>
                <a:cs typeface="Calibri"/>
              </a:rPr>
              <a:t>RESPUESTA</a:t>
            </a:r>
            <a:r>
              <a:rPr sz="4400" b="0" spc="-15" dirty="0">
                <a:latin typeface="Calibri"/>
                <a:cs typeface="Calibri"/>
              </a:rPr>
              <a:t> </a:t>
            </a:r>
            <a:r>
              <a:rPr sz="4400" b="0" spc="-5" dirty="0">
                <a:latin typeface="Calibri"/>
                <a:cs typeface="Calibri"/>
              </a:rPr>
              <a:t>«C»</a:t>
            </a:r>
            <a:r>
              <a:rPr sz="4400" b="0" spc="15" dirty="0">
                <a:latin typeface="Calibri"/>
                <a:cs typeface="Calibri"/>
              </a:rPr>
              <a:t> </a:t>
            </a:r>
            <a:r>
              <a:rPr sz="4400" b="0" dirty="0">
                <a:latin typeface="Calibri"/>
                <a:cs typeface="Calibri"/>
              </a:rPr>
              <a:t>-</a:t>
            </a:r>
            <a:r>
              <a:rPr sz="4400" b="0" spc="-15" dirty="0">
                <a:latin typeface="Calibri"/>
                <a:cs typeface="Calibri"/>
              </a:rPr>
              <a:t> </a:t>
            </a:r>
            <a:r>
              <a:rPr sz="4400" b="0" spc="-50" dirty="0">
                <a:latin typeface="Calibri"/>
                <a:cs typeface="Calibri"/>
              </a:rPr>
              <a:t>MOTOR</a:t>
            </a:r>
            <a:r>
              <a:rPr sz="4400" b="0" spc="-15" dirty="0">
                <a:latin typeface="Calibri"/>
                <a:cs typeface="Calibri"/>
              </a:rPr>
              <a:t> </a:t>
            </a:r>
            <a:r>
              <a:rPr sz="4400" b="0" dirty="0">
                <a:latin typeface="Calibri"/>
                <a:cs typeface="Calibri"/>
              </a:rPr>
              <a:t>M1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6131" y="1253492"/>
            <a:ext cx="6981068" cy="247687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644" y="3860291"/>
            <a:ext cx="3294535" cy="117266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55621" y="5228844"/>
            <a:ext cx="8445500" cy="741680"/>
            <a:chOff x="355621" y="5228844"/>
            <a:chExt cx="8445500" cy="74168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621" y="5265838"/>
              <a:ext cx="6314415" cy="7041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98742" y="5254752"/>
              <a:ext cx="2066925" cy="58978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666737" y="5241798"/>
              <a:ext cx="2121535" cy="615950"/>
            </a:xfrm>
            <a:custGeom>
              <a:avLst/>
              <a:gdLst/>
              <a:ahLst/>
              <a:cxnLst/>
              <a:rect l="l" t="t" r="r" b="b"/>
              <a:pathLst>
                <a:path w="2121534" h="615950">
                  <a:moveTo>
                    <a:pt x="0" y="615695"/>
                  </a:moveTo>
                  <a:lnTo>
                    <a:pt x="2121407" y="615695"/>
                  </a:lnTo>
                  <a:lnTo>
                    <a:pt x="2121407" y="0"/>
                  </a:lnTo>
                  <a:lnTo>
                    <a:pt x="0" y="0"/>
                  </a:lnTo>
                  <a:lnTo>
                    <a:pt x="0" y="615695"/>
                  </a:lnTo>
                  <a:close/>
                </a:path>
              </a:pathLst>
            </a:custGeom>
            <a:ln w="25908">
              <a:solidFill>
                <a:srgbClr val="9C52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49701" y="192150"/>
            <a:ext cx="324358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7830" marR="5080" indent="-405765">
              <a:lnSpc>
                <a:spcPct val="100000"/>
              </a:lnSpc>
              <a:spcBef>
                <a:spcPts val="95"/>
              </a:spcBef>
            </a:pPr>
            <a:r>
              <a:rPr sz="4000" b="0" spc="-50" dirty="0">
                <a:latin typeface="Calibri"/>
                <a:cs typeface="Calibri"/>
              </a:rPr>
              <a:t>RESPUESTA</a:t>
            </a:r>
            <a:r>
              <a:rPr sz="4000" b="0" spc="-110" dirty="0">
                <a:latin typeface="Calibri"/>
                <a:cs typeface="Calibri"/>
              </a:rPr>
              <a:t> </a:t>
            </a:r>
            <a:r>
              <a:rPr sz="4000" b="0" spc="-5" dirty="0">
                <a:latin typeface="Calibri"/>
                <a:cs typeface="Calibri"/>
              </a:rPr>
              <a:t>«C» </a:t>
            </a:r>
            <a:r>
              <a:rPr sz="4000" b="0" spc="-890" dirty="0">
                <a:latin typeface="Calibri"/>
                <a:cs typeface="Calibri"/>
              </a:rPr>
              <a:t> </a:t>
            </a:r>
            <a:r>
              <a:rPr sz="4000" b="0" spc="-50" dirty="0">
                <a:latin typeface="Calibri"/>
                <a:cs typeface="Calibri"/>
              </a:rPr>
              <a:t>MOTOR</a:t>
            </a:r>
            <a:r>
              <a:rPr sz="4000" b="0" spc="-20" dirty="0">
                <a:latin typeface="Calibri"/>
                <a:cs typeface="Calibri"/>
              </a:rPr>
              <a:t> </a:t>
            </a:r>
            <a:r>
              <a:rPr sz="4000" b="0" spc="-5" dirty="0">
                <a:latin typeface="Calibri"/>
                <a:cs typeface="Calibri"/>
              </a:rPr>
              <a:t>M2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236" y="1322125"/>
            <a:ext cx="2752725" cy="67693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6133" y="2269216"/>
            <a:ext cx="5828922" cy="64736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46145" y="2469209"/>
            <a:ext cx="1581519" cy="25689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6607" y="3262121"/>
            <a:ext cx="6466716" cy="67627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50011" y="3285833"/>
            <a:ext cx="1972035" cy="25778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6136" y="4290843"/>
            <a:ext cx="2095500" cy="24793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160767" y="4099956"/>
            <a:ext cx="3218705" cy="639224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5110" y="461899"/>
            <a:ext cx="35712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5" dirty="0">
                <a:latin typeface="Calibri"/>
                <a:cs typeface="Calibri"/>
              </a:rPr>
              <a:t>RESPUESTA</a:t>
            </a:r>
            <a:r>
              <a:rPr sz="4400" b="0" spc="-65" dirty="0">
                <a:latin typeface="Calibri"/>
                <a:cs typeface="Calibri"/>
              </a:rPr>
              <a:t> </a:t>
            </a:r>
            <a:r>
              <a:rPr sz="4400" b="0" spc="-5" dirty="0">
                <a:latin typeface="Calibri"/>
                <a:cs typeface="Calibri"/>
              </a:rPr>
              <a:t>«C»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6604" y="1292373"/>
            <a:ext cx="4742336" cy="63853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04870" y="1445086"/>
            <a:ext cx="1571992" cy="2474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7086" y="2183426"/>
            <a:ext cx="5162550" cy="82762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00344" y="2454401"/>
            <a:ext cx="1962150" cy="25717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2287" y="3472053"/>
            <a:ext cx="2513533" cy="37147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143381" y="3405367"/>
            <a:ext cx="3286867" cy="637825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2436" y="260604"/>
            <a:ext cx="7205471" cy="6210300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8036" y="1234439"/>
            <a:ext cx="6137148" cy="536448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68552" y="398570"/>
            <a:ext cx="3994994" cy="73264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626864" y="1208532"/>
            <a:ext cx="4110354" cy="1438910"/>
            <a:chOff x="4626864" y="1208532"/>
            <a:chExt cx="4110354" cy="143891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52772" y="1234440"/>
              <a:ext cx="4058412" cy="138683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39818" y="1221486"/>
              <a:ext cx="4084320" cy="1412875"/>
            </a:xfrm>
            <a:custGeom>
              <a:avLst/>
              <a:gdLst/>
              <a:ahLst/>
              <a:cxnLst/>
              <a:rect l="l" t="t" r="r" b="b"/>
              <a:pathLst>
                <a:path w="4084320" h="1412875">
                  <a:moveTo>
                    <a:pt x="0" y="1412748"/>
                  </a:moveTo>
                  <a:lnTo>
                    <a:pt x="4084320" y="1412748"/>
                  </a:lnTo>
                  <a:lnTo>
                    <a:pt x="4084320" y="0"/>
                  </a:lnTo>
                  <a:lnTo>
                    <a:pt x="0" y="0"/>
                  </a:lnTo>
                  <a:lnTo>
                    <a:pt x="0" y="1412748"/>
                  </a:lnTo>
                  <a:close/>
                </a:path>
              </a:pathLst>
            </a:custGeom>
            <a:ln w="25908">
              <a:solidFill>
                <a:srgbClr val="9C52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6315455" y="2715767"/>
            <a:ext cx="2421890" cy="640080"/>
            <a:chOff x="6315455" y="2715767"/>
            <a:chExt cx="2421890" cy="64008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41363" y="2741675"/>
              <a:ext cx="2369819" cy="58826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328409" y="2728721"/>
              <a:ext cx="2395855" cy="614680"/>
            </a:xfrm>
            <a:custGeom>
              <a:avLst/>
              <a:gdLst/>
              <a:ahLst/>
              <a:cxnLst/>
              <a:rect l="l" t="t" r="r" b="b"/>
              <a:pathLst>
                <a:path w="2395854" h="614679">
                  <a:moveTo>
                    <a:pt x="0" y="614172"/>
                  </a:moveTo>
                  <a:lnTo>
                    <a:pt x="2395728" y="614172"/>
                  </a:lnTo>
                  <a:lnTo>
                    <a:pt x="2395728" y="0"/>
                  </a:lnTo>
                  <a:lnTo>
                    <a:pt x="0" y="0"/>
                  </a:lnTo>
                  <a:lnTo>
                    <a:pt x="0" y="614172"/>
                  </a:lnTo>
                  <a:close/>
                </a:path>
              </a:pathLst>
            </a:custGeom>
            <a:ln w="25908">
              <a:solidFill>
                <a:srgbClr val="9C52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6315455" y="3457955"/>
            <a:ext cx="2435860" cy="1414780"/>
            <a:chOff x="6315455" y="3457955"/>
            <a:chExt cx="2435860" cy="141478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41363" y="3483863"/>
              <a:ext cx="2383536" cy="136245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328409" y="3470909"/>
              <a:ext cx="2409825" cy="1388745"/>
            </a:xfrm>
            <a:custGeom>
              <a:avLst/>
              <a:gdLst/>
              <a:ahLst/>
              <a:cxnLst/>
              <a:rect l="l" t="t" r="r" b="b"/>
              <a:pathLst>
                <a:path w="2409825" h="1388745">
                  <a:moveTo>
                    <a:pt x="0" y="1388364"/>
                  </a:moveTo>
                  <a:lnTo>
                    <a:pt x="2409443" y="1388364"/>
                  </a:lnTo>
                  <a:lnTo>
                    <a:pt x="2409443" y="0"/>
                  </a:lnTo>
                  <a:lnTo>
                    <a:pt x="0" y="0"/>
                  </a:lnTo>
                  <a:lnTo>
                    <a:pt x="0" y="1388364"/>
                  </a:lnTo>
                  <a:close/>
                </a:path>
              </a:pathLst>
            </a:custGeom>
            <a:ln w="25908">
              <a:solidFill>
                <a:srgbClr val="8466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868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4000" b="0" spc="-50" dirty="0">
                <a:latin typeface="Calibri"/>
                <a:cs typeface="Calibri"/>
              </a:rPr>
              <a:t>RESPUESTA</a:t>
            </a:r>
            <a:r>
              <a:rPr sz="4000" b="0" spc="-60" dirty="0">
                <a:latin typeface="Calibri"/>
                <a:cs typeface="Calibri"/>
              </a:rPr>
              <a:t> </a:t>
            </a:r>
            <a:r>
              <a:rPr sz="4000" b="0" spc="-5" dirty="0">
                <a:latin typeface="Calibri"/>
                <a:cs typeface="Calibri"/>
              </a:rPr>
              <a:t>«C»</a:t>
            </a:r>
            <a:endParaRPr sz="40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4000" b="0" spc="-10" dirty="0">
                <a:latin typeface="Calibri"/>
                <a:cs typeface="Calibri"/>
              </a:rPr>
              <a:t>SIN</a:t>
            </a:r>
            <a:r>
              <a:rPr sz="4000" b="0" dirty="0">
                <a:latin typeface="Calibri"/>
                <a:cs typeface="Calibri"/>
              </a:rPr>
              <a:t> </a:t>
            </a:r>
            <a:r>
              <a:rPr sz="4000" b="0" spc="-5" dirty="0">
                <a:latin typeface="Calibri"/>
                <a:cs typeface="Calibri"/>
              </a:rPr>
              <a:t>LA </a:t>
            </a:r>
            <a:r>
              <a:rPr sz="4000" b="0" spc="-10" dirty="0">
                <a:latin typeface="Calibri"/>
                <a:cs typeface="Calibri"/>
              </a:rPr>
              <a:t>CONTIBUCIÓN</a:t>
            </a:r>
            <a:r>
              <a:rPr sz="4000" b="0" spc="50" dirty="0">
                <a:latin typeface="Calibri"/>
                <a:cs typeface="Calibri"/>
              </a:rPr>
              <a:t> </a:t>
            </a:r>
            <a:r>
              <a:rPr sz="4000" b="0" spc="-5" dirty="0">
                <a:latin typeface="Calibri"/>
                <a:cs typeface="Calibri"/>
              </a:rPr>
              <a:t>DEL </a:t>
            </a:r>
            <a:r>
              <a:rPr sz="4000" b="0" spc="-50" dirty="0">
                <a:latin typeface="Calibri"/>
                <a:cs typeface="Calibri"/>
              </a:rPr>
              <a:t>MOTOR</a:t>
            </a:r>
            <a:r>
              <a:rPr sz="4000" b="0" spc="20" dirty="0">
                <a:latin typeface="Calibri"/>
                <a:cs typeface="Calibri"/>
              </a:rPr>
              <a:t> </a:t>
            </a:r>
            <a:r>
              <a:rPr sz="4000" b="0" spc="-5" dirty="0">
                <a:latin typeface="Calibri"/>
                <a:cs typeface="Calibri"/>
              </a:rPr>
              <a:t>M2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200" y="1625283"/>
            <a:ext cx="2956700" cy="88300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632959" y="1812035"/>
            <a:ext cx="2775585" cy="571500"/>
            <a:chOff x="4632959" y="1812035"/>
            <a:chExt cx="2775585" cy="5715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06517" y="1898372"/>
              <a:ext cx="2525025" cy="30876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37531" y="1816607"/>
              <a:ext cx="2766060" cy="562610"/>
            </a:xfrm>
            <a:custGeom>
              <a:avLst/>
              <a:gdLst/>
              <a:ahLst/>
              <a:cxnLst/>
              <a:rect l="l" t="t" r="r" b="b"/>
              <a:pathLst>
                <a:path w="2766059" h="562610">
                  <a:moveTo>
                    <a:pt x="0" y="562356"/>
                  </a:moveTo>
                  <a:lnTo>
                    <a:pt x="2766060" y="562356"/>
                  </a:lnTo>
                  <a:lnTo>
                    <a:pt x="2766060" y="0"/>
                  </a:lnTo>
                  <a:lnTo>
                    <a:pt x="0" y="0"/>
                  </a:lnTo>
                  <a:lnTo>
                    <a:pt x="0" y="562356"/>
                  </a:lnTo>
                  <a:close/>
                </a:path>
              </a:pathLst>
            </a:custGeom>
            <a:ln w="9143">
              <a:solidFill>
                <a:srgbClr val="2E57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24127" y="2851767"/>
            <a:ext cx="1743749" cy="63871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5331" y="2898749"/>
            <a:ext cx="2724826" cy="49574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49401" y="3934205"/>
            <a:ext cx="7985759" cy="2606040"/>
          </a:xfrm>
          <a:custGeom>
            <a:avLst/>
            <a:gdLst/>
            <a:ahLst/>
            <a:cxnLst/>
            <a:rect l="l" t="t" r="r" b="b"/>
            <a:pathLst>
              <a:path w="7985759" h="2606040">
                <a:moveTo>
                  <a:pt x="0" y="2606040"/>
                </a:moveTo>
                <a:lnTo>
                  <a:pt x="7985759" y="2606040"/>
                </a:lnTo>
                <a:lnTo>
                  <a:pt x="7985759" y="0"/>
                </a:lnTo>
                <a:lnTo>
                  <a:pt x="0" y="0"/>
                </a:lnTo>
                <a:lnTo>
                  <a:pt x="0" y="2606040"/>
                </a:lnTo>
                <a:close/>
              </a:path>
            </a:pathLst>
          </a:custGeom>
          <a:ln w="25908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27989" y="3877843"/>
            <a:ext cx="7787005" cy="2586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75565" indent="-457834">
              <a:lnSpc>
                <a:spcPct val="150100"/>
              </a:lnSpc>
              <a:spcBef>
                <a:spcPts val="100"/>
              </a:spcBef>
              <a:buFont typeface="Arial MT"/>
              <a:buChar char="•"/>
              <a:tabLst>
                <a:tab pos="469900" algn="l"/>
                <a:tab pos="470534" algn="l"/>
              </a:tabLst>
            </a:pPr>
            <a:r>
              <a:rPr sz="2800" spc="-5" dirty="0">
                <a:latin typeface="Calibri"/>
                <a:cs typeface="Calibri"/>
              </a:rPr>
              <a:t>La</a:t>
            </a:r>
            <a:r>
              <a:rPr sz="2800" spc="-10" dirty="0">
                <a:latin typeface="Calibri"/>
                <a:cs typeface="Calibri"/>
              </a:rPr>
              <a:t> influencia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del </a:t>
            </a:r>
            <a:r>
              <a:rPr sz="2800" spc="-10" dirty="0">
                <a:latin typeface="Calibri"/>
                <a:cs typeface="Calibri"/>
              </a:rPr>
              <a:t>motor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M2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puede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ser </a:t>
            </a:r>
            <a:r>
              <a:rPr sz="2800" spc="-10" dirty="0">
                <a:latin typeface="Calibri"/>
                <a:cs typeface="Calibri"/>
              </a:rPr>
              <a:t>despreciado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para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futuros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cálculos.</a:t>
            </a:r>
            <a:endParaRPr sz="2800">
              <a:latin typeface="Calibri"/>
              <a:cs typeface="Calibri"/>
            </a:endParaRPr>
          </a:p>
          <a:p>
            <a:pPr marL="469900" marR="5080" indent="-457834">
              <a:lnSpc>
                <a:spcPts val="5040"/>
              </a:lnSpc>
              <a:spcBef>
                <a:spcPts val="245"/>
              </a:spcBef>
              <a:buFont typeface="Arial MT"/>
              <a:buChar char="•"/>
              <a:tabLst>
                <a:tab pos="469900" algn="l"/>
                <a:tab pos="470534" algn="l"/>
              </a:tabLst>
            </a:pPr>
            <a:r>
              <a:rPr sz="2800" spc="-10" dirty="0">
                <a:latin typeface="Calibri"/>
                <a:cs typeface="Calibri"/>
              </a:rPr>
              <a:t>Los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interruptores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deben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seleccionar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</a:t>
            </a:r>
            <a:r>
              <a:rPr sz="2800" spc="-5" dirty="0">
                <a:latin typeface="Calibri"/>
                <a:cs typeface="Calibri"/>
              </a:rPr>
              <a:t> capacidad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cortocircuito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</a:t>
            </a:r>
            <a:r>
              <a:rPr sz="2800" spc="-10" dirty="0">
                <a:latin typeface="Symbol"/>
                <a:cs typeface="Symbol"/>
              </a:rPr>
              <a:t></a:t>
            </a:r>
            <a:r>
              <a:rPr sz="2800" spc="-10" dirty="0">
                <a:latin typeface="Calibri"/>
                <a:cs typeface="Calibri"/>
              </a:rPr>
              <a:t>k=20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kA.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8366" y="192150"/>
            <a:ext cx="32842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50" dirty="0">
                <a:latin typeface="Calibri"/>
                <a:cs typeface="Calibri"/>
              </a:rPr>
              <a:t>RESPUESTA</a:t>
            </a:r>
            <a:r>
              <a:rPr sz="4000" b="0" spc="-100" dirty="0">
                <a:latin typeface="Calibri"/>
                <a:cs typeface="Calibri"/>
              </a:rPr>
              <a:t> </a:t>
            </a:r>
            <a:r>
              <a:rPr sz="4000" b="0" spc="-10" dirty="0">
                <a:latin typeface="Calibri"/>
                <a:cs typeface="Calibri"/>
              </a:rPr>
              <a:t>«D»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603" y="1307666"/>
            <a:ext cx="3556815" cy="35148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5919" y="1955827"/>
            <a:ext cx="3152492" cy="19240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2741" y="4066966"/>
            <a:ext cx="4566361" cy="65826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8252" y="5125439"/>
            <a:ext cx="6096886" cy="40888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3556" y="5804268"/>
            <a:ext cx="5349056" cy="41704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87850" y="5957620"/>
            <a:ext cx="2024012" cy="253419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8366" y="192150"/>
            <a:ext cx="32842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50" dirty="0">
                <a:latin typeface="Calibri"/>
                <a:cs typeface="Calibri"/>
              </a:rPr>
              <a:t>RESPUESTA</a:t>
            </a:r>
            <a:r>
              <a:rPr sz="4000" b="0" spc="-100" dirty="0">
                <a:latin typeface="Calibri"/>
                <a:cs typeface="Calibri"/>
              </a:rPr>
              <a:t> </a:t>
            </a:r>
            <a:r>
              <a:rPr sz="4000" b="0" spc="-10" dirty="0">
                <a:latin typeface="Calibri"/>
                <a:cs typeface="Calibri"/>
              </a:rPr>
              <a:t>«D»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5486" y="1442503"/>
            <a:ext cx="3362682" cy="109795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1685" y="2866948"/>
            <a:ext cx="3533160" cy="18081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13708" y="3929123"/>
            <a:ext cx="4495866" cy="67076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8747" y="4886146"/>
            <a:ext cx="5344113" cy="36623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1381" y="5647993"/>
            <a:ext cx="3477516" cy="59018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46156" y="5742349"/>
            <a:ext cx="4437529" cy="279097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9197" y="1749031"/>
            <a:ext cx="7277760" cy="1547612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6344" y="4277867"/>
            <a:ext cx="8067040" cy="1762125"/>
            <a:chOff x="466344" y="4277867"/>
            <a:chExt cx="8067040" cy="17621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4279" y="4389129"/>
              <a:ext cx="7848592" cy="14371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4277867"/>
              <a:ext cx="6858000" cy="17617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2376" y="4407407"/>
              <a:ext cx="7772400" cy="136093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22376" y="4407408"/>
            <a:ext cx="7772400" cy="136144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13970" rIns="0" bIns="0" rtlCol="0">
            <a:spAutoFit/>
          </a:bodyPr>
          <a:lstStyle/>
          <a:p>
            <a:pPr marL="929640" marR="1629410" indent="-838835">
              <a:lnSpc>
                <a:spcPct val="100000"/>
              </a:lnSpc>
              <a:spcBef>
                <a:spcPts val="110"/>
              </a:spcBef>
            </a:pPr>
            <a:r>
              <a:rPr sz="4000" b="1" spc="-30" dirty="0">
                <a:latin typeface="Calibri"/>
                <a:cs typeface="Calibri"/>
              </a:rPr>
              <a:t>MÉTODO </a:t>
            </a:r>
            <a:r>
              <a:rPr sz="4000" b="1" spc="-5" dirty="0">
                <a:latin typeface="Calibri"/>
                <a:cs typeface="Calibri"/>
              </a:rPr>
              <a:t>DE </a:t>
            </a:r>
            <a:r>
              <a:rPr sz="4000" b="1" spc="-15" dirty="0">
                <a:latin typeface="Calibri"/>
                <a:cs typeface="Calibri"/>
              </a:rPr>
              <a:t>COMPONENTES </a:t>
            </a:r>
            <a:r>
              <a:rPr sz="4000" b="1" spc="-890" dirty="0">
                <a:latin typeface="Calibri"/>
                <a:cs typeface="Calibri"/>
              </a:rPr>
              <a:t> </a:t>
            </a:r>
            <a:r>
              <a:rPr sz="4000" b="1" spc="-10" dirty="0">
                <a:latin typeface="Calibri"/>
                <a:cs typeface="Calibri"/>
              </a:rPr>
              <a:t>SIMÉTRICAS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96184" y="320039"/>
              <a:ext cx="3148584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E6811C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0"/>
              </a:spcBef>
            </a:pPr>
            <a:r>
              <a:rPr sz="4400" spc="-5" dirty="0"/>
              <a:t>Aplicación</a:t>
            </a:r>
            <a:endParaRPr sz="4400"/>
          </a:p>
        </p:txBody>
      </p:sp>
      <p:sp>
        <p:nvSpPr>
          <p:cNvPr id="7" name="object 7"/>
          <p:cNvSpPr txBox="1"/>
          <p:nvPr/>
        </p:nvSpPr>
        <p:spPr>
          <a:xfrm>
            <a:off x="535940" y="1840843"/>
            <a:ext cx="7917180" cy="38677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275590" indent="-343535">
              <a:lnSpc>
                <a:spcPct val="15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libri"/>
                <a:cs typeface="Calibri"/>
              </a:rPr>
              <a:t>El </a:t>
            </a:r>
            <a:r>
              <a:rPr sz="2800" spc="-10" dirty="0">
                <a:latin typeface="Calibri"/>
                <a:cs typeface="Calibri"/>
              </a:rPr>
              <a:t>cálculo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ayuda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componentes </a:t>
            </a:r>
            <a:r>
              <a:rPr sz="2800" spc="-10" dirty="0">
                <a:latin typeface="Calibri"/>
                <a:cs typeface="Calibri"/>
              </a:rPr>
              <a:t> simétricas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resulta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particularmente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útil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para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el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caso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 </a:t>
            </a:r>
            <a:r>
              <a:rPr sz="2800" spc="-20" dirty="0">
                <a:latin typeface="Calibri"/>
                <a:cs typeface="Calibri"/>
              </a:rPr>
              <a:t>defectos</a:t>
            </a:r>
            <a:r>
              <a:rPr sz="2800" spc="-5" dirty="0">
                <a:latin typeface="Calibri"/>
                <a:cs typeface="Calibri"/>
              </a:rPr>
              <a:t> en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redes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trifásicas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desequilibradas,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porque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impedancias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clásicas,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R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y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X</a:t>
            </a:r>
            <a:r>
              <a:rPr sz="2800" spc="-5" dirty="0">
                <a:latin typeface="Calibri"/>
                <a:cs typeface="Calibri"/>
              </a:rPr>
              <a:t>,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llamadas</a:t>
            </a:r>
            <a:endParaRPr sz="2800">
              <a:latin typeface="Calibri"/>
              <a:cs typeface="Calibri"/>
            </a:endParaRPr>
          </a:p>
          <a:p>
            <a:pPr marL="355600" marR="5080">
              <a:lnSpc>
                <a:spcPts val="5040"/>
              </a:lnSpc>
              <a:spcBef>
                <a:spcPts val="250"/>
              </a:spcBef>
            </a:pPr>
            <a:r>
              <a:rPr sz="2800" spc="-10" dirty="0">
                <a:latin typeface="Calibri"/>
                <a:cs typeface="Calibri"/>
              </a:rPr>
              <a:t>«cíclicas»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no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pueden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utilizar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debido,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por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ejemplo,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 los </a:t>
            </a:r>
            <a:r>
              <a:rPr sz="2800" spc="-15" dirty="0">
                <a:latin typeface="Calibri"/>
                <a:cs typeface="Calibri"/>
              </a:rPr>
              <a:t>fenómenos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magnéticos.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96184" y="320039"/>
              <a:ext cx="3148584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E6811C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0"/>
              </a:spcBef>
            </a:pPr>
            <a:r>
              <a:rPr sz="4400" spc="-5" dirty="0"/>
              <a:t>Aplicación</a:t>
            </a:r>
            <a:endParaRPr sz="4400"/>
          </a:p>
        </p:txBody>
      </p:sp>
      <p:grpSp>
        <p:nvGrpSpPr>
          <p:cNvPr id="7" name="object 7"/>
          <p:cNvGrpSpPr/>
          <p:nvPr/>
        </p:nvGrpSpPr>
        <p:grpSpPr>
          <a:xfrm>
            <a:off x="307847" y="1537716"/>
            <a:ext cx="8610600" cy="4750435"/>
            <a:chOff x="307847" y="1537716"/>
            <a:chExt cx="8610600" cy="475043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955" y="1572768"/>
              <a:ext cx="8324088" cy="46207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7847" y="1537716"/>
              <a:ext cx="8610600" cy="475030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200" y="1600200"/>
              <a:ext cx="8229600" cy="452628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7200" y="1600200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6087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35940" y="1638045"/>
            <a:ext cx="8041005" cy="43484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095"/>
              </a:lnSpc>
              <a:spcBef>
                <a:spcPts val="105"/>
              </a:spcBef>
            </a:pPr>
            <a:r>
              <a:rPr sz="2600" dirty="0">
                <a:latin typeface="Arial MT"/>
                <a:cs typeface="Arial MT"/>
              </a:rPr>
              <a:t>Por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tanto,</a:t>
            </a:r>
            <a:r>
              <a:rPr sz="2600" spc="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es</a:t>
            </a:r>
            <a:r>
              <a:rPr sz="2600" spc="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necesario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este </a:t>
            </a:r>
            <a:r>
              <a:rPr sz="2600" spc="-5" dirty="0">
                <a:latin typeface="Arial MT"/>
                <a:cs typeface="Arial MT"/>
              </a:rPr>
              <a:t>tipo</a:t>
            </a:r>
            <a:r>
              <a:rPr sz="2600" spc="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 cálculo:</a:t>
            </a:r>
            <a:endParaRPr sz="2600">
              <a:latin typeface="Arial MT"/>
              <a:cs typeface="Arial MT"/>
            </a:endParaRPr>
          </a:p>
          <a:p>
            <a:pPr marL="603885" marR="5080" indent="-534035">
              <a:lnSpc>
                <a:spcPct val="80000"/>
              </a:lnSpc>
              <a:spcBef>
                <a:spcPts val="690"/>
              </a:spcBef>
              <a:buAutoNum type="arabicPeriod"/>
              <a:tabLst>
                <a:tab pos="603885" algn="l"/>
                <a:tab pos="604520" algn="l"/>
              </a:tabLst>
            </a:pPr>
            <a:r>
              <a:rPr sz="3000" spc="-5" dirty="0">
                <a:latin typeface="Calibri"/>
                <a:cs typeface="Calibri"/>
              </a:rPr>
              <a:t>si se </a:t>
            </a:r>
            <a:r>
              <a:rPr sz="3000" spc="-25" dirty="0">
                <a:latin typeface="Calibri"/>
                <a:cs typeface="Calibri"/>
              </a:rPr>
              <a:t>trata </a:t>
            </a:r>
            <a:r>
              <a:rPr sz="3000" spc="-5" dirty="0">
                <a:latin typeface="Calibri"/>
                <a:cs typeface="Calibri"/>
              </a:rPr>
              <a:t>de un </a:t>
            </a:r>
            <a:r>
              <a:rPr sz="3000" spc="-15" dirty="0">
                <a:latin typeface="Calibri"/>
                <a:cs typeface="Calibri"/>
              </a:rPr>
              <a:t>sistema </a:t>
            </a:r>
            <a:r>
              <a:rPr sz="3000" spc="-5" dirty="0">
                <a:latin typeface="Calibri"/>
                <a:cs typeface="Calibri"/>
              </a:rPr>
              <a:t>no </a:t>
            </a:r>
            <a:r>
              <a:rPr sz="3000" spc="-10" dirty="0">
                <a:latin typeface="Calibri"/>
                <a:cs typeface="Calibri"/>
              </a:rPr>
              <a:t>simétrico de 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tensiones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y </a:t>
            </a:r>
            <a:r>
              <a:rPr sz="3000" spc="-15" dirty="0">
                <a:latin typeface="Calibri"/>
                <a:cs typeface="Calibri"/>
              </a:rPr>
              <a:t>corrientes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(vectores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de </a:t>
            </a:r>
            <a:r>
              <a:rPr sz="3000" spc="-10" dirty="0">
                <a:latin typeface="Calibri"/>
                <a:cs typeface="Calibri"/>
              </a:rPr>
              <a:t>Fresnel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con 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módulos </a:t>
            </a:r>
            <a:r>
              <a:rPr sz="3000" spc="-25" dirty="0">
                <a:latin typeface="Calibri"/>
                <a:cs typeface="Calibri"/>
              </a:rPr>
              <a:t>diferentes </a:t>
            </a:r>
            <a:r>
              <a:rPr sz="3000" dirty="0">
                <a:latin typeface="Calibri"/>
                <a:cs typeface="Calibri"/>
              </a:rPr>
              <a:t>y </a:t>
            </a:r>
            <a:r>
              <a:rPr sz="3000" spc="-10" dirty="0">
                <a:latin typeface="Calibri"/>
                <a:cs typeface="Calibri"/>
              </a:rPr>
              <a:t>con </a:t>
            </a:r>
            <a:r>
              <a:rPr sz="3000" spc="-15" dirty="0">
                <a:latin typeface="Calibri"/>
                <a:cs typeface="Calibri"/>
              </a:rPr>
              <a:t>desfases </a:t>
            </a:r>
            <a:r>
              <a:rPr sz="3000" spc="-20" dirty="0">
                <a:latin typeface="Calibri"/>
                <a:cs typeface="Calibri"/>
              </a:rPr>
              <a:t>diferentes </a:t>
            </a:r>
            <a:r>
              <a:rPr sz="3000" spc="-5" dirty="0">
                <a:latin typeface="Calibri"/>
                <a:cs typeface="Calibri"/>
              </a:rPr>
              <a:t>de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120º </a:t>
            </a:r>
            <a:r>
              <a:rPr sz="3000" spc="-5" dirty="0">
                <a:latin typeface="Calibri"/>
                <a:cs typeface="Calibri"/>
              </a:rPr>
              <a:t>); </a:t>
            </a:r>
            <a:r>
              <a:rPr sz="3000" i="1" dirty="0">
                <a:latin typeface="Calibri"/>
                <a:cs typeface="Calibri"/>
              </a:rPr>
              <a:t>es el </a:t>
            </a:r>
            <a:r>
              <a:rPr sz="3000" i="1" spc="-10" dirty="0">
                <a:latin typeface="Calibri"/>
                <a:cs typeface="Calibri"/>
              </a:rPr>
              <a:t>caso </a:t>
            </a:r>
            <a:r>
              <a:rPr sz="3000" i="1" spc="-5" dirty="0">
                <a:latin typeface="Calibri"/>
                <a:cs typeface="Calibri"/>
              </a:rPr>
              <a:t>de un </a:t>
            </a:r>
            <a:r>
              <a:rPr sz="3000" i="1" spc="-10" dirty="0">
                <a:latin typeface="Calibri"/>
                <a:cs typeface="Calibri"/>
              </a:rPr>
              <a:t>cortocircuito monofásico </a:t>
            </a:r>
            <a:r>
              <a:rPr sz="3000" i="1" spc="-670" dirty="0">
                <a:latin typeface="Calibri"/>
                <a:cs typeface="Calibri"/>
              </a:rPr>
              <a:t> </a:t>
            </a:r>
            <a:r>
              <a:rPr sz="3000" i="1" spc="-5" dirty="0">
                <a:latin typeface="Calibri"/>
                <a:cs typeface="Calibri"/>
              </a:rPr>
              <a:t>(fase-tierra),</a:t>
            </a:r>
            <a:r>
              <a:rPr sz="3000" i="1" spc="-45" dirty="0">
                <a:latin typeface="Calibri"/>
                <a:cs typeface="Calibri"/>
              </a:rPr>
              <a:t> </a:t>
            </a:r>
            <a:r>
              <a:rPr sz="3000" i="1" spc="-20" dirty="0">
                <a:latin typeface="Calibri"/>
                <a:cs typeface="Calibri"/>
              </a:rPr>
              <a:t>bifásico,</a:t>
            </a:r>
            <a:r>
              <a:rPr sz="3000" i="1" spc="-1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o</a:t>
            </a:r>
            <a:r>
              <a:rPr sz="3000" i="1" spc="-5" dirty="0">
                <a:latin typeface="Calibri"/>
                <a:cs typeface="Calibri"/>
              </a:rPr>
              <a:t> </a:t>
            </a:r>
            <a:r>
              <a:rPr sz="3000" i="1" spc="-15" dirty="0">
                <a:latin typeface="Calibri"/>
                <a:cs typeface="Calibri"/>
              </a:rPr>
              <a:t>bifásico</a:t>
            </a:r>
            <a:r>
              <a:rPr sz="3000" i="1" spc="-30" dirty="0">
                <a:latin typeface="Calibri"/>
                <a:cs typeface="Calibri"/>
              </a:rPr>
              <a:t> </a:t>
            </a:r>
            <a:r>
              <a:rPr sz="3000" i="1" spc="-10" dirty="0">
                <a:latin typeface="Calibri"/>
                <a:cs typeface="Calibri"/>
              </a:rPr>
              <a:t>con</a:t>
            </a:r>
            <a:r>
              <a:rPr sz="3000" i="1" spc="-2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tierra.</a:t>
            </a:r>
            <a:endParaRPr sz="3000">
              <a:latin typeface="Calibri"/>
              <a:cs typeface="Calibri"/>
            </a:endParaRPr>
          </a:p>
          <a:p>
            <a:pPr marL="603885" marR="276225" indent="-534035" algn="just">
              <a:lnSpc>
                <a:spcPts val="2880"/>
              </a:lnSpc>
              <a:spcBef>
                <a:spcPts val="700"/>
              </a:spcBef>
              <a:buAutoNum type="arabicPeriod"/>
              <a:tabLst>
                <a:tab pos="604520" algn="l"/>
              </a:tabLst>
            </a:pPr>
            <a:r>
              <a:rPr sz="3000" spc="-5" dirty="0">
                <a:latin typeface="Calibri"/>
                <a:cs typeface="Calibri"/>
              </a:rPr>
              <a:t>si </a:t>
            </a:r>
            <a:r>
              <a:rPr sz="3000" dirty="0">
                <a:latin typeface="Calibri"/>
                <a:cs typeface="Calibri"/>
              </a:rPr>
              <a:t>la </a:t>
            </a:r>
            <a:r>
              <a:rPr sz="3000" spc="-15" dirty="0">
                <a:latin typeface="Calibri"/>
                <a:cs typeface="Calibri"/>
              </a:rPr>
              <a:t>red </a:t>
            </a:r>
            <a:r>
              <a:rPr sz="3000" spc="-5" dirty="0">
                <a:latin typeface="Calibri"/>
                <a:cs typeface="Calibri"/>
              </a:rPr>
              <a:t>tiene </a:t>
            </a:r>
            <a:r>
              <a:rPr sz="3000" spc="-15" dirty="0">
                <a:latin typeface="Calibri"/>
                <a:cs typeface="Calibri"/>
              </a:rPr>
              <a:t>sobre </a:t>
            </a:r>
            <a:r>
              <a:rPr sz="3000" spc="-10" dirty="0">
                <a:latin typeface="Calibri"/>
                <a:cs typeface="Calibri"/>
              </a:rPr>
              <a:t>todo </a:t>
            </a:r>
            <a:r>
              <a:rPr sz="3000" spc="-5" dirty="0">
                <a:latin typeface="Calibri"/>
                <a:cs typeface="Calibri"/>
              </a:rPr>
              <a:t>máquinas </a:t>
            </a:r>
            <a:r>
              <a:rPr sz="3000" spc="-20" dirty="0">
                <a:latin typeface="Calibri"/>
                <a:cs typeface="Calibri"/>
              </a:rPr>
              <a:t>rotativas </a:t>
            </a:r>
            <a:r>
              <a:rPr sz="3000" dirty="0">
                <a:latin typeface="Calibri"/>
                <a:cs typeface="Calibri"/>
              </a:rPr>
              <a:t>y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transformadores </a:t>
            </a:r>
            <a:r>
              <a:rPr sz="3000" spc="-5" dirty="0">
                <a:latin typeface="Calibri"/>
                <a:cs typeface="Calibri"/>
              </a:rPr>
              <a:t>especiales </a:t>
            </a:r>
            <a:r>
              <a:rPr sz="3000" spc="-15" dirty="0">
                <a:latin typeface="Calibri"/>
                <a:cs typeface="Calibri"/>
              </a:rPr>
              <a:t>(</a:t>
            </a:r>
            <a:r>
              <a:rPr sz="3000" i="1" spc="-15" dirty="0">
                <a:latin typeface="Calibri"/>
                <a:cs typeface="Calibri"/>
              </a:rPr>
              <a:t>conexión </a:t>
            </a:r>
            <a:r>
              <a:rPr sz="3000" i="1" spc="-10" dirty="0">
                <a:latin typeface="Calibri"/>
                <a:cs typeface="Calibri"/>
              </a:rPr>
              <a:t>estrella- </a:t>
            </a:r>
            <a:r>
              <a:rPr sz="3000" i="1" spc="-665" dirty="0">
                <a:latin typeface="Calibri"/>
                <a:cs typeface="Calibri"/>
              </a:rPr>
              <a:t> </a:t>
            </a:r>
            <a:r>
              <a:rPr sz="3000" i="1" spc="-10" dirty="0">
                <a:latin typeface="Calibri"/>
                <a:cs typeface="Calibri"/>
              </a:rPr>
              <a:t>estrella</a:t>
            </a:r>
            <a:r>
              <a:rPr sz="3000" i="1" dirty="0">
                <a:latin typeface="Calibri"/>
                <a:cs typeface="Calibri"/>
              </a:rPr>
              <a:t> </a:t>
            </a:r>
            <a:r>
              <a:rPr sz="3000" i="1" spc="-15" dirty="0">
                <a:latin typeface="Calibri"/>
                <a:cs typeface="Calibri"/>
              </a:rPr>
              <a:t>neutro,</a:t>
            </a:r>
            <a:r>
              <a:rPr sz="3000" i="1" spc="-25" dirty="0">
                <a:latin typeface="Calibri"/>
                <a:cs typeface="Calibri"/>
              </a:rPr>
              <a:t> </a:t>
            </a:r>
            <a:r>
              <a:rPr sz="3000" i="1" spc="-5" dirty="0">
                <a:latin typeface="Calibri"/>
                <a:cs typeface="Calibri"/>
              </a:rPr>
              <a:t>por</a:t>
            </a:r>
            <a:r>
              <a:rPr sz="3000" i="1" spc="-30" dirty="0">
                <a:latin typeface="Calibri"/>
                <a:cs typeface="Calibri"/>
              </a:rPr>
              <a:t> </a:t>
            </a:r>
            <a:r>
              <a:rPr sz="3000" i="1" spc="-5" dirty="0">
                <a:latin typeface="Calibri"/>
                <a:cs typeface="Calibri"/>
              </a:rPr>
              <a:t>ejemplo</a:t>
            </a:r>
            <a:r>
              <a:rPr sz="3000" spc="-5" dirty="0">
                <a:latin typeface="Calibri"/>
                <a:cs typeface="Calibri"/>
              </a:rPr>
              <a:t>).</a:t>
            </a:r>
            <a:endParaRPr sz="3000">
              <a:latin typeface="Calibri"/>
              <a:cs typeface="Calibri"/>
            </a:endParaRPr>
          </a:p>
          <a:p>
            <a:pPr marL="603885" marR="24130" indent="-534035" algn="just">
              <a:lnSpc>
                <a:spcPct val="80000"/>
              </a:lnSpc>
              <a:spcBef>
                <a:spcPts val="745"/>
              </a:spcBef>
              <a:buAutoNum type="arabicPeriod"/>
              <a:tabLst>
                <a:tab pos="604520" algn="l"/>
              </a:tabLst>
            </a:pPr>
            <a:r>
              <a:rPr sz="3000" spc="-20" dirty="0">
                <a:latin typeface="Calibri"/>
                <a:cs typeface="Calibri"/>
              </a:rPr>
              <a:t>Este </a:t>
            </a:r>
            <a:r>
              <a:rPr sz="3000" spc="-10" dirty="0">
                <a:latin typeface="Calibri"/>
                <a:cs typeface="Calibri"/>
              </a:rPr>
              <a:t>método </a:t>
            </a:r>
            <a:r>
              <a:rPr sz="3000" dirty="0">
                <a:latin typeface="Calibri"/>
                <a:cs typeface="Calibri"/>
              </a:rPr>
              <a:t>es </a:t>
            </a:r>
            <a:r>
              <a:rPr sz="3000" spc="-5" dirty="0">
                <a:latin typeface="Calibri"/>
                <a:cs typeface="Calibri"/>
              </a:rPr>
              <a:t>aplicable </a:t>
            </a:r>
            <a:r>
              <a:rPr sz="3000" dirty="0">
                <a:latin typeface="Calibri"/>
                <a:cs typeface="Calibri"/>
              </a:rPr>
              <a:t>a </a:t>
            </a:r>
            <a:r>
              <a:rPr sz="3000" spc="-5" dirty="0">
                <a:latin typeface="Calibri"/>
                <a:cs typeface="Calibri"/>
              </a:rPr>
              <a:t>cualquier tipo de </a:t>
            </a:r>
            <a:r>
              <a:rPr sz="3000" spc="-15" dirty="0">
                <a:latin typeface="Calibri"/>
                <a:cs typeface="Calibri"/>
              </a:rPr>
              <a:t>red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de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distribución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radial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y </a:t>
            </a:r>
            <a:r>
              <a:rPr sz="3000" spc="-20" dirty="0">
                <a:latin typeface="Calibri"/>
                <a:cs typeface="Calibri"/>
              </a:rPr>
              <a:t>para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cualquier</a:t>
            </a:r>
            <a:r>
              <a:rPr sz="3000" spc="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tensión</a:t>
            </a:r>
            <a:r>
              <a:rPr sz="3000" spc="-10" dirty="0">
                <a:latin typeface="Arial MT"/>
                <a:cs typeface="Arial MT"/>
              </a:rPr>
              <a:t>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0623" y="256031"/>
            <a:ext cx="8303259" cy="1152525"/>
            <a:chOff x="420623" y="256031"/>
            <a:chExt cx="8303259" cy="11525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0623" y="257542"/>
              <a:ext cx="8302752" cy="9951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35251" y="256031"/>
              <a:ext cx="5870448" cy="11521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8723" y="275843"/>
              <a:ext cx="8226552" cy="91897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7059" cy="919480"/>
          </a:xfrm>
          <a:prstGeom prst="rect">
            <a:avLst/>
          </a:prstGeom>
          <a:ln w="9144">
            <a:solidFill>
              <a:srgbClr val="E6811C"/>
            </a:solidFill>
          </a:ln>
        </p:spPr>
        <p:txBody>
          <a:bodyPr vert="horz" wrap="square" lIns="0" tIns="1225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65"/>
              </a:spcBef>
            </a:pPr>
            <a:r>
              <a:rPr sz="4000" spc="-15" dirty="0"/>
              <a:t>Componentes</a:t>
            </a:r>
            <a:r>
              <a:rPr sz="4000" spc="-10" dirty="0"/>
              <a:t> simétricas</a:t>
            </a:r>
            <a:endParaRPr sz="4000"/>
          </a:p>
        </p:txBody>
      </p:sp>
      <p:grpSp>
        <p:nvGrpSpPr>
          <p:cNvPr id="7" name="object 7"/>
          <p:cNvGrpSpPr/>
          <p:nvPr/>
        </p:nvGrpSpPr>
        <p:grpSpPr>
          <a:xfrm>
            <a:off x="231647" y="1440180"/>
            <a:ext cx="8719185" cy="4764405"/>
            <a:chOff x="231647" y="1440180"/>
            <a:chExt cx="8719185" cy="476440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2900" y="1505717"/>
              <a:ext cx="8458200" cy="464818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1647" y="1440180"/>
              <a:ext cx="8718804" cy="47640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1000" y="1524000"/>
              <a:ext cx="8382000" cy="45720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81000" y="1524000"/>
              <a:ext cx="8382000" cy="4572000"/>
            </a:xfrm>
            <a:custGeom>
              <a:avLst/>
              <a:gdLst/>
              <a:ahLst/>
              <a:cxnLst/>
              <a:rect l="l" t="t" r="r" b="b"/>
              <a:pathLst>
                <a:path w="8382000" h="4572000">
                  <a:moveTo>
                    <a:pt x="0" y="4572000"/>
                  </a:moveTo>
                  <a:lnTo>
                    <a:pt x="8382000" y="4572000"/>
                  </a:lnTo>
                  <a:lnTo>
                    <a:pt x="8382000" y="0"/>
                  </a:lnTo>
                  <a:lnTo>
                    <a:pt x="0" y="0"/>
                  </a:lnTo>
                  <a:lnTo>
                    <a:pt x="0" y="4572000"/>
                  </a:lnTo>
                  <a:close/>
                </a:path>
              </a:pathLst>
            </a:custGeom>
            <a:ln w="9144">
              <a:solidFill>
                <a:srgbClr val="5C7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60349" y="1534490"/>
            <a:ext cx="8167370" cy="4418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libri"/>
                <a:cs typeface="Calibri"/>
              </a:rPr>
              <a:t>Los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métodos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componentes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simétricas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 basan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en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el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principio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superposición.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Así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pues,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redes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suponen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características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lineales.</a:t>
            </a:r>
            <a:endParaRPr sz="2800">
              <a:latin typeface="Calibri"/>
              <a:cs typeface="Calibri"/>
            </a:endParaRPr>
          </a:p>
          <a:p>
            <a:pPr marL="355600" marR="589280" indent="-343535">
              <a:lnSpc>
                <a:spcPct val="100000"/>
              </a:lnSpc>
              <a:spcBef>
                <a:spcPts val="68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libri"/>
                <a:cs typeface="Calibri"/>
              </a:rPr>
              <a:t>Las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tensiones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y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corrientes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(asimétricas)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fases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i="1" spc="-80" dirty="0">
                <a:latin typeface="Calibri"/>
                <a:cs typeface="Calibri"/>
              </a:rPr>
              <a:t>R,S,T,</a:t>
            </a:r>
            <a:r>
              <a:rPr sz="2800" i="1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 </a:t>
            </a:r>
            <a:r>
              <a:rPr sz="2800" spc="-10" dirty="0">
                <a:latin typeface="Calibri"/>
                <a:cs typeface="Calibri"/>
              </a:rPr>
              <a:t>obtienen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mediante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agrupación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las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tensiones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y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corrientes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(simétricas)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 las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componentes.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Estas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corresponden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los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sistemas:</a:t>
            </a:r>
            <a:endParaRPr sz="28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605"/>
              </a:spcBef>
              <a:buFont typeface="Arial MT"/>
              <a:buChar char="–"/>
              <a:tabLst>
                <a:tab pos="756920" algn="l"/>
              </a:tabLst>
            </a:pPr>
            <a:r>
              <a:rPr sz="2400" spc="-10" dirty="0">
                <a:latin typeface="Calibri"/>
                <a:cs typeface="Calibri"/>
              </a:rPr>
              <a:t>Sistema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Secuencia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positiva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directo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E5796"/>
                </a:solidFill>
                <a:latin typeface="Calibri"/>
                <a:cs typeface="Calibri"/>
              </a:rPr>
              <a:t>(1)</a:t>
            </a:r>
            <a:endParaRPr sz="24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575"/>
              </a:spcBef>
              <a:buFont typeface="Arial MT"/>
              <a:buChar char="–"/>
              <a:tabLst>
                <a:tab pos="756920" algn="l"/>
              </a:tabLst>
            </a:pPr>
            <a:r>
              <a:rPr sz="2400" spc="-10" dirty="0">
                <a:latin typeface="Calibri"/>
                <a:cs typeface="Calibri"/>
              </a:rPr>
              <a:t>Sistema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Secuencia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negativa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inverso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E5796"/>
                </a:solidFill>
                <a:latin typeface="Calibri"/>
                <a:cs typeface="Calibri"/>
              </a:rPr>
              <a:t>(2)</a:t>
            </a:r>
            <a:endParaRPr sz="24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575"/>
              </a:spcBef>
              <a:buFont typeface="Arial MT"/>
              <a:buChar char="–"/>
              <a:tabLst>
                <a:tab pos="756920" algn="l"/>
              </a:tabLst>
            </a:pPr>
            <a:r>
              <a:rPr sz="2400" spc="-10" dirty="0">
                <a:latin typeface="Calibri"/>
                <a:cs typeface="Calibri"/>
              </a:rPr>
              <a:t>Sistema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Secuencia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homopolar</a:t>
            </a:r>
            <a:r>
              <a:rPr sz="2400" dirty="0">
                <a:latin typeface="Calibri"/>
                <a:cs typeface="Calibri"/>
              </a:rPr>
              <a:t> o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cero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E5796"/>
                </a:solidFill>
                <a:latin typeface="Calibri"/>
                <a:cs typeface="Calibri"/>
              </a:rPr>
              <a:t>(0)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42900" y="1748027"/>
          <a:ext cx="8174987" cy="45384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1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8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29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37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28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524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9550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5C71B1"/>
                      </a:solidFill>
                      <a:prstDash val="solid"/>
                    </a:lnR>
                    <a:lnB w="38100">
                      <a:solidFill>
                        <a:srgbClr val="6F96D2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502284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2084705" algn="l"/>
                        </a:tabLst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El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operador	</a:t>
                      </a:r>
                      <a:r>
                        <a:rPr sz="2800" b="1" spc="-5" dirty="0">
                          <a:solidFill>
                            <a:srgbClr val="2E5796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800" b="1" spc="-140" dirty="0">
                          <a:solidFill>
                            <a:srgbClr val="2E579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es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un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9525" cap="flat" cmpd="sng" algn="ctr">
                      <a:solidFill>
                        <a:srgbClr val="5C7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5C71B1"/>
                      </a:solidFill>
                      <a:prstDash val="solid"/>
                    </a:lnR>
                    <a:lnT w="9525">
                      <a:solidFill>
                        <a:srgbClr val="5C71B1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5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6F96D2"/>
                      </a:solidFill>
                      <a:prstDash val="solid"/>
                    </a:lnL>
                    <a:lnT w="38100">
                      <a:solidFill>
                        <a:srgbClr val="6F96D2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8100">
                      <a:solidFill>
                        <a:srgbClr val="6F96D2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8100">
                      <a:solidFill>
                        <a:srgbClr val="6F96D2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8100">
                      <a:solidFill>
                        <a:srgbClr val="6F96D2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6F96D2"/>
                      </a:solidFill>
                      <a:prstDash val="solid"/>
                    </a:lnR>
                    <a:lnT w="38100">
                      <a:solidFill>
                        <a:srgbClr val="6F96D2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>
                    <a:lnR w="9525">
                      <a:solidFill>
                        <a:srgbClr val="5C71B1"/>
                      </a:solidFill>
                      <a:prstDash val="solid"/>
                    </a:lnR>
                    <a:lnT w="9525">
                      <a:solidFill>
                        <a:srgbClr val="5C71B1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4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6F96D2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200" b="1" spc="25" dirty="0">
                          <a:latin typeface="Arial"/>
                          <a:cs typeface="Arial"/>
                        </a:rPr>
                        <a:t>R1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238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6F96D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ts val="2735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vector</a:t>
                      </a:r>
                      <a:r>
                        <a:rPr sz="2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magnitud</a:t>
                      </a:r>
                      <a:r>
                        <a:rPr sz="2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la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6F96D2"/>
                      </a:solidFill>
                      <a:prstDash val="solid"/>
                    </a:lnL>
                    <a:lnR w="9525">
                      <a:solidFill>
                        <a:srgbClr val="5C71B1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2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6F96D2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6F96D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ts val="2730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unidad</a:t>
                      </a:r>
                      <a:r>
                        <a:rPr sz="2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2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argumento</a:t>
                      </a:r>
                      <a:r>
                        <a:rPr sz="2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120°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6F96D2"/>
                      </a:solidFill>
                      <a:prstDash val="solid"/>
                    </a:lnL>
                    <a:lnR w="9525">
                      <a:solidFill>
                        <a:srgbClr val="5C71B1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03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6F96D2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806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0" dirty="0">
                          <a:latin typeface="Arial MT"/>
                          <a:cs typeface="Arial MT"/>
                        </a:rPr>
                        <a:t>120°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0510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0" dirty="0">
                          <a:latin typeface="Arial MT"/>
                          <a:cs typeface="Arial MT"/>
                        </a:rPr>
                        <a:t>120°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6F96D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1500"/>
                        </a:spcBef>
                        <a:tabLst>
                          <a:tab pos="937260" algn="l"/>
                        </a:tabLst>
                      </a:pPr>
                      <a:r>
                        <a:rPr sz="2800" b="1" spc="-5" dirty="0">
                          <a:solidFill>
                            <a:srgbClr val="2E5796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800" b="1" dirty="0">
                          <a:solidFill>
                            <a:srgbClr val="2E579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b="1" spc="-5" dirty="0">
                          <a:latin typeface="Times New Roman"/>
                          <a:cs typeface="Times New Roman"/>
                        </a:rPr>
                        <a:t>=1	</a:t>
                      </a:r>
                      <a:r>
                        <a:rPr sz="2800" b="1" dirty="0">
                          <a:latin typeface="Times New Roman"/>
                          <a:cs typeface="Times New Roman"/>
                        </a:rPr>
                        <a:t>120°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190500" marB="0">
                    <a:lnL w="38100">
                      <a:solidFill>
                        <a:srgbClr val="6F96D2"/>
                      </a:solidFill>
                      <a:prstDash val="solid"/>
                    </a:lnL>
                    <a:lnR w="9525">
                      <a:solidFill>
                        <a:srgbClr val="5C71B1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86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6F96D2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6F96D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ts val="2845"/>
                        </a:lnSpc>
                        <a:spcBef>
                          <a:spcPts val="1295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se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cumple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lo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siguiente: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64465" marB="0">
                    <a:lnL w="38100">
                      <a:solidFill>
                        <a:srgbClr val="6F96D2"/>
                      </a:solidFill>
                      <a:prstDash val="solid"/>
                    </a:lnL>
                    <a:lnR w="9525">
                      <a:solidFill>
                        <a:srgbClr val="5C71B1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278">
                <a:tc>
                  <a:txBody>
                    <a:bodyPr/>
                    <a:lstStyle/>
                    <a:p>
                      <a:pPr marL="652145">
                        <a:lnSpc>
                          <a:spcPts val="1365"/>
                        </a:lnSpc>
                      </a:pPr>
                      <a:r>
                        <a:rPr sz="1200" b="1" spc="10" dirty="0">
                          <a:latin typeface="Arial"/>
                          <a:cs typeface="Arial"/>
                        </a:rPr>
                        <a:t>T1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6F96D2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65"/>
                        </a:lnSpc>
                      </a:pPr>
                      <a:r>
                        <a:rPr sz="1200" spc="-50" dirty="0">
                          <a:latin typeface="Arial MT"/>
                          <a:cs typeface="Arial MT"/>
                        </a:rPr>
                        <a:t>120°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5910">
                        <a:lnSpc>
                          <a:spcPts val="1365"/>
                        </a:lnSpc>
                      </a:pPr>
                      <a:r>
                        <a:rPr sz="1200" b="1" spc="-60" dirty="0">
                          <a:latin typeface="Arial"/>
                          <a:cs typeface="Arial"/>
                        </a:rPr>
                        <a:t>S1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38100">
                      <a:solidFill>
                        <a:srgbClr val="6F96D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6F96D2"/>
                      </a:solidFill>
                      <a:prstDash val="solid"/>
                    </a:lnL>
                    <a:lnR w="9525">
                      <a:solidFill>
                        <a:srgbClr val="5C71B1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73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6F96D2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6F96D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400" b="1" spc="-5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2400" b="1" spc="-7" baseline="-20833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400" b="1" spc="270" baseline="-20833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2E5796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400" b="1" spc="-7" baseline="24305" dirty="0">
                          <a:solidFill>
                            <a:srgbClr val="2E5796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2400" b="1" spc="262" baseline="24305" dirty="0">
                          <a:solidFill>
                            <a:srgbClr val="2E579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2400" b="1" spc="-7" baseline="-20833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 baseline="-20833">
                        <a:latin typeface="Times New Roman"/>
                        <a:cs typeface="Times New Roman"/>
                      </a:endParaRPr>
                    </a:p>
                  </a:txBody>
                  <a:tcPr marL="0" marR="0" marT="74295" marB="0">
                    <a:lnL w="38100">
                      <a:solidFill>
                        <a:srgbClr val="6F96D2"/>
                      </a:solidFill>
                      <a:prstDash val="solid"/>
                    </a:lnL>
                    <a:lnR w="9525">
                      <a:solidFill>
                        <a:srgbClr val="5C71B1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52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6F96D2"/>
                      </a:solidFill>
                      <a:prstDash val="solid"/>
                    </a:lnL>
                    <a:lnB w="38100">
                      <a:solidFill>
                        <a:srgbClr val="6F96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38100">
                      <a:solidFill>
                        <a:srgbClr val="6F96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38100">
                      <a:solidFill>
                        <a:srgbClr val="6F96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38100">
                      <a:solidFill>
                        <a:srgbClr val="6F96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6F96D2"/>
                      </a:solidFill>
                      <a:prstDash val="solid"/>
                    </a:lnR>
                    <a:lnB w="38100">
                      <a:solidFill>
                        <a:srgbClr val="6F96D2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10615">
                        <a:lnSpc>
                          <a:spcPct val="100000"/>
                        </a:lnSpc>
                        <a:spcBef>
                          <a:spcPts val="600"/>
                        </a:spcBef>
                        <a:tabLst>
                          <a:tab pos="2043430" algn="l"/>
                        </a:tabLst>
                      </a:pPr>
                      <a:r>
                        <a:rPr sz="2400" b="1" spc="-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2400" b="1" spc="-7" baseline="-20833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400" b="1" spc="300" baseline="-20833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sz="2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dirty="0">
                          <a:solidFill>
                            <a:srgbClr val="2E5796"/>
                          </a:solidFill>
                          <a:latin typeface="Times New Roman"/>
                          <a:cs typeface="Times New Roman"/>
                        </a:rPr>
                        <a:t>a	</a:t>
                      </a:r>
                      <a:r>
                        <a:rPr sz="2400" b="1" spc="-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2400" b="1" spc="-7" baseline="-20833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 baseline="-20833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38100" cap="flat" cmpd="sng" algn="ctr">
                      <a:solidFill>
                        <a:srgbClr val="6F96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5C71B1"/>
                      </a:solidFill>
                      <a:prstDash val="solid"/>
                    </a:lnR>
                    <a:lnB w="9525">
                      <a:solidFill>
                        <a:srgbClr val="5C71B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4725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5C71B1"/>
                      </a:solidFill>
                      <a:prstDash val="solid"/>
                    </a:lnR>
                    <a:lnT w="38100">
                      <a:solidFill>
                        <a:srgbClr val="6F96D2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6200" marB="0">
                    <a:lnR w="9525">
                      <a:solidFill>
                        <a:srgbClr val="5C71B1"/>
                      </a:solidFill>
                      <a:prstDash val="solid"/>
                    </a:lnR>
                    <a:lnB w="9525">
                      <a:solidFill>
                        <a:srgbClr val="5C71B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1297376" y="2463139"/>
            <a:ext cx="3243580" cy="2174240"/>
            <a:chOff x="1297376" y="2463139"/>
            <a:chExt cx="3243580" cy="2174240"/>
          </a:xfrm>
        </p:grpSpPr>
        <p:sp>
          <p:nvSpPr>
            <p:cNvPr id="4" name="object 4"/>
            <p:cNvSpPr/>
            <p:nvPr/>
          </p:nvSpPr>
          <p:spPr>
            <a:xfrm>
              <a:off x="2626936" y="2567442"/>
              <a:ext cx="0" cy="1346200"/>
            </a:xfrm>
            <a:custGeom>
              <a:avLst/>
              <a:gdLst/>
              <a:ahLst/>
              <a:cxnLst/>
              <a:rect l="l" t="t" r="r" b="b"/>
              <a:pathLst>
                <a:path h="1346200">
                  <a:moveTo>
                    <a:pt x="0" y="0"/>
                  </a:moveTo>
                  <a:lnTo>
                    <a:pt x="0" y="1345709"/>
                  </a:lnTo>
                </a:path>
              </a:pathLst>
            </a:custGeom>
            <a:ln w="306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64098" y="2463139"/>
              <a:ext cx="125730" cy="120014"/>
            </a:xfrm>
            <a:custGeom>
              <a:avLst/>
              <a:gdLst/>
              <a:ahLst/>
              <a:cxnLst/>
              <a:rect l="l" t="t" r="r" b="b"/>
              <a:pathLst>
                <a:path w="125730" h="120014">
                  <a:moveTo>
                    <a:pt x="62837" y="0"/>
                  </a:moveTo>
                  <a:lnTo>
                    <a:pt x="0" y="119455"/>
                  </a:lnTo>
                  <a:lnTo>
                    <a:pt x="125295" y="119455"/>
                  </a:lnTo>
                  <a:lnTo>
                    <a:pt x="6283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77748" y="3913151"/>
              <a:ext cx="1236980" cy="679450"/>
            </a:xfrm>
            <a:custGeom>
              <a:avLst/>
              <a:gdLst/>
              <a:ahLst/>
              <a:cxnLst/>
              <a:rect l="l" t="t" r="r" b="b"/>
              <a:pathLst>
                <a:path w="1236980" h="679450">
                  <a:moveTo>
                    <a:pt x="1236392" y="0"/>
                  </a:moveTo>
                  <a:lnTo>
                    <a:pt x="0" y="679420"/>
                  </a:lnTo>
                </a:path>
              </a:pathLst>
            </a:custGeom>
            <a:ln w="30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97376" y="4543641"/>
              <a:ext cx="119380" cy="93980"/>
            </a:xfrm>
            <a:custGeom>
              <a:avLst/>
              <a:gdLst/>
              <a:ahLst/>
              <a:cxnLst/>
              <a:rect l="l" t="t" r="r" b="b"/>
              <a:pathLst>
                <a:path w="119380" h="93979">
                  <a:moveTo>
                    <a:pt x="65992" y="0"/>
                  </a:moveTo>
                  <a:lnTo>
                    <a:pt x="0" y="93531"/>
                  </a:lnTo>
                  <a:lnTo>
                    <a:pt x="118846" y="87331"/>
                  </a:lnTo>
                  <a:lnTo>
                    <a:pt x="659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41251" y="3913151"/>
              <a:ext cx="1235075" cy="679450"/>
            </a:xfrm>
            <a:custGeom>
              <a:avLst/>
              <a:gdLst/>
              <a:ahLst/>
              <a:cxnLst/>
              <a:rect l="l" t="t" r="r" b="b"/>
              <a:pathLst>
                <a:path w="1235075" h="679450">
                  <a:moveTo>
                    <a:pt x="0" y="0"/>
                  </a:moveTo>
                  <a:lnTo>
                    <a:pt x="1234454" y="679420"/>
                  </a:lnTo>
                </a:path>
              </a:pathLst>
            </a:custGeom>
            <a:ln w="305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37319" y="4543641"/>
              <a:ext cx="119380" cy="93980"/>
            </a:xfrm>
            <a:custGeom>
              <a:avLst/>
              <a:gdLst/>
              <a:ahLst/>
              <a:cxnLst/>
              <a:rect l="l" t="t" r="r" b="b"/>
              <a:pathLst>
                <a:path w="119379" h="93979">
                  <a:moveTo>
                    <a:pt x="53082" y="0"/>
                  </a:moveTo>
                  <a:lnTo>
                    <a:pt x="0" y="87331"/>
                  </a:lnTo>
                  <a:lnTo>
                    <a:pt x="118833" y="93531"/>
                  </a:lnTo>
                  <a:lnTo>
                    <a:pt x="53082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57724" y="3909994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78"/>
                  </a:moveTo>
                  <a:lnTo>
                    <a:pt x="2345" y="15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59244" y="3891432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15"/>
                  </a:moveTo>
                  <a:lnTo>
                    <a:pt x="2345" y="15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056898" y="3819266"/>
              <a:ext cx="13335" cy="55880"/>
            </a:xfrm>
            <a:custGeom>
              <a:avLst/>
              <a:gdLst/>
              <a:ahLst/>
              <a:cxnLst/>
              <a:rect l="l" t="t" r="r" b="b"/>
              <a:pathLst>
                <a:path w="13335" h="55879">
                  <a:moveTo>
                    <a:pt x="0" y="55434"/>
                  </a:moveTo>
                  <a:lnTo>
                    <a:pt x="4691" y="55434"/>
                  </a:lnTo>
                </a:path>
                <a:path w="13335" h="55879">
                  <a:moveTo>
                    <a:pt x="1520" y="36872"/>
                  </a:moveTo>
                  <a:lnTo>
                    <a:pt x="6211" y="36872"/>
                  </a:lnTo>
                </a:path>
                <a:path w="13335" h="55879">
                  <a:moveTo>
                    <a:pt x="5067" y="18562"/>
                  </a:moveTo>
                  <a:lnTo>
                    <a:pt x="9758" y="18562"/>
                  </a:lnTo>
                </a:path>
                <a:path w="13335" h="55879">
                  <a:moveTo>
                    <a:pt x="8108" y="0"/>
                  </a:moveTo>
                  <a:lnTo>
                    <a:pt x="1279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070519" y="3799504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15"/>
                  </a:moveTo>
                  <a:lnTo>
                    <a:pt x="2345" y="15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73686" y="3744322"/>
              <a:ext cx="11430" cy="40005"/>
            </a:xfrm>
            <a:custGeom>
              <a:avLst/>
              <a:gdLst/>
              <a:ahLst/>
              <a:cxnLst/>
              <a:rect l="l" t="t" r="r" b="b"/>
              <a:pathLst>
                <a:path w="11430" h="40004">
                  <a:moveTo>
                    <a:pt x="0" y="39650"/>
                  </a:moveTo>
                  <a:lnTo>
                    <a:pt x="1773" y="36493"/>
                  </a:lnTo>
                </a:path>
                <a:path w="11430" h="40004">
                  <a:moveTo>
                    <a:pt x="4940" y="21340"/>
                  </a:moveTo>
                  <a:lnTo>
                    <a:pt x="6461" y="18309"/>
                  </a:lnTo>
                </a:path>
                <a:path w="11430" h="40004">
                  <a:moveTo>
                    <a:pt x="9628" y="2778"/>
                  </a:moveTo>
                  <a:lnTo>
                    <a:pt x="11148" y="0"/>
                  </a:lnTo>
                </a:path>
              </a:pathLst>
            </a:custGeom>
            <a:ln w="46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091423" y="3727275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78"/>
                  </a:moveTo>
                  <a:lnTo>
                    <a:pt x="2345" y="15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098011" y="3710607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389"/>
                  </a:moveTo>
                  <a:lnTo>
                    <a:pt x="2345" y="13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04345" y="3368402"/>
              <a:ext cx="1046480" cy="333375"/>
            </a:xfrm>
            <a:custGeom>
              <a:avLst/>
              <a:gdLst/>
              <a:ahLst/>
              <a:cxnLst/>
              <a:rect l="l" t="t" r="r" b="b"/>
              <a:pathLst>
                <a:path w="1046480" h="333375">
                  <a:moveTo>
                    <a:pt x="0" y="328187"/>
                  </a:moveTo>
                  <a:lnTo>
                    <a:pt x="1520" y="325157"/>
                  </a:lnTo>
                </a:path>
                <a:path w="1046480" h="333375">
                  <a:moveTo>
                    <a:pt x="8108" y="311140"/>
                  </a:moveTo>
                  <a:lnTo>
                    <a:pt x="9628" y="308362"/>
                  </a:lnTo>
                </a:path>
                <a:path w="1046480" h="333375">
                  <a:moveTo>
                    <a:pt x="17736" y="294472"/>
                  </a:moveTo>
                  <a:lnTo>
                    <a:pt x="19383" y="291315"/>
                  </a:lnTo>
                </a:path>
                <a:path w="1046480" h="333375">
                  <a:moveTo>
                    <a:pt x="25591" y="277425"/>
                  </a:moveTo>
                  <a:lnTo>
                    <a:pt x="27491" y="274647"/>
                  </a:lnTo>
                </a:path>
                <a:path w="1046480" h="333375">
                  <a:moveTo>
                    <a:pt x="36866" y="262272"/>
                  </a:moveTo>
                  <a:lnTo>
                    <a:pt x="38766" y="259115"/>
                  </a:lnTo>
                </a:path>
                <a:path w="1046480" h="333375">
                  <a:moveTo>
                    <a:pt x="46494" y="246740"/>
                  </a:moveTo>
                  <a:lnTo>
                    <a:pt x="48141" y="243710"/>
                  </a:lnTo>
                </a:path>
                <a:path w="1046480" h="333375">
                  <a:moveTo>
                    <a:pt x="57770" y="231587"/>
                  </a:moveTo>
                  <a:lnTo>
                    <a:pt x="59416" y="228557"/>
                  </a:lnTo>
                </a:path>
                <a:path w="1046480" h="333375">
                  <a:moveTo>
                    <a:pt x="69045" y="216055"/>
                  </a:moveTo>
                  <a:lnTo>
                    <a:pt x="70565" y="214540"/>
                  </a:lnTo>
                </a:path>
                <a:path w="1046480" h="333375">
                  <a:moveTo>
                    <a:pt x="80320" y="202544"/>
                  </a:moveTo>
                  <a:lnTo>
                    <a:pt x="83487" y="200903"/>
                  </a:lnTo>
                </a:path>
                <a:path w="1046480" h="333375">
                  <a:moveTo>
                    <a:pt x="93116" y="188528"/>
                  </a:moveTo>
                  <a:lnTo>
                    <a:pt x="94763" y="185497"/>
                  </a:lnTo>
                </a:path>
                <a:path w="1046480" h="333375">
                  <a:moveTo>
                    <a:pt x="105911" y="174890"/>
                  </a:moveTo>
                  <a:lnTo>
                    <a:pt x="107812" y="171859"/>
                  </a:lnTo>
                </a:path>
                <a:path w="1046480" h="333375">
                  <a:moveTo>
                    <a:pt x="119087" y="161000"/>
                  </a:moveTo>
                  <a:lnTo>
                    <a:pt x="122254" y="159484"/>
                  </a:lnTo>
                </a:path>
                <a:path w="1046480" h="333375">
                  <a:moveTo>
                    <a:pt x="133529" y="148625"/>
                  </a:moveTo>
                  <a:lnTo>
                    <a:pt x="135050" y="145468"/>
                  </a:lnTo>
                </a:path>
                <a:path w="1046480" h="333375">
                  <a:moveTo>
                    <a:pt x="146325" y="134987"/>
                  </a:moveTo>
                  <a:lnTo>
                    <a:pt x="149492" y="133472"/>
                  </a:lnTo>
                </a:path>
                <a:path w="1046480" h="333375">
                  <a:moveTo>
                    <a:pt x="162288" y="124128"/>
                  </a:moveTo>
                  <a:lnTo>
                    <a:pt x="163808" y="122612"/>
                  </a:lnTo>
                </a:path>
                <a:path w="1046480" h="333375">
                  <a:moveTo>
                    <a:pt x="176984" y="113268"/>
                  </a:moveTo>
                  <a:lnTo>
                    <a:pt x="178504" y="110237"/>
                  </a:lnTo>
                </a:path>
                <a:path w="1046480" h="333375">
                  <a:moveTo>
                    <a:pt x="191299" y="101272"/>
                  </a:moveTo>
                  <a:lnTo>
                    <a:pt x="194467" y="99630"/>
                  </a:lnTo>
                </a:path>
                <a:path w="1046480" h="333375">
                  <a:moveTo>
                    <a:pt x="208909" y="91927"/>
                  </a:moveTo>
                  <a:lnTo>
                    <a:pt x="212330" y="90412"/>
                  </a:lnTo>
                </a:path>
                <a:path w="1046480" h="333375">
                  <a:moveTo>
                    <a:pt x="225125" y="81068"/>
                  </a:moveTo>
                  <a:lnTo>
                    <a:pt x="228292" y="79553"/>
                  </a:lnTo>
                </a:path>
                <a:path w="1046480" h="333375">
                  <a:moveTo>
                    <a:pt x="241088" y="72102"/>
                  </a:moveTo>
                  <a:lnTo>
                    <a:pt x="244255" y="70587"/>
                  </a:lnTo>
                </a:path>
                <a:path w="1046480" h="333375">
                  <a:moveTo>
                    <a:pt x="258951" y="62758"/>
                  </a:moveTo>
                  <a:lnTo>
                    <a:pt x="261992" y="61243"/>
                  </a:lnTo>
                </a:path>
                <a:path w="1046480" h="333375">
                  <a:moveTo>
                    <a:pt x="276434" y="55055"/>
                  </a:moveTo>
                  <a:lnTo>
                    <a:pt x="279855" y="53540"/>
                  </a:lnTo>
                </a:path>
                <a:path w="1046480" h="333375">
                  <a:moveTo>
                    <a:pt x="294297" y="45837"/>
                  </a:moveTo>
                  <a:lnTo>
                    <a:pt x="297338" y="45837"/>
                  </a:lnTo>
                </a:path>
                <a:path w="1046480" h="333375">
                  <a:moveTo>
                    <a:pt x="311780" y="39902"/>
                  </a:moveTo>
                  <a:lnTo>
                    <a:pt x="315201" y="38387"/>
                  </a:lnTo>
                </a:path>
                <a:path w="1046480" h="333375">
                  <a:moveTo>
                    <a:pt x="331164" y="33715"/>
                  </a:moveTo>
                  <a:lnTo>
                    <a:pt x="334331" y="32200"/>
                  </a:lnTo>
                </a:path>
                <a:path w="1046480" h="333375">
                  <a:moveTo>
                    <a:pt x="349027" y="27527"/>
                  </a:moveTo>
                  <a:lnTo>
                    <a:pt x="352067" y="26012"/>
                  </a:lnTo>
                </a:path>
                <a:path w="1046480" h="333375">
                  <a:moveTo>
                    <a:pt x="368030" y="21340"/>
                  </a:moveTo>
                  <a:lnTo>
                    <a:pt x="371197" y="21340"/>
                  </a:lnTo>
                </a:path>
                <a:path w="1046480" h="333375">
                  <a:moveTo>
                    <a:pt x="387413" y="16668"/>
                  </a:moveTo>
                  <a:lnTo>
                    <a:pt x="390581" y="16668"/>
                  </a:lnTo>
                </a:path>
                <a:path w="1046480" h="333375">
                  <a:moveTo>
                    <a:pt x="406797" y="11996"/>
                  </a:moveTo>
                  <a:lnTo>
                    <a:pt x="409964" y="11996"/>
                  </a:lnTo>
                </a:path>
                <a:path w="1046480" h="333375">
                  <a:moveTo>
                    <a:pt x="425927" y="8965"/>
                  </a:moveTo>
                  <a:lnTo>
                    <a:pt x="429347" y="8965"/>
                  </a:lnTo>
                </a:path>
                <a:path w="1046480" h="333375">
                  <a:moveTo>
                    <a:pt x="445310" y="6187"/>
                  </a:moveTo>
                  <a:lnTo>
                    <a:pt x="448477" y="6187"/>
                  </a:lnTo>
                </a:path>
                <a:path w="1046480" h="333375">
                  <a:moveTo>
                    <a:pt x="464693" y="3030"/>
                  </a:moveTo>
                  <a:lnTo>
                    <a:pt x="467861" y="3030"/>
                  </a:lnTo>
                </a:path>
                <a:path w="1046480" h="333375">
                  <a:moveTo>
                    <a:pt x="483823" y="1515"/>
                  </a:moveTo>
                  <a:lnTo>
                    <a:pt x="487244" y="1515"/>
                  </a:lnTo>
                </a:path>
                <a:path w="1046480" h="333375">
                  <a:moveTo>
                    <a:pt x="503207" y="1515"/>
                  </a:moveTo>
                  <a:lnTo>
                    <a:pt x="506247" y="1515"/>
                  </a:lnTo>
                </a:path>
                <a:path w="1046480" h="333375">
                  <a:moveTo>
                    <a:pt x="522590" y="0"/>
                  </a:moveTo>
                  <a:lnTo>
                    <a:pt x="525631" y="0"/>
                  </a:lnTo>
                </a:path>
                <a:path w="1046480" h="333375">
                  <a:moveTo>
                    <a:pt x="541593" y="1515"/>
                  </a:moveTo>
                  <a:lnTo>
                    <a:pt x="545014" y="1515"/>
                  </a:lnTo>
                </a:path>
                <a:path w="1046480" h="333375">
                  <a:moveTo>
                    <a:pt x="560977" y="1515"/>
                  </a:moveTo>
                  <a:lnTo>
                    <a:pt x="564144" y="1515"/>
                  </a:lnTo>
                </a:path>
                <a:path w="1046480" h="333375">
                  <a:moveTo>
                    <a:pt x="580360" y="3030"/>
                  </a:moveTo>
                  <a:lnTo>
                    <a:pt x="582007" y="3030"/>
                  </a:lnTo>
                  <a:lnTo>
                    <a:pt x="583527" y="3030"/>
                  </a:lnTo>
                </a:path>
                <a:path w="1046480" h="333375">
                  <a:moveTo>
                    <a:pt x="599490" y="6187"/>
                  </a:moveTo>
                  <a:lnTo>
                    <a:pt x="602911" y="6187"/>
                  </a:lnTo>
                </a:path>
                <a:path w="1046480" h="333375">
                  <a:moveTo>
                    <a:pt x="618873" y="8965"/>
                  </a:moveTo>
                  <a:lnTo>
                    <a:pt x="622041" y="8965"/>
                  </a:lnTo>
                </a:path>
                <a:path w="1046480" h="333375">
                  <a:moveTo>
                    <a:pt x="638257" y="11996"/>
                  </a:moveTo>
                  <a:lnTo>
                    <a:pt x="641424" y="11996"/>
                  </a:lnTo>
                </a:path>
                <a:path w="1046480" h="333375">
                  <a:moveTo>
                    <a:pt x="657387" y="16668"/>
                  </a:moveTo>
                  <a:lnTo>
                    <a:pt x="660807" y="16668"/>
                  </a:lnTo>
                </a:path>
                <a:path w="1046480" h="333375">
                  <a:moveTo>
                    <a:pt x="676770" y="21340"/>
                  </a:moveTo>
                  <a:lnTo>
                    <a:pt x="679811" y="22855"/>
                  </a:lnTo>
                </a:path>
                <a:path w="1046480" h="333375">
                  <a:moveTo>
                    <a:pt x="696154" y="26012"/>
                  </a:moveTo>
                  <a:lnTo>
                    <a:pt x="699321" y="27527"/>
                  </a:lnTo>
                </a:path>
                <a:path w="1046480" h="333375">
                  <a:moveTo>
                    <a:pt x="713637" y="33715"/>
                  </a:moveTo>
                  <a:lnTo>
                    <a:pt x="717057" y="33715"/>
                  </a:lnTo>
                </a:path>
                <a:path w="1046480" h="333375">
                  <a:moveTo>
                    <a:pt x="731500" y="39902"/>
                  </a:moveTo>
                  <a:lnTo>
                    <a:pt x="734540" y="39902"/>
                  </a:lnTo>
                </a:path>
                <a:path w="1046480" h="333375">
                  <a:moveTo>
                    <a:pt x="748983" y="45837"/>
                  </a:moveTo>
                  <a:lnTo>
                    <a:pt x="752403" y="47353"/>
                  </a:lnTo>
                </a:path>
                <a:path w="1046480" h="333375">
                  <a:moveTo>
                    <a:pt x="766846" y="53540"/>
                  </a:moveTo>
                  <a:lnTo>
                    <a:pt x="769886" y="55055"/>
                  </a:lnTo>
                </a:path>
                <a:path w="1046480" h="333375">
                  <a:moveTo>
                    <a:pt x="784329" y="62758"/>
                  </a:moveTo>
                  <a:lnTo>
                    <a:pt x="787749" y="64400"/>
                  </a:lnTo>
                </a:path>
                <a:path w="1046480" h="333375">
                  <a:moveTo>
                    <a:pt x="802192" y="70587"/>
                  </a:moveTo>
                  <a:lnTo>
                    <a:pt x="805232" y="72102"/>
                  </a:lnTo>
                </a:path>
                <a:path w="1046480" h="333375">
                  <a:moveTo>
                    <a:pt x="818155" y="81068"/>
                  </a:moveTo>
                  <a:lnTo>
                    <a:pt x="821575" y="82583"/>
                  </a:lnTo>
                </a:path>
                <a:path w="1046480" h="333375">
                  <a:moveTo>
                    <a:pt x="834371" y="90412"/>
                  </a:moveTo>
                  <a:lnTo>
                    <a:pt x="837538" y="91927"/>
                  </a:lnTo>
                </a:path>
                <a:path w="1046480" h="333375">
                  <a:moveTo>
                    <a:pt x="850334" y="101272"/>
                  </a:moveTo>
                  <a:lnTo>
                    <a:pt x="853754" y="102787"/>
                  </a:lnTo>
                </a:path>
                <a:path w="1046480" h="333375">
                  <a:moveTo>
                    <a:pt x="866550" y="111753"/>
                  </a:moveTo>
                  <a:lnTo>
                    <a:pt x="869717" y="113268"/>
                  </a:lnTo>
                </a:path>
                <a:path w="1046480" h="333375">
                  <a:moveTo>
                    <a:pt x="882513" y="122612"/>
                  </a:moveTo>
                  <a:lnTo>
                    <a:pt x="884159" y="125643"/>
                  </a:lnTo>
                </a:path>
                <a:path w="1046480" h="333375">
                  <a:moveTo>
                    <a:pt x="896955" y="134987"/>
                  </a:moveTo>
                  <a:lnTo>
                    <a:pt x="900376" y="136502"/>
                  </a:lnTo>
                </a:path>
                <a:path w="1046480" h="333375">
                  <a:moveTo>
                    <a:pt x="911651" y="147109"/>
                  </a:moveTo>
                  <a:lnTo>
                    <a:pt x="913171" y="150140"/>
                  </a:lnTo>
                </a:path>
                <a:path w="1046480" h="333375">
                  <a:moveTo>
                    <a:pt x="924446" y="161000"/>
                  </a:moveTo>
                  <a:lnTo>
                    <a:pt x="927614" y="162515"/>
                  </a:lnTo>
                </a:path>
                <a:path w="1046480" h="333375">
                  <a:moveTo>
                    <a:pt x="938889" y="173375"/>
                  </a:moveTo>
                  <a:lnTo>
                    <a:pt x="940409" y="176153"/>
                  </a:lnTo>
                </a:path>
                <a:path w="1046480" h="333375">
                  <a:moveTo>
                    <a:pt x="951685" y="187012"/>
                  </a:moveTo>
                  <a:lnTo>
                    <a:pt x="953205" y="190043"/>
                  </a:lnTo>
                </a:path>
                <a:path w="1046480" h="333375">
                  <a:moveTo>
                    <a:pt x="964480" y="202544"/>
                  </a:moveTo>
                  <a:lnTo>
                    <a:pt x="966000" y="205575"/>
                  </a:lnTo>
                </a:path>
                <a:path w="1046480" h="333375">
                  <a:moveTo>
                    <a:pt x="977276" y="216055"/>
                  </a:moveTo>
                  <a:lnTo>
                    <a:pt x="978923" y="219212"/>
                  </a:lnTo>
                </a:path>
                <a:path w="1046480" h="333375">
                  <a:moveTo>
                    <a:pt x="988551" y="231587"/>
                  </a:moveTo>
                  <a:lnTo>
                    <a:pt x="990071" y="234744"/>
                  </a:lnTo>
                </a:path>
                <a:path w="1046480" h="333375">
                  <a:moveTo>
                    <a:pt x="999826" y="246740"/>
                  </a:moveTo>
                  <a:lnTo>
                    <a:pt x="1001346" y="249897"/>
                  </a:lnTo>
                </a:path>
                <a:path w="1046480" h="333375">
                  <a:moveTo>
                    <a:pt x="1009455" y="263787"/>
                  </a:moveTo>
                  <a:lnTo>
                    <a:pt x="1011101" y="266944"/>
                  </a:lnTo>
                </a:path>
                <a:path w="1046480" h="333375">
                  <a:moveTo>
                    <a:pt x="1019210" y="278940"/>
                  </a:moveTo>
                  <a:lnTo>
                    <a:pt x="1020730" y="282097"/>
                  </a:lnTo>
                </a:path>
                <a:path w="1046480" h="333375">
                  <a:moveTo>
                    <a:pt x="1028965" y="295987"/>
                  </a:moveTo>
                  <a:lnTo>
                    <a:pt x="1030485" y="299144"/>
                  </a:lnTo>
                </a:path>
                <a:path w="1046480" h="333375">
                  <a:moveTo>
                    <a:pt x="1036693" y="312782"/>
                  </a:moveTo>
                  <a:lnTo>
                    <a:pt x="1038593" y="315812"/>
                  </a:lnTo>
                </a:path>
                <a:path w="1046480" h="333375">
                  <a:moveTo>
                    <a:pt x="1044801" y="329829"/>
                  </a:moveTo>
                  <a:lnTo>
                    <a:pt x="1046448" y="332860"/>
                  </a:lnTo>
                </a:path>
              </a:pathLst>
            </a:custGeom>
            <a:ln w="46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57381" y="3714900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15"/>
                  </a:moveTo>
                  <a:lnTo>
                    <a:pt x="2345" y="15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63589" y="3731947"/>
              <a:ext cx="13335" cy="40005"/>
            </a:xfrm>
            <a:custGeom>
              <a:avLst/>
              <a:gdLst/>
              <a:ahLst/>
              <a:cxnLst/>
              <a:rect l="l" t="t" r="r" b="b"/>
              <a:pathLst>
                <a:path w="13335" h="40004">
                  <a:moveTo>
                    <a:pt x="0" y="0"/>
                  </a:moveTo>
                  <a:lnTo>
                    <a:pt x="1900" y="3030"/>
                  </a:lnTo>
                </a:path>
                <a:path w="13335" h="40004">
                  <a:moveTo>
                    <a:pt x="6587" y="18309"/>
                  </a:moveTo>
                  <a:lnTo>
                    <a:pt x="8108" y="21340"/>
                  </a:lnTo>
                </a:path>
                <a:path w="13335" h="40004">
                  <a:moveTo>
                    <a:pt x="11275" y="36872"/>
                  </a:moveTo>
                  <a:lnTo>
                    <a:pt x="13175" y="39902"/>
                  </a:lnTo>
                </a:path>
              </a:pathLst>
            </a:custGeom>
            <a:ln w="46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81452" y="3787003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78"/>
                  </a:moveTo>
                  <a:lnTo>
                    <a:pt x="2345" y="15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86139" y="3805691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15"/>
                  </a:moveTo>
                  <a:lnTo>
                    <a:pt x="2345" y="15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187214" y="3825453"/>
              <a:ext cx="9525" cy="37465"/>
            </a:xfrm>
            <a:custGeom>
              <a:avLst/>
              <a:gdLst/>
              <a:ahLst/>
              <a:cxnLst/>
              <a:rect l="l" t="t" r="r" b="b"/>
              <a:pathLst>
                <a:path w="9525" h="37464">
                  <a:moveTo>
                    <a:pt x="0" y="0"/>
                  </a:moveTo>
                  <a:lnTo>
                    <a:pt x="4691" y="0"/>
                  </a:lnTo>
                </a:path>
                <a:path w="9525" h="37464">
                  <a:moveTo>
                    <a:pt x="3167" y="18562"/>
                  </a:moveTo>
                  <a:lnTo>
                    <a:pt x="7858" y="18562"/>
                  </a:lnTo>
                </a:path>
                <a:path w="9525" h="37464">
                  <a:moveTo>
                    <a:pt x="4687" y="36872"/>
                  </a:moveTo>
                  <a:lnTo>
                    <a:pt x="9378" y="368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195768" y="3879310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389"/>
                  </a:moveTo>
                  <a:lnTo>
                    <a:pt x="2345" y="13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95768" y="3897619"/>
              <a:ext cx="1905" cy="3175"/>
            </a:xfrm>
            <a:custGeom>
              <a:avLst/>
              <a:gdLst/>
              <a:ahLst/>
              <a:cxnLst/>
              <a:rect l="l" t="t" r="r" b="b"/>
              <a:pathLst>
                <a:path w="1905" h="3175">
                  <a:moveTo>
                    <a:pt x="0" y="0"/>
                  </a:moveTo>
                  <a:lnTo>
                    <a:pt x="1646" y="3156"/>
                  </a:lnTo>
                </a:path>
              </a:pathLst>
            </a:custGeom>
            <a:ln w="46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193422" y="3917444"/>
              <a:ext cx="6350" cy="19050"/>
            </a:xfrm>
            <a:custGeom>
              <a:avLst/>
              <a:gdLst/>
              <a:ahLst/>
              <a:cxnLst/>
              <a:rect l="l" t="t" r="r" b="b"/>
              <a:pathLst>
                <a:path w="6350" h="19050">
                  <a:moveTo>
                    <a:pt x="1646" y="0"/>
                  </a:moveTo>
                  <a:lnTo>
                    <a:pt x="6338" y="0"/>
                  </a:lnTo>
                </a:path>
                <a:path w="6350" h="19050">
                  <a:moveTo>
                    <a:pt x="0" y="18562"/>
                  </a:moveTo>
                  <a:lnTo>
                    <a:pt x="4691" y="1856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94247" y="3952801"/>
              <a:ext cx="1905" cy="3175"/>
            </a:xfrm>
            <a:custGeom>
              <a:avLst/>
              <a:gdLst/>
              <a:ahLst/>
              <a:cxnLst/>
              <a:rect l="l" t="t" r="r" b="b"/>
              <a:pathLst>
                <a:path w="1905" h="3175">
                  <a:moveTo>
                    <a:pt x="1520" y="0"/>
                  </a:moveTo>
                  <a:lnTo>
                    <a:pt x="0" y="3030"/>
                  </a:lnTo>
                </a:path>
              </a:pathLst>
            </a:custGeom>
            <a:ln w="46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194247" y="3971364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15"/>
                  </a:moveTo>
                  <a:lnTo>
                    <a:pt x="2345" y="15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191080" y="3989547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78"/>
                  </a:moveTo>
                  <a:lnTo>
                    <a:pt x="2345" y="15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188039" y="4008236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15"/>
                  </a:moveTo>
                  <a:lnTo>
                    <a:pt x="2345" y="15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182972" y="4026420"/>
              <a:ext cx="1905" cy="3175"/>
            </a:xfrm>
            <a:custGeom>
              <a:avLst/>
              <a:gdLst/>
              <a:ahLst/>
              <a:cxnLst/>
              <a:rect l="l" t="t" r="r" b="b"/>
              <a:pathLst>
                <a:path w="1905" h="3175">
                  <a:moveTo>
                    <a:pt x="1520" y="0"/>
                  </a:moveTo>
                  <a:lnTo>
                    <a:pt x="0" y="3156"/>
                  </a:lnTo>
                </a:path>
              </a:pathLst>
            </a:custGeom>
            <a:ln w="46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178284" y="4044982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389"/>
                  </a:moveTo>
                  <a:lnTo>
                    <a:pt x="2345" y="13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173344" y="4063292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78"/>
                  </a:moveTo>
                  <a:lnTo>
                    <a:pt x="2345" y="15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104345" y="4080339"/>
              <a:ext cx="1064895" cy="375920"/>
            </a:xfrm>
            <a:custGeom>
              <a:avLst/>
              <a:gdLst/>
              <a:ahLst/>
              <a:cxnLst/>
              <a:rect l="l" t="t" r="r" b="b"/>
              <a:pathLst>
                <a:path w="1064895" h="375920">
                  <a:moveTo>
                    <a:pt x="1064311" y="0"/>
                  </a:moveTo>
                  <a:lnTo>
                    <a:pt x="1062664" y="2778"/>
                  </a:lnTo>
                </a:path>
                <a:path w="1064895" h="375920">
                  <a:moveTo>
                    <a:pt x="1057723" y="16668"/>
                  </a:moveTo>
                  <a:lnTo>
                    <a:pt x="1056076" y="19825"/>
                  </a:lnTo>
                </a:path>
                <a:path w="1064895" h="375920">
                  <a:moveTo>
                    <a:pt x="1051388" y="33715"/>
                  </a:moveTo>
                  <a:lnTo>
                    <a:pt x="1049868" y="36493"/>
                  </a:lnTo>
                </a:path>
                <a:path w="1064895" h="375920">
                  <a:moveTo>
                    <a:pt x="1044801" y="50509"/>
                  </a:moveTo>
                  <a:lnTo>
                    <a:pt x="1043280" y="53540"/>
                  </a:lnTo>
                </a:path>
                <a:path w="1064895" h="375920">
                  <a:moveTo>
                    <a:pt x="1035172" y="67556"/>
                  </a:moveTo>
                  <a:lnTo>
                    <a:pt x="1033652" y="70334"/>
                  </a:lnTo>
                </a:path>
                <a:path w="1064895" h="375920">
                  <a:moveTo>
                    <a:pt x="1027318" y="84225"/>
                  </a:moveTo>
                  <a:lnTo>
                    <a:pt x="1025797" y="87382"/>
                  </a:lnTo>
                </a:path>
                <a:path w="1064895" h="375920">
                  <a:moveTo>
                    <a:pt x="1017689" y="101272"/>
                  </a:moveTo>
                  <a:lnTo>
                    <a:pt x="1016042" y="104050"/>
                  </a:lnTo>
                </a:path>
                <a:path w="1064895" h="375920">
                  <a:moveTo>
                    <a:pt x="1007934" y="116425"/>
                  </a:moveTo>
                  <a:lnTo>
                    <a:pt x="1006414" y="119582"/>
                  </a:lnTo>
                </a:path>
                <a:path w="1064895" h="375920">
                  <a:moveTo>
                    <a:pt x="996659" y="131957"/>
                  </a:moveTo>
                  <a:lnTo>
                    <a:pt x="995139" y="134987"/>
                  </a:lnTo>
                </a:path>
                <a:path w="1064895" h="375920">
                  <a:moveTo>
                    <a:pt x="987031" y="147109"/>
                  </a:moveTo>
                  <a:lnTo>
                    <a:pt x="985384" y="150140"/>
                  </a:lnTo>
                </a:path>
                <a:path w="1064895" h="375920">
                  <a:moveTo>
                    <a:pt x="975755" y="162641"/>
                  </a:moveTo>
                  <a:lnTo>
                    <a:pt x="972588" y="164157"/>
                  </a:lnTo>
                </a:path>
                <a:path w="1064895" h="375920">
                  <a:moveTo>
                    <a:pt x="962960" y="176279"/>
                  </a:moveTo>
                  <a:lnTo>
                    <a:pt x="961313" y="177794"/>
                  </a:lnTo>
                </a:path>
                <a:path w="1064895" h="375920">
                  <a:moveTo>
                    <a:pt x="951685" y="190169"/>
                  </a:moveTo>
                  <a:lnTo>
                    <a:pt x="948517" y="191684"/>
                  </a:lnTo>
                </a:path>
                <a:path w="1064895" h="375920">
                  <a:moveTo>
                    <a:pt x="937242" y="203807"/>
                  </a:moveTo>
                  <a:lnTo>
                    <a:pt x="935722" y="205322"/>
                  </a:lnTo>
                </a:path>
                <a:path w="1064895" h="375920">
                  <a:moveTo>
                    <a:pt x="924446" y="216182"/>
                  </a:moveTo>
                  <a:lnTo>
                    <a:pt x="922926" y="217697"/>
                  </a:lnTo>
                </a:path>
                <a:path w="1064895" h="375920">
                  <a:moveTo>
                    <a:pt x="911651" y="228557"/>
                  </a:moveTo>
                  <a:lnTo>
                    <a:pt x="909751" y="230072"/>
                  </a:lnTo>
                </a:path>
                <a:path w="1064895" h="375920">
                  <a:moveTo>
                    <a:pt x="898475" y="240679"/>
                  </a:moveTo>
                  <a:lnTo>
                    <a:pt x="895308" y="242194"/>
                  </a:lnTo>
                </a:path>
                <a:path w="1064895" h="375920">
                  <a:moveTo>
                    <a:pt x="882513" y="251412"/>
                  </a:moveTo>
                  <a:lnTo>
                    <a:pt x="880992" y="253054"/>
                  </a:lnTo>
                </a:path>
                <a:path w="1064895" h="375920">
                  <a:moveTo>
                    <a:pt x="868197" y="262272"/>
                  </a:moveTo>
                  <a:lnTo>
                    <a:pt x="866550" y="265429"/>
                  </a:lnTo>
                </a:path>
                <a:path w="1064895" h="375920">
                  <a:moveTo>
                    <a:pt x="853754" y="274394"/>
                  </a:moveTo>
                  <a:lnTo>
                    <a:pt x="850334" y="275910"/>
                  </a:lnTo>
                </a:path>
                <a:path w="1064895" h="375920">
                  <a:moveTo>
                    <a:pt x="837538" y="283739"/>
                  </a:moveTo>
                  <a:lnTo>
                    <a:pt x="834371" y="285254"/>
                  </a:lnTo>
                </a:path>
                <a:path w="1064895" h="375920">
                  <a:moveTo>
                    <a:pt x="821575" y="294472"/>
                  </a:moveTo>
                  <a:lnTo>
                    <a:pt x="818155" y="296114"/>
                  </a:lnTo>
                </a:path>
                <a:path w="1064895" h="375920">
                  <a:moveTo>
                    <a:pt x="805232" y="305079"/>
                  </a:moveTo>
                  <a:lnTo>
                    <a:pt x="802192" y="305079"/>
                  </a:lnTo>
                </a:path>
                <a:path w="1064895" h="375920">
                  <a:moveTo>
                    <a:pt x="787749" y="312782"/>
                  </a:moveTo>
                  <a:lnTo>
                    <a:pt x="784329" y="314297"/>
                  </a:lnTo>
                </a:path>
                <a:path w="1064895" h="375920">
                  <a:moveTo>
                    <a:pt x="769886" y="320485"/>
                  </a:moveTo>
                  <a:lnTo>
                    <a:pt x="766846" y="322126"/>
                  </a:lnTo>
                </a:path>
                <a:path w="1064895" h="375920">
                  <a:moveTo>
                    <a:pt x="752403" y="328314"/>
                  </a:moveTo>
                  <a:lnTo>
                    <a:pt x="748983" y="329829"/>
                  </a:lnTo>
                </a:path>
                <a:path w="1064895" h="375920">
                  <a:moveTo>
                    <a:pt x="734540" y="336016"/>
                  </a:moveTo>
                  <a:lnTo>
                    <a:pt x="731500" y="337279"/>
                  </a:lnTo>
                </a:path>
                <a:path w="1064895" h="375920">
                  <a:moveTo>
                    <a:pt x="717057" y="343467"/>
                  </a:moveTo>
                  <a:lnTo>
                    <a:pt x="713637" y="343467"/>
                  </a:lnTo>
                </a:path>
                <a:path w="1064895" h="375920">
                  <a:moveTo>
                    <a:pt x="699321" y="349654"/>
                  </a:moveTo>
                  <a:lnTo>
                    <a:pt x="696154" y="349654"/>
                  </a:lnTo>
                </a:path>
                <a:path w="1064895" h="375920">
                  <a:moveTo>
                    <a:pt x="679811" y="354326"/>
                  </a:moveTo>
                  <a:lnTo>
                    <a:pt x="676770" y="354326"/>
                  </a:lnTo>
                </a:path>
                <a:path w="1064895" h="375920">
                  <a:moveTo>
                    <a:pt x="660807" y="358998"/>
                  </a:moveTo>
                  <a:lnTo>
                    <a:pt x="657387" y="358998"/>
                  </a:lnTo>
                </a:path>
                <a:path w="1064895" h="375920">
                  <a:moveTo>
                    <a:pt x="641424" y="363544"/>
                  </a:moveTo>
                  <a:lnTo>
                    <a:pt x="638257" y="363544"/>
                  </a:lnTo>
                </a:path>
                <a:path w="1064895" h="375920">
                  <a:moveTo>
                    <a:pt x="622041" y="366701"/>
                  </a:moveTo>
                  <a:lnTo>
                    <a:pt x="618873" y="366701"/>
                  </a:lnTo>
                </a:path>
                <a:path w="1064895" h="375920">
                  <a:moveTo>
                    <a:pt x="602911" y="369732"/>
                  </a:moveTo>
                  <a:lnTo>
                    <a:pt x="599490" y="369732"/>
                  </a:lnTo>
                </a:path>
                <a:path w="1064895" h="375920">
                  <a:moveTo>
                    <a:pt x="583527" y="372510"/>
                  </a:moveTo>
                  <a:lnTo>
                    <a:pt x="582007" y="372510"/>
                  </a:lnTo>
                  <a:lnTo>
                    <a:pt x="580360" y="372510"/>
                  </a:lnTo>
                </a:path>
                <a:path w="1064895" h="375920">
                  <a:moveTo>
                    <a:pt x="564144" y="374151"/>
                  </a:moveTo>
                  <a:lnTo>
                    <a:pt x="560977" y="374151"/>
                  </a:lnTo>
                </a:path>
                <a:path w="1064895" h="375920">
                  <a:moveTo>
                    <a:pt x="545014" y="374151"/>
                  </a:moveTo>
                  <a:lnTo>
                    <a:pt x="541593" y="374151"/>
                  </a:lnTo>
                </a:path>
                <a:path w="1064895" h="375920">
                  <a:moveTo>
                    <a:pt x="525631" y="375667"/>
                  </a:moveTo>
                  <a:lnTo>
                    <a:pt x="522590" y="375667"/>
                  </a:lnTo>
                </a:path>
                <a:path w="1064895" h="375920">
                  <a:moveTo>
                    <a:pt x="506247" y="374151"/>
                  </a:moveTo>
                  <a:lnTo>
                    <a:pt x="503207" y="374151"/>
                  </a:lnTo>
                </a:path>
                <a:path w="1064895" h="375920">
                  <a:moveTo>
                    <a:pt x="487244" y="374151"/>
                  </a:moveTo>
                  <a:lnTo>
                    <a:pt x="483823" y="374151"/>
                  </a:lnTo>
                </a:path>
                <a:path w="1064895" h="375920">
                  <a:moveTo>
                    <a:pt x="467861" y="372510"/>
                  </a:moveTo>
                  <a:lnTo>
                    <a:pt x="464693" y="372510"/>
                  </a:lnTo>
                </a:path>
                <a:path w="1064895" h="375920">
                  <a:moveTo>
                    <a:pt x="448477" y="370994"/>
                  </a:moveTo>
                  <a:lnTo>
                    <a:pt x="445310" y="369732"/>
                  </a:lnTo>
                </a:path>
                <a:path w="1064895" h="375920">
                  <a:moveTo>
                    <a:pt x="429347" y="368216"/>
                  </a:moveTo>
                  <a:lnTo>
                    <a:pt x="425927" y="366701"/>
                  </a:lnTo>
                </a:path>
                <a:path w="1064895" h="375920">
                  <a:moveTo>
                    <a:pt x="409964" y="365186"/>
                  </a:moveTo>
                  <a:lnTo>
                    <a:pt x="406797" y="363544"/>
                  </a:lnTo>
                </a:path>
                <a:path w="1064895" h="375920">
                  <a:moveTo>
                    <a:pt x="390581" y="360514"/>
                  </a:moveTo>
                  <a:lnTo>
                    <a:pt x="387413" y="358998"/>
                  </a:lnTo>
                </a:path>
                <a:path w="1064895" h="375920">
                  <a:moveTo>
                    <a:pt x="371197" y="355842"/>
                  </a:moveTo>
                  <a:lnTo>
                    <a:pt x="368030" y="354326"/>
                  </a:lnTo>
                </a:path>
                <a:path w="1064895" h="375920">
                  <a:moveTo>
                    <a:pt x="352067" y="351169"/>
                  </a:moveTo>
                  <a:lnTo>
                    <a:pt x="349027" y="349654"/>
                  </a:lnTo>
                </a:path>
                <a:path w="1064895" h="375920">
                  <a:moveTo>
                    <a:pt x="334331" y="344982"/>
                  </a:moveTo>
                  <a:lnTo>
                    <a:pt x="331164" y="343467"/>
                  </a:lnTo>
                </a:path>
                <a:path w="1064895" h="375920">
                  <a:moveTo>
                    <a:pt x="316721" y="337279"/>
                  </a:moveTo>
                  <a:lnTo>
                    <a:pt x="313300" y="337279"/>
                  </a:lnTo>
                </a:path>
                <a:path w="1064895" h="375920">
                  <a:moveTo>
                    <a:pt x="298985" y="331344"/>
                  </a:moveTo>
                  <a:lnTo>
                    <a:pt x="295817" y="329829"/>
                  </a:lnTo>
                </a:path>
                <a:path w="1064895" h="375920">
                  <a:moveTo>
                    <a:pt x="281375" y="323641"/>
                  </a:moveTo>
                  <a:lnTo>
                    <a:pt x="277954" y="322126"/>
                  </a:lnTo>
                </a:path>
                <a:path w="1064895" h="375920">
                  <a:moveTo>
                    <a:pt x="263639" y="315939"/>
                  </a:moveTo>
                  <a:lnTo>
                    <a:pt x="260471" y="314297"/>
                  </a:lnTo>
                </a:path>
                <a:path w="1064895" h="375920">
                  <a:moveTo>
                    <a:pt x="246029" y="306594"/>
                  </a:moveTo>
                  <a:lnTo>
                    <a:pt x="242608" y="305079"/>
                  </a:lnTo>
                </a:path>
                <a:path w="1064895" h="375920">
                  <a:moveTo>
                    <a:pt x="228292" y="297629"/>
                  </a:moveTo>
                  <a:lnTo>
                    <a:pt x="225125" y="296114"/>
                  </a:lnTo>
                </a:path>
                <a:path w="1064895" h="375920">
                  <a:moveTo>
                    <a:pt x="212330" y="286769"/>
                  </a:moveTo>
                  <a:lnTo>
                    <a:pt x="208909" y="285254"/>
                  </a:lnTo>
                </a:path>
                <a:path w="1064895" h="375920">
                  <a:moveTo>
                    <a:pt x="195987" y="275910"/>
                  </a:moveTo>
                  <a:lnTo>
                    <a:pt x="192946" y="274394"/>
                  </a:lnTo>
                </a:path>
                <a:path w="1064895" h="375920">
                  <a:moveTo>
                    <a:pt x="180024" y="265429"/>
                  </a:moveTo>
                  <a:lnTo>
                    <a:pt x="176984" y="263914"/>
                  </a:lnTo>
                </a:path>
                <a:path w="1064895" h="375920">
                  <a:moveTo>
                    <a:pt x="163808" y="253054"/>
                  </a:moveTo>
                  <a:lnTo>
                    <a:pt x="160641" y="251412"/>
                  </a:lnTo>
                </a:path>
                <a:path w="1064895" h="375920">
                  <a:moveTo>
                    <a:pt x="147845" y="240679"/>
                  </a:moveTo>
                  <a:lnTo>
                    <a:pt x="144805" y="239037"/>
                  </a:lnTo>
                </a:path>
                <a:path w="1064895" h="375920">
                  <a:moveTo>
                    <a:pt x="133529" y="228557"/>
                  </a:moveTo>
                  <a:lnTo>
                    <a:pt x="131882" y="227041"/>
                  </a:lnTo>
                </a:path>
                <a:path w="1064895" h="375920">
                  <a:moveTo>
                    <a:pt x="120607" y="216182"/>
                  </a:moveTo>
                  <a:lnTo>
                    <a:pt x="119087" y="214666"/>
                  </a:lnTo>
                </a:path>
                <a:path w="1064895" h="375920">
                  <a:moveTo>
                    <a:pt x="107812" y="203807"/>
                  </a:moveTo>
                  <a:lnTo>
                    <a:pt x="105911" y="202544"/>
                  </a:lnTo>
                </a:path>
                <a:path w="1064895" h="375920">
                  <a:moveTo>
                    <a:pt x="94763" y="191684"/>
                  </a:moveTo>
                  <a:lnTo>
                    <a:pt x="93116" y="188654"/>
                  </a:lnTo>
                </a:path>
                <a:path w="1064895" h="375920">
                  <a:moveTo>
                    <a:pt x="83487" y="176279"/>
                  </a:moveTo>
                  <a:lnTo>
                    <a:pt x="81840" y="174637"/>
                  </a:lnTo>
                </a:path>
                <a:path w="1064895" h="375920">
                  <a:moveTo>
                    <a:pt x="72212" y="162641"/>
                  </a:moveTo>
                  <a:lnTo>
                    <a:pt x="69045" y="161000"/>
                  </a:lnTo>
                </a:path>
                <a:path w="1064895" h="375920">
                  <a:moveTo>
                    <a:pt x="59416" y="148625"/>
                  </a:moveTo>
                  <a:lnTo>
                    <a:pt x="57770" y="145594"/>
                  </a:lnTo>
                </a:path>
                <a:path w="1064895" h="375920">
                  <a:moveTo>
                    <a:pt x="49661" y="133472"/>
                  </a:moveTo>
                  <a:lnTo>
                    <a:pt x="48141" y="130441"/>
                  </a:lnTo>
                </a:path>
                <a:path w="1064895" h="375920">
                  <a:moveTo>
                    <a:pt x="38766" y="117940"/>
                  </a:moveTo>
                  <a:lnTo>
                    <a:pt x="36866" y="114909"/>
                  </a:lnTo>
                </a:path>
                <a:path w="1064895" h="375920">
                  <a:moveTo>
                    <a:pt x="27491" y="102535"/>
                  </a:moveTo>
                  <a:lnTo>
                    <a:pt x="25591" y="99756"/>
                  </a:lnTo>
                </a:path>
                <a:path w="1064895" h="375920">
                  <a:moveTo>
                    <a:pt x="19383" y="85740"/>
                  </a:moveTo>
                  <a:lnTo>
                    <a:pt x="17736" y="82709"/>
                  </a:lnTo>
                </a:path>
                <a:path w="1064895" h="375920">
                  <a:moveTo>
                    <a:pt x="9628" y="68693"/>
                  </a:moveTo>
                  <a:lnTo>
                    <a:pt x="8108" y="65915"/>
                  </a:lnTo>
                </a:path>
                <a:path w="1064895" h="375920">
                  <a:moveTo>
                    <a:pt x="1520" y="52025"/>
                  </a:moveTo>
                  <a:lnTo>
                    <a:pt x="0" y="48868"/>
                  </a:lnTo>
                </a:path>
              </a:pathLst>
            </a:custGeom>
            <a:ln w="46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098011" y="4112539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389"/>
                  </a:moveTo>
                  <a:lnTo>
                    <a:pt x="2345" y="13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091423" y="4095492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78"/>
                  </a:moveTo>
                  <a:lnTo>
                    <a:pt x="2345" y="15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084835" y="4078823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389"/>
                  </a:moveTo>
                  <a:lnTo>
                    <a:pt x="2345" y="13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080147" y="4060261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15"/>
                  </a:moveTo>
                  <a:lnTo>
                    <a:pt x="2345" y="15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068174" y="4024904"/>
              <a:ext cx="10160" cy="19050"/>
            </a:xfrm>
            <a:custGeom>
              <a:avLst/>
              <a:gdLst/>
              <a:ahLst/>
              <a:cxnLst/>
              <a:rect l="l" t="t" r="r" b="b"/>
              <a:pathLst>
                <a:path w="10160" h="19050">
                  <a:moveTo>
                    <a:pt x="4940" y="18562"/>
                  </a:moveTo>
                  <a:lnTo>
                    <a:pt x="9632" y="18562"/>
                  </a:lnTo>
                </a:path>
                <a:path w="10160" h="19050">
                  <a:moveTo>
                    <a:pt x="0" y="0"/>
                  </a:moveTo>
                  <a:lnTo>
                    <a:pt x="469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067352" y="4005079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78"/>
                  </a:moveTo>
                  <a:lnTo>
                    <a:pt x="2345" y="15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064311" y="3986517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15"/>
                  </a:moveTo>
                  <a:lnTo>
                    <a:pt x="2345" y="15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056898" y="3932913"/>
              <a:ext cx="6350" cy="37465"/>
            </a:xfrm>
            <a:custGeom>
              <a:avLst/>
              <a:gdLst/>
              <a:ahLst/>
              <a:cxnLst/>
              <a:rect l="l" t="t" r="r" b="b"/>
              <a:pathLst>
                <a:path w="6350" h="37464">
                  <a:moveTo>
                    <a:pt x="1520" y="36872"/>
                  </a:moveTo>
                  <a:lnTo>
                    <a:pt x="6211" y="36872"/>
                  </a:lnTo>
                </a:path>
                <a:path w="6350" h="37464">
                  <a:moveTo>
                    <a:pt x="0" y="18309"/>
                  </a:moveTo>
                  <a:lnTo>
                    <a:pt x="4691" y="18309"/>
                  </a:lnTo>
                </a:path>
                <a:path w="6350" h="37464">
                  <a:moveTo>
                    <a:pt x="0" y="0"/>
                  </a:moveTo>
                  <a:lnTo>
                    <a:pt x="469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057724" y="3913151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389"/>
                  </a:moveTo>
                  <a:lnTo>
                    <a:pt x="2345" y="13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686179" y="2831356"/>
              <a:ext cx="839469" cy="901065"/>
            </a:xfrm>
            <a:custGeom>
              <a:avLst/>
              <a:gdLst/>
              <a:ahLst/>
              <a:cxnLst/>
              <a:rect l="l" t="t" r="r" b="b"/>
              <a:pathLst>
                <a:path w="839470" h="901064">
                  <a:moveTo>
                    <a:pt x="0" y="0"/>
                  </a:moveTo>
                  <a:lnTo>
                    <a:pt x="75759" y="10480"/>
                  </a:lnTo>
                  <a:lnTo>
                    <a:pt x="149492" y="29043"/>
                  </a:lnTo>
                  <a:lnTo>
                    <a:pt x="223352" y="52025"/>
                  </a:lnTo>
                  <a:lnTo>
                    <a:pt x="294297" y="79553"/>
                  </a:lnTo>
                  <a:lnTo>
                    <a:pt x="361569" y="113268"/>
                  </a:lnTo>
                  <a:lnTo>
                    <a:pt x="427574" y="151782"/>
                  </a:lnTo>
                  <a:lnTo>
                    <a:pt x="488891" y="196357"/>
                  </a:lnTo>
                  <a:lnTo>
                    <a:pt x="546661" y="245225"/>
                  </a:lnTo>
                  <a:lnTo>
                    <a:pt x="599617" y="297629"/>
                  </a:lnTo>
                  <a:lnTo>
                    <a:pt x="647758" y="354326"/>
                  </a:lnTo>
                  <a:lnTo>
                    <a:pt x="691213" y="414054"/>
                  </a:lnTo>
                  <a:lnTo>
                    <a:pt x="729979" y="477191"/>
                  </a:lnTo>
                  <a:lnTo>
                    <a:pt x="763425" y="543233"/>
                  </a:lnTo>
                  <a:lnTo>
                    <a:pt x="791043" y="611927"/>
                  </a:lnTo>
                  <a:lnTo>
                    <a:pt x="811947" y="682514"/>
                  </a:lnTo>
                  <a:lnTo>
                    <a:pt x="827910" y="754743"/>
                  </a:lnTo>
                  <a:lnTo>
                    <a:pt x="836018" y="826846"/>
                  </a:lnTo>
                  <a:lnTo>
                    <a:pt x="839185" y="900590"/>
                  </a:lnTo>
                </a:path>
              </a:pathLst>
            </a:custGeom>
            <a:ln w="3060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576720" y="2772765"/>
              <a:ext cx="128905" cy="120014"/>
            </a:xfrm>
            <a:custGeom>
              <a:avLst/>
              <a:gdLst/>
              <a:ahLst/>
              <a:cxnLst/>
              <a:rect l="l" t="t" r="r" b="b"/>
              <a:pathLst>
                <a:path w="128904" h="120014">
                  <a:moveTo>
                    <a:pt x="128842" y="0"/>
                  </a:moveTo>
                  <a:lnTo>
                    <a:pt x="0" y="52403"/>
                  </a:lnTo>
                  <a:lnTo>
                    <a:pt x="120734" y="119834"/>
                  </a:lnTo>
                  <a:lnTo>
                    <a:pt x="128842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5050535" y="1667255"/>
            <a:ext cx="3535679" cy="4691380"/>
            <a:chOff x="5050535" y="1667255"/>
            <a:chExt cx="3535679" cy="4691380"/>
          </a:xfrm>
        </p:grpSpPr>
        <p:pic>
          <p:nvPicPr>
            <p:cNvPr id="46" name="object 4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58155" y="1725167"/>
              <a:ext cx="3523488" cy="463296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50535" y="1667255"/>
              <a:ext cx="3535679" cy="4460748"/>
            </a:xfrm>
            <a:prstGeom prst="rect">
              <a:avLst/>
            </a:prstGeom>
          </p:spPr>
        </p:pic>
      </p:grpSp>
      <p:pic>
        <p:nvPicPr>
          <p:cNvPr id="48" name="object 4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05400" y="1752600"/>
            <a:ext cx="3429000" cy="4538472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6733031" y="3212592"/>
            <a:ext cx="977265" cy="576580"/>
          </a:xfrm>
          <a:custGeom>
            <a:avLst/>
            <a:gdLst/>
            <a:ahLst/>
            <a:cxnLst/>
            <a:rect l="l" t="t" r="r" b="b"/>
            <a:pathLst>
              <a:path w="977265" h="576579">
                <a:moveTo>
                  <a:pt x="0" y="576072"/>
                </a:moveTo>
                <a:lnTo>
                  <a:pt x="976884" y="576072"/>
                </a:lnTo>
              </a:path>
              <a:path w="977265" h="576579">
                <a:moveTo>
                  <a:pt x="144779" y="0"/>
                </a:moveTo>
                <a:lnTo>
                  <a:pt x="0" y="576072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420623" y="257542"/>
            <a:ext cx="8303259" cy="1059815"/>
            <a:chOff x="420623" y="257542"/>
            <a:chExt cx="8303259" cy="1059815"/>
          </a:xfrm>
        </p:grpSpPr>
        <p:pic>
          <p:nvPicPr>
            <p:cNvPr id="51" name="object 5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0623" y="257542"/>
              <a:ext cx="8302752" cy="99519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0163" y="324612"/>
              <a:ext cx="8040624" cy="99212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8723" y="275844"/>
              <a:ext cx="8226552" cy="918971"/>
            </a:xfrm>
            <a:prstGeom prst="rect">
              <a:avLst/>
            </a:prstGeom>
          </p:spPr>
        </p:pic>
      </p:grpSp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7059" cy="919480"/>
          </a:xfrm>
          <a:prstGeom prst="rect">
            <a:avLst/>
          </a:prstGeom>
          <a:ln w="9144">
            <a:solidFill>
              <a:srgbClr val="E6811C"/>
            </a:solidFill>
          </a:ln>
        </p:spPr>
        <p:txBody>
          <a:bodyPr vert="horz" wrap="square" lIns="0" tIns="172720" rIns="0" bIns="0" rtlCol="0">
            <a:spAutoFit/>
          </a:bodyPr>
          <a:lstStyle/>
          <a:p>
            <a:pPr marL="393700">
              <a:lnSpc>
                <a:spcPct val="100000"/>
              </a:lnSpc>
              <a:spcBef>
                <a:spcPts val="1360"/>
              </a:spcBef>
            </a:pPr>
            <a:r>
              <a:rPr sz="3400" spc="-15" dirty="0"/>
              <a:t>Sistema</a:t>
            </a:r>
            <a:r>
              <a:rPr sz="3400" spc="-10" dirty="0"/>
              <a:t> </a:t>
            </a:r>
            <a:r>
              <a:rPr sz="3400" spc="-5" dirty="0"/>
              <a:t>de</a:t>
            </a:r>
            <a:r>
              <a:rPr sz="3400" dirty="0"/>
              <a:t> </a:t>
            </a:r>
            <a:r>
              <a:rPr sz="3400" spc="-15" dirty="0"/>
              <a:t>sistema</a:t>
            </a:r>
            <a:r>
              <a:rPr sz="3400" spc="-5" dirty="0"/>
              <a:t> de</a:t>
            </a:r>
            <a:r>
              <a:rPr sz="3400" dirty="0"/>
              <a:t> </a:t>
            </a:r>
            <a:r>
              <a:rPr sz="3400" spc="-5" dirty="0"/>
              <a:t>secuencia</a:t>
            </a:r>
            <a:r>
              <a:rPr sz="3400" spc="15" dirty="0"/>
              <a:t> </a:t>
            </a:r>
            <a:r>
              <a:rPr sz="3400" spc="-10" dirty="0"/>
              <a:t>positiva.</a:t>
            </a:r>
            <a:endParaRPr sz="3400"/>
          </a:p>
        </p:txBody>
      </p:sp>
      <p:pic>
        <p:nvPicPr>
          <p:cNvPr id="56" name="Imagen 55">
            <a:extLst>
              <a:ext uri="{FF2B5EF4-FFF2-40B4-BE49-F238E27FC236}">
                <a16:creationId xmlns:a16="http://schemas.microsoft.com/office/drawing/2014/main" id="{81AEADF0-872B-4DBB-ADDA-FCE1A2EFB7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06865" y="1789917"/>
            <a:ext cx="3343275" cy="4438650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0623" y="257542"/>
            <a:ext cx="8303259" cy="1118870"/>
            <a:chOff x="420623" y="257542"/>
            <a:chExt cx="8303259" cy="11188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0623" y="257542"/>
              <a:ext cx="8302752" cy="9951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6047" y="277368"/>
              <a:ext cx="6850380" cy="10988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8723" y="275844"/>
              <a:ext cx="8226552" cy="91897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7059" cy="919480"/>
          </a:xfrm>
          <a:prstGeom prst="rect">
            <a:avLst/>
          </a:prstGeom>
          <a:ln w="9144">
            <a:solidFill>
              <a:srgbClr val="E6811C"/>
            </a:solidFill>
          </a:ln>
        </p:spPr>
        <p:txBody>
          <a:bodyPr vert="horz" wrap="square" lIns="0" tIns="13906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95"/>
              </a:spcBef>
            </a:pPr>
            <a:r>
              <a:rPr sz="3800" spc="-15" dirty="0"/>
              <a:t>Sistema</a:t>
            </a:r>
            <a:r>
              <a:rPr sz="3800" spc="-20" dirty="0"/>
              <a:t> </a:t>
            </a:r>
            <a:r>
              <a:rPr sz="3800" dirty="0"/>
              <a:t>de</a:t>
            </a:r>
            <a:r>
              <a:rPr sz="3800" spc="-15" dirty="0"/>
              <a:t> </a:t>
            </a:r>
            <a:r>
              <a:rPr sz="3800" dirty="0"/>
              <a:t>secuencia</a:t>
            </a:r>
            <a:r>
              <a:rPr sz="3800" spc="-45" dirty="0"/>
              <a:t> </a:t>
            </a:r>
            <a:r>
              <a:rPr sz="3800" spc="-20" dirty="0"/>
              <a:t>negativa.</a:t>
            </a:r>
            <a:endParaRPr sz="3800"/>
          </a:p>
        </p:txBody>
      </p:sp>
      <p:grpSp>
        <p:nvGrpSpPr>
          <p:cNvPr id="7" name="object 7"/>
          <p:cNvGrpSpPr/>
          <p:nvPr/>
        </p:nvGrpSpPr>
        <p:grpSpPr>
          <a:xfrm>
            <a:off x="609600" y="1981200"/>
            <a:ext cx="4674235" cy="3816350"/>
            <a:chOff x="609600" y="1981200"/>
            <a:chExt cx="4674235" cy="3816350"/>
          </a:xfrm>
        </p:grpSpPr>
        <p:sp>
          <p:nvSpPr>
            <p:cNvPr id="8" name="object 8"/>
            <p:cNvSpPr/>
            <p:nvPr/>
          </p:nvSpPr>
          <p:spPr>
            <a:xfrm>
              <a:off x="609600" y="1981200"/>
              <a:ext cx="4674235" cy="3816350"/>
            </a:xfrm>
            <a:custGeom>
              <a:avLst/>
              <a:gdLst/>
              <a:ahLst/>
              <a:cxnLst/>
              <a:rect l="l" t="t" r="r" b="b"/>
              <a:pathLst>
                <a:path w="4674235" h="3816350">
                  <a:moveTo>
                    <a:pt x="4674108" y="0"/>
                  </a:moveTo>
                  <a:lnTo>
                    <a:pt x="0" y="0"/>
                  </a:lnTo>
                  <a:lnTo>
                    <a:pt x="0" y="3816096"/>
                  </a:lnTo>
                  <a:lnTo>
                    <a:pt x="4674108" y="3816096"/>
                  </a:lnTo>
                  <a:lnTo>
                    <a:pt x="4674108" y="0"/>
                  </a:lnTo>
                  <a:close/>
                </a:path>
              </a:pathLst>
            </a:custGeom>
            <a:solidFill>
              <a:srgbClr val="E2F1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55535" y="2567442"/>
              <a:ext cx="0" cy="1346200"/>
            </a:xfrm>
            <a:custGeom>
              <a:avLst/>
              <a:gdLst/>
              <a:ahLst/>
              <a:cxnLst/>
              <a:rect l="l" t="t" r="r" b="b"/>
              <a:pathLst>
                <a:path h="1346200">
                  <a:moveTo>
                    <a:pt x="0" y="0"/>
                  </a:moveTo>
                  <a:lnTo>
                    <a:pt x="0" y="1345709"/>
                  </a:lnTo>
                </a:path>
              </a:pathLst>
            </a:custGeom>
            <a:ln w="306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92698" y="2463139"/>
              <a:ext cx="125730" cy="120014"/>
            </a:xfrm>
            <a:custGeom>
              <a:avLst/>
              <a:gdLst/>
              <a:ahLst/>
              <a:cxnLst/>
              <a:rect l="l" t="t" r="r" b="b"/>
              <a:pathLst>
                <a:path w="125730" h="120014">
                  <a:moveTo>
                    <a:pt x="62837" y="0"/>
                  </a:moveTo>
                  <a:lnTo>
                    <a:pt x="0" y="119455"/>
                  </a:lnTo>
                  <a:lnTo>
                    <a:pt x="125295" y="119455"/>
                  </a:lnTo>
                  <a:lnTo>
                    <a:pt x="6283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06348" y="3913151"/>
              <a:ext cx="1236980" cy="679450"/>
            </a:xfrm>
            <a:custGeom>
              <a:avLst/>
              <a:gdLst/>
              <a:ahLst/>
              <a:cxnLst/>
              <a:rect l="l" t="t" r="r" b="b"/>
              <a:pathLst>
                <a:path w="1236980" h="679450">
                  <a:moveTo>
                    <a:pt x="1236392" y="0"/>
                  </a:moveTo>
                  <a:lnTo>
                    <a:pt x="0" y="679420"/>
                  </a:lnTo>
                </a:path>
              </a:pathLst>
            </a:custGeom>
            <a:ln w="305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25976" y="4543641"/>
              <a:ext cx="119380" cy="93980"/>
            </a:xfrm>
            <a:custGeom>
              <a:avLst/>
              <a:gdLst/>
              <a:ahLst/>
              <a:cxnLst/>
              <a:rect l="l" t="t" r="r" b="b"/>
              <a:pathLst>
                <a:path w="119380" h="93979">
                  <a:moveTo>
                    <a:pt x="65992" y="0"/>
                  </a:moveTo>
                  <a:lnTo>
                    <a:pt x="0" y="93531"/>
                  </a:lnTo>
                  <a:lnTo>
                    <a:pt x="118846" y="87331"/>
                  </a:lnTo>
                  <a:lnTo>
                    <a:pt x="65992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69851" y="3913151"/>
              <a:ext cx="1235075" cy="679450"/>
            </a:xfrm>
            <a:custGeom>
              <a:avLst/>
              <a:gdLst/>
              <a:ahLst/>
              <a:cxnLst/>
              <a:rect l="l" t="t" r="r" b="b"/>
              <a:pathLst>
                <a:path w="1235075" h="679450">
                  <a:moveTo>
                    <a:pt x="0" y="0"/>
                  </a:moveTo>
                  <a:lnTo>
                    <a:pt x="1234454" y="679420"/>
                  </a:lnTo>
                </a:path>
              </a:pathLst>
            </a:custGeom>
            <a:ln w="30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65919" y="4543641"/>
              <a:ext cx="119380" cy="93980"/>
            </a:xfrm>
            <a:custGeom>
              <a:avLst/>
              <a:gdLst/>
              <a:ahLst/>
              <a:cxnLst/>
              <a:rect l="l" t="t" r="r" b="b"/>
              <a:pathLst>
                <a:path w="119379" h="93979">
                  <a:moveTo>
                    <a:pt x="53082" y="0"/>
                  </a:moveTo>
                  <a:lnTo>
                    <a:pt x="0" y="87331"/>
                  </a:lnTo>
                  <a:lnTo>
                    <a:pt x="118833" y="93531"/>
                  </a:lnTo>
                  <a:lnTo>
                    <a:pt x="530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752664" y="2251557"/>
            <a:ext cx="215900" cy="2108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1200" b="1" spc="25" dirty="0">
                <a:latin typeface="Arial"/>
                <a:cs typeface="Arial"/>
              </a:rPr>
              <a:t>R2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79769" y="4516305"/>
            <a:ext cx="194310" cy="2108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1200" b="1" spc="10" dirty="0">
                <a:latin typeface="Arial"/>
                <a:cs typeface="Arial"/>
              </a:rPr>
              <a:t>T2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38241" y="4516305"/>
            <a:ext cx="185420" cy="2108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1200" b="1" spc="-60" dirty="0">
                <a:latin typeface="Arial"/>
                <a:cs typeface="Arial"/>
              </a:rPr>
              <a:t>S2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284736" y="3365862"/>
            <a:ext cx="1144270" cy="1092835"/>
            <a:chOff x="2284736" y="3365862"/>
            <a:chExt cx="1144270" cy="1092835"/>
          </a:xfrm>
        </p:grpSpPr>
        <p:sp>
          <p:nvSpPr>
            <p:cNvPr id="19" name="object 19"/>
            <p:cNvSpPr/>
            <p:nvPr/>
          </p:nvSpPr>
          <p:spPr>
            <a:xfrm>
              <a:off x="2286324" y="3909994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78"/>
                  </a:moveTo>
                  <a:lnTo>
                    <a:pt x="2345" y="15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87844" y="3891432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15"/>
                  </a:moveTo>
                  <a:lnTo>
                    <a:pt x="2345" y="15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85498" y="3819266"/>
              <a:ext cx="13335" cy="55880"/>
            </a:xfrm>
            <a:custGeom>
              <a:avLst/>
              <a:gdLst/>
              <a:ahLst/>
              <a:cxnLst/>
              <a:rect l="l" t="t" r="r" b="b"/>
              <a:pathLst>
                <a:path w="13335" h="55879">
                  <a:moveTo>
                    <a:pt x="0" y="55434"/>
                  </a:moveTo>
                  <a:lnTo>
                    <a:pt x="4691" y="55434"/>
                  </a:lnTo>
                </a:path>
                <a:path w="13335" h="55879">
                  <a:moveTo>
                    <a:pt x="1520" y="36872"/>
                  </a:moveTo>
                  <a:lnTo>
                    <a:pt x="6211" y="36872"/>
                  </a:lnTo>
                </a:path>
                <a:path w="13335" h="55879">
                  <a:moveTo>
                    <a:pt x="5067" y="18562"/>
                  </a:moveTo>
                  <a:lnTo>
                    <a:pt x="9758" y="18562"/>
                  </a:lnTo>
                </a:path>
                <a:path w="13335" h="55879">
                  <a:moveTo>
                    <a:pt x="8108" y="0"/>
                  </a:moveTo>
                  <a:lnTo>
                    <a:pt x="1279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99119" y="3799504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15"/>
                  </a:moveTo>
                  <a:lnTo>
                    <a:pt x="2345" y="15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302286" y="3744322"/>
              <a:ext cx="11430" cy="40005"/>
            </a:xfrm>
            <a:custGeom>
              <a:avLst/>
              <a:gdLst/>
              <a:ahLst/>
              <a:cxnLst/>
              <a:rect l="l" t="t" r="r" b="b"/>
              <a:pathLst>
                <a:path w="11430" h="40004">
                  <a:moveTo>
                    <a:pt x="0" y="39650"/>
                  </a:moveTo>
                  <a:lnTo>
                    <a:pt x="1773" y="36493"/>
                  </a:lnTo>
                </a:path>
                <a:path w="11430" h="40004">
                  <a:moveTo>
                    <a:pt x="4940" y="21340"/>
                  </a:moveTo>
                  <a:lnTo>
                    <a:pt x="6461" y="18309"/>
                  </a:lnTo>
                </a:path>
                <a:path w="11430" h="40004">
                  <a:moveTo>
                    <a:pt x="9628" y="2778"/>
                  </a:moveTo>
                  <a:lnTo>
                    <a:pt x="11148" y="0"/>
                  </a:lnTo>
                </a:path>
              </a:pathLst>
            </a:custGeom>
            <a:ln w="46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320023" y="3727275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78"/>
                  </a:moveTo>
                  <a:lnTo>
                    <a:pt x="2345" y="15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326610" y="3710607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389"/>
                  </a:moveTo>
                  <a:lnTo>
                    <a:pt x="2345" y="13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332945" y="3368402"/>
              <a:ext cx="1046480" cy="333375"/>
            </a:xfrm>
            <a:custGeom>
              <a:avLst/>
              <a:gdLst/>
              <a:ahLst/>
              <a:cxnLst/>
              <a:rect l="l" t="t" r="r" b="b"/>
              <a:pathLst>
                <a:path w="1046479" h="333375">
                  <a:moveTo>
                    <a:pt x="0" y="328187"/>
                  </a:moveTo>
                  <a:lnTo>
                    <a:pt x="1520" y="325157"/>
                  </a:lnTo>
                </a:path>
                <a:path w="1046479" h="333375">
                  <a:moveTo>
                    <a:pt x="8108" y="311140"/>
                  </a:moveTo>
                  <a:lnTo>
                    <a:pt x="9628" y="308362"/>
                  </a:lnTo>
                </a:path>
                <a:path w="1046479" h="333375">
                  <a:moveTo>
                    <a:pt x="17736" y="294472"/>
                  </a:moveTo>
                  <a:lnTo>
                    <a:pt x="19383" y="291315"/>
                  </a:lnTo>
                </a:path>
                <a:path w="1046479" h="333375">
                  <a:moveTo>
                    <a:pt x="25591" y="277425"/>
                  </a:moveTo>
                  <a:lnTo>
                    <a:pt x="27491" y="274647"/>
                  </a:lnTo>
                </a:path>
                <a:path w="1046479" h="333375">
                  <a:moveTo>
                    <a:pt x="36866" y="262272"/>
                  </a:moveTo>
                  <a:lnTo>
                    <a:pt x="38766" y="259115"/>
                  </a:lnTo>
                </a:path>
                <a:path w="1046479" h="333375">
                  <a:moveTo>
                    <a:pt x="46494" y="246740"/>
                  </a:moveTo>
                  <a:lnTo>
                    <a:pt x="48141" y="243710"/>
                  </a:lnTo>
                </a:path>
                <a:path w="1046479" h="333375">
                  <a:moveTo>
                    <a:pt x="57770" y="231587"/>
                  </a:moveTo>
                  <a:lnTo>
                    <a:pt x="59416" y="228557"/>
                  </a:lnTo>
                </a:path>
                <a:path w="1046479" h="333375">
                  <a:moveTo>
                    <a:pt x="69045" y="216055"/>
                  </a:moveTo>
                  <a:lnTo>
                    <a:pt x="70565" y="214540"/>
                  </a:lnTo>
                </a:path>
                <a:path w="1046479" h="333375">
                  <a:moveTo>
                    <a:pt x="80320" y="202544"/>
                  </a:moveTo>
                  <a:lnTo>
                    <a:pt x="83487" y="200903"/>
                  </a:lnTo>
                </a:path>
                <a:path w="1046479" h="333375">
                  <a:moveTo>
                    <a:pt x="93116" y="188528"/>
                  </a:moveTo>
                  <a:lnTo>
                    <a:pt x="94763" y="185497"/>
                  </a:lnTo>
                </a:path>
                <a:path w="1046479" h="333375">
                  <a:moveTo>
                    <a:pt x="105911" y="174890"/>
                  </a:moveTo>
                  <a:lnTo>
                    <a:pt x="107812" y="171859"/>
                  </a:lnTo>
                </a:path>
                <a:path w="1046479" h="333375">
                  <a:moveTo>
                    <a:pt x="119087" y="161000"/>
                  </a:moveTo>
                  <a:lnTo>
                    <a:pt x="122254" y="159484"/>
                  </a:lnTo>
                </a:path>
                <a:path w="1046479" h="333375">
                  <a:moveTo>
                    <a:pt x="133529" y="148625"/>
                  </a:moveTo>
                  <a:lnTo>
                    <a:pt x="135050" y="145468"/>
                  </a:lnTo>
                </a:path>
                <a:path w="1046479" h="333375">
                  <a:moveTo>
                    <a:pt x="146325" y="134987"/>
                  </a:moveTo>
                  <a:lnTo>
                    <a:pt x="149492" y="133472"/>
                  </a:lnTo>
                </a:path>
                <a:path w="1046479" h="333375">
                  <a:moveTo>
                    <a:pt x="162288" y="124128"/>
                  </a:moveTo>
                  <a:lnTo>
                    <a:pt x="163808" y="122612"/>
                  </a:lnTo>
                </a:path>
                <a:path w="1046479" h="333375">
                  <a:moveTo>
                    <a:pt x="176984" y="113268"/>
                  </a:moveTo>
                  <a:lnTo>
                    <a:pt x="178504" y="110237"/>
                  </a:lnTo>
                </a:path>
                <a:path w="1046479" h="333375">
                  <a:moveTo>
                    <a:pt x="191299" y="101272"/>
                  </a:moveTo>
                  <a:lnTo>
                    <a:pt x="194467" y="99630"/>
                  </a:lnTo>
                </a:path>
                <a:path w="1046479" h="333375">
                  <a:moveTo>
                    <a:pt x="208909" y="91927"/>
                  </a:moveTo>
                  <a:lnTo>
                    <a:pt x="212330" y="90412"/>
                  </a:lnTo>
                </a:path>
                <a:path w="1046479" h="333375">
                  <a:moveTo>
                    <a:pt x="225125" y="81068"/>
                  </a:moveTo>
                  <a:lnTo>
                    <a:pt x="228292" y="79553"/>
                  </a:lnTo>
                </a:path>
                <a:path w="1046479" h="333375">
                  <a:moveTo>
                    <a:pt x="241088" y="72102"/>
                  </a:moveTo>
                  <a:lnTo>
                    <a:pt x="244255" y="70587"/>
                  </a:lnTo>
                </a:path>
                <a:path w="1046479" h="333375">
                  <a:moveTo>
                    <a:pt x="258951" y="62758"/>
                  </a:moveTo>
                  <a:lnTo>
                    <a:pt x="261992" y="61243"/>
                  </a:lnTo>
                </a:path>
                <a:path w="1046479" h="333375">
                  <a:moveTo>
                    <a:pt x="276434" y="55055"/>
                  </a:moveTo>
                  <a:lnTo>
                    <a:pt x="279855" y="53540"/>
                  </a:lnTo>
                </a:path>
                <a:path w="1046479" h="333375">
                  <a:moveTo>
                    <a:pt x="294297" y="45837"/>
                  </a:moveTo>
                  <a:lnTo>
                    <a:pt x="297338" y="45837"/>
                  </a:lnTo>
                </a:path>
                <a:path w="1046479" h="333375">
                  <a:moveTo>
                    <a:pt x="311780" y="39902"/>
                  </a:moveTo>
                  <a:lnTo>
                    <a:pt x="315201" y="38387"/>
                  </a:lnTo>
                </a:path>
                <a:path w="1046479" h="333375">
                  <a:moveTo>
                    <a:pt x="331164" y="33715"/>
                  </a:moveTo>
                  <a:lnTo>
                    <a:pt x="334331" y="32200"/>
                  </a:lnTo>
                </a:path>
                <a:path w="1046479" h="333375">
                  <a:moveTo>
                    <a:pt x="349027" y="27527"/>
                  </a:moveTo>
                  <a:lnTo>
                    <a:pt x="352067" y="26012"/>
                  </a:lnTo>
                </a:path>
                <a:path w="1046479" h="333375">
                  <a:moveTo>
                    <a:pt x="368030" y="21340"/>
                  </a:moveTo>
                  <a:lnTo>
                    <a:pt x="371197" y="21340"/>
                  </a:lnTo>
                </a:path>
                <a:path w="1046479" h="333375">
                  <a:moveTo>
                    <a:pt x="387413" y="16668"/>
                  </a:moveTo>
                  <a:lnTo>
                    <a:pt x="390581" y="16668"/>
                  </a:lnTo>
                </a:path>
                <a:path w="1046479" h="333375">
                  <a:moveTo>
                    <a:pt x="406797" y="11996"/>
                  </a:moveTo>
                  <a:lnTo>
                    <a:pt x="409964" y="11996"/>
                  </a:lnTo>
                </a:path>
                <a:path w="1046479" h="333375">
                  <a:moveTo>
                    <a:pt x="425927" y="8965"/>
                  </a:moveTo>
                  <a:lnTo>
                    <a:pt x="429347" y="8965"/>
                  </a:lnTo>
                </a:path>
                <a:path w="1046479" h="333375">
                  <a:moveTo>
                    <a:pt x="445310" y="6187"/>
                  </a:moveTo>
                  <a:lnTo>
                    <a:pt x="448477" y="6187"/>
                  </a:lnTo>
                </a:path>
                <a:path w="1046479" h="333375">
                  <a:moveTo>
                    <a:pt x="464693" y="3030"/>
                  </a:moveTo>
                  <a:lnTo>
                    <a:pt x="467861" y="3030"/>
                  </a:lnTo>
                </a:path>
                <a:path w="1046479" h="333375">
                  <a:moveTo>
                    <a:pt x="483823" y="1515"/>
                  </a:moveTo>
                  <a:lnTo>
                    <a:pt x="487244" y="1515"/>
                  </a:lnTo>
                </a:path>
                <a:path w="1046479" h="333375">
                  <a:moveTo>
                    <a:pt x="503207" y="1515"/>
                  </a:moveTo>
                  <a:lnTo>
                    <a:pt x="506247" y="1515"/>
                  </a:lnTo>
                </a:path>
                <a:path w="1046479" h="333375">
                  <a:moveTo>
                    <a:pt x="522590" y="0"/>
                  </a:moveTo>
                  <a:lnTo>
                    <a:pt x="525631" y="0"/>
                  </a:lnTo>
                </a:path>
                <a:path w="1046479" h="333375">
                  <a:moveTo>
                    <a:pt x="541593" y="1515"/>
                  </a:moveTo>
                  <a:lnTo>
                    <a:pt x="545014" y="1515"/>
                  </a:lnTo>
                </a:path>
                <a:path w="1046479" h="333375">
                  <a:moveTo>
                    <a:pt x="560977" y="1515"/>
                  </a:moveTo>
                  <a:lnTo>
                    <a:pt x="564144" y="1515"/>
                  </a:lnTo>
                </a:path>
                <a:path w="1046479" h="333375">
                  <a:moveTo>
                    <a:pt x="580360" y="3030"/>
                  </a:moveTo>
                  <a:lnTo>
                    <a:pt x="582007" y="3030"/>
                  </a:lnTo>
                  <a:lnTo>
                    <a:pt x="583527" y="3030"/>
                  </a:lnTo>
                </a:path>
                <a:path w="1046479" h="333375">
                  <a:moveTo>
                    <a:pt x="599490" y="6187"/>
                  </a:moveTo>
                  <a:lnTo>
                    <a:pt x="602911" y="6187"/>
                  </a:lnTo>
                </a:path>
                <a:path w="1046479" h="333375">
                  <a:moveTo>
                    <a:pt x="618873" y="8965"/>
                  </a:moveTo>
                  <a:lnTo>
                    <a:pt x="622041" y="8965"/>
                  </a:lnTo>
                </a:path>
                <a:path w="1046479" h="333375">
                  <a:moveTo>
                    <a:pt x="638257" y="11996"/>
                  </a:moveTo>
                  <a:lnTo>
                    <a:pt x="641424" y="11996"/>
                  </a:lnTo>
                </a:path>
                <a:path w="1046479" h="333375">
                  <a:moveTo>
                    <a:pt x="657387" y="16668"/>
                  </a:moveTo>
                  <a:lnTo>
                    <a:pt x="660807" y="16668"/>
                  </a:lnTo>
                </a:path>
                <a:path w="1046479" h="333375">
                  <a:moveTo>
                    <a:pt x="676770" y="21340"/>
                  </a:moveTo>
                  <a:lnTo>
                    <a:pt x="679811" y="22855"/>
                  </a:lnTo>
                </a:path>
                <a:path w="1046479" h="333375">
                  <a:moveTo>
                    <a:pt x="696154" y="26012"/>
                  </a:moveTo>
                  <a:lnTo>
                    <a:pt x="699321" y="27527"/>
                  </a:lnTo>
                </a:path>
                <a:path w="1046479" h="333375">
                  <a:moveTo>
                    <a:pt x="713637" y="33715"/>
                  </a:moveTo>
                  <a:lnTo>
                    <a:pt x="717057" y="33715"/>
                  </a:lnTo>
                </a:path>
                <a:path w="1046479" h="333375">
                  <a:moveTo>
                    <a:pt x="731500" y="39902"/>
                  </a:moveTo>
                  <a:lnTo>
                    <a:pt x="734540" y="39902"/>
                  </a:lnTo>
                </a:path>
                <a:path w="1046479" h="333375">
                  <a:moveTo>
                    <a:pt x="748983" y="45837"/>
                  </a:moveTo>
                  <a:lnTo>
                    <a:pt x="752403" y="47353"/>
                  </a:lnTo>
                </a:path>
                <a:path w="1046479" h="333375">
                  <a:moveTo>
                    <a:pt x="766846" y="53540"/>
                  </a:moveTo>
                  <a:lnTo>
                    <a:pt x="769886" y="55055"/>
                  </a:lnTo>
                </a:path>
                <a:path w="1046479" h="333375">
                  <a:moveTo>
                    <a:pt x="784329" y="62758"/>
                  </a:moveTo>
                  <a:lnTo>
                    <a:pt x="787749" y="64400"/>
                  </a:lnTo>
                </a:path>
                <a:path w="1046479" h="333375">
                  <a:moveTo>
                    <a:pt x="802192" y="70587"/>
                  </a:moveTo>
                  <a:lnTo>
                    <a:pt x="805232" y="72102"/>
                  </a:lnTo>
                </a:path>
                <a:path w="1046479" h="333375">
                  <a:moveTo>
                    <a:pt x="818155" y="81068"/>
                  </a:moveTo>
                  <a:lnTo>
                    <a:pt x="821575" y="82583"/>
                  </a:lnTo>
                </a:path>
                <a:path w="1046479" h="333375">
                  <a:moveTo>
                    <a:pt x="834371" y="90412"/>
                  </a:moveTo>
                  <a:lnTo>
                    <a:pt x="837538" y="91927"/>
                  </a:lnTo>
                </a:path>
                <a:path w="1046479" h="333375">
                  <a:moveTo>
                    <a:pt x="850334" y="101272"/>
                  </a:moveTo>
                  <a:lnTo>
                    <a:pt x="853754" y="102787"/>
                  </a:lnTo>
                </a:path>
                <a:path w="1046479" h="333375">
                  <a:moveTo>
                    <a:pt x="866550" y="111753"/>
                  </a:moveTo>
                  <a:lnTo>
                    <a:pt x="869717" y="113268"/>
                  </a:lnTo>
                </a:path>
                <a:path w="1046479" h="333375">
                  <a:moveTo>
                    <a:pt x="882513" y="122612"/>
                  </a:moveTo>
                  <a:lnTo>
                    <a:pt x="884159" y="125643"/>
                  </a:lnTo>
                </a:path>
                <a:path w="1046479" h="333375">
                  <a:moveTo>
                    <a:pt x="896955" y="134987"/>
                  </a:moveTo>
                  <a:lnTo>
                    <a:pt x="900376" y="136502"/>
                  </a:lnTo>
                </a:path>
                <a:path w="1046479" h="333375">
                  <a:moveTo>
                    <a:pt x="911651" y="147109"/>
                  </a:moveTo>
                  <a:lnTo>
                    <a:pt x="913171" y="150140"/>
                  </a:lnTo>
                </a:path>
                <a:path w="1046479" h="333375">
                  <a:moveTo>
                    <a:pt x="924446" y="161000"/>
                  </a:moveTo>
                  <a:lnTo>
                    <a:pt x="927614" y="162515"/>
                  </a:lnTo>
                </a:path>
                <a:path w="1046479" h="333375">
                  <a:moveTo>
                    <a:pt x="938889" y="173375"/>
                  </a:moveTo>
                  <a:lnTo>
                    <a:pt x="940409" y="176153"/>
                  </a:lnTo>
                </a:path>
                <a:path w="1046479" h="333375">
                  <a:moveTo>
                    <a:pt x="951685" y="187012"/>
                  </a:moveTo>
                  <a:lnTo>
                    <a:pt x="953205" y="190043"/>
                  </a:lnTo>
                </a:path>
                <a:path w="1046479" h="333375">
                  <a:moveTo>
                    <a:pt x="964480" y="202544"/>
                  </a:moveTo>
                  <a:lnTo>
                    <a:pt x="966000" y="205575"/>
                  </a:lnTo>
                </a:path>
                <a:path w="1046479" h="333375">
                  <a:moveTo>
                    <a:pt x="977276" y="216055"/>
                  </a:moveTo>
                  <a:lnTo>
                    <a:pt x="978923" y="219212"/>
                  </a:lnTo>
                </a:path>
                <a:path w="1046479" h="333375">
                  <a:moveTo>
                    <a:pt x="988551" y="231587"/>
                  </a:moveTo>
                  <a:lnTo>
                    <a:pt x="990071" y="234744"/>
                  </a:lnTo>
                </a:path>
                <a:path w="1046479" h="333375">
                  <a:moveTo>
                    <a:pt x="999826" y="246740"/>
                  </a:moveTo>
                  <a:lnTo>
                    <a:pt x="1001346" y="249897"/>
                  </a:lnTo>
                </a:path>
                <a:path w="1046479" h="333375">
                  <a:moveTo>
                    <a:pt x="1009455" y="263787"/>
                  </a:moveTo>
                  <a:lnTo>
                    <a:pt x="1011101" y="266944"/>
                  </a:lnTo>
                </a:path>
                <a:path w="1046479" h="333375">
                  <a:moveTo>
                    <a:pt x="1019210" y="278940"/>
                  </a:moveTo>
                  <a:lnTo>
                    <a:pt x="1020730" y="282097"/>
                  </a:lnTo>
                </a:path>
                <a:path w="1046479" h="333375">
                  <a:moveTo>
                    <a:pt x="1028965" y="295987"/>
                  </a:moveTo>
                  <a:lnTo>
                    <a:pt x="1030485" y="299144"/>
                  </a:lnTo>
                </a:path>
                <a:path w="1046479" h="333375">
                  <a:moveTo>
                    <a:pt x="1036693" y="312782"/>
                  </a:moveTo>
                  <a:lnTo>
                    <a:pt x="1038593" y="315812"/>
                  </a:lnTo>
                </a:path>
                <a:path w="1046479" h="333375">
                  <a:moveTo>
                    <a:pt x="1044801" y="329829"/>
                  </a:moveTo>
                  <a:lnTo>
                    <a:pt x="1046448" y="332860"/>
                  </a:lnTo>
                </a:path>
              </a:pathLst>
            </a:custGeom>
            <a:ln w="46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385981" y="3714900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15"/>
                  </a:moveTo>
                  <a:lnTo>
                    <a:pt x="2345" y="15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392189" y="3731947"/>
              <a:ext cx="13335" cy="40005"/>
            </a:xfrm>
            <a:custGeom>
              <a:avLst/>
              <a:gdLst/>
              <a:ahLst/>
              <a:cxnLst/>
              <a:rect l="l" t="t" r="r" b="b"/>
              <a:pathLst>
                <a:path w="13335" h="40004">
                  <a:moveTo>
                    <a:pt x="0" y="0"/>
                  </a:moveTo>
                  <a:lnTo>
                    <a:pt x="1900" y="3030"/>
                  </a:lnTo>
                </a:path>
                <a:path w="13335" h="40004">
                  <a:moveTo>
                    <a:pt x="6587" y="18309"/>
                  </a:moveTo>
                  <a:lnTo>
                    <a:pt x="8108" y="21340"/>
                  </a:lnTo>
                </a:path>
                <a:path w="13335" h="40004">
                  <a:moveTo>
                    <a:pt x="11275" y="36872"/>
                  </a:moveTo>
                  <a:lnTo>
                    <a:pt x="13175" y="39902"/>
                  </a:lnTo>
                </a:path>
              </a:pathLst>
            </a:custGeom>
            <a:ln w="46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410052" y="3787003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78"/>
                  </a:moveTo>
                  <a:lnTo>
                    <a:pt x="2345" y="15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414739" y="3805691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15"/>
                  </a:moveTo>
                  <a:lnTo>
                    <a:pt x="2345" y="15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415814" y="3825453"/>
              <a:ext cx="9525" cy="37465"/>
            </a:xfrm>
            <a:custGeom>
              <a:avLst/>
              <a:gdLst/>
              <a:ahLst/>
              <a:cxnLst/>
              <a:rect l="l" t="t" r="r" b="b"/>
              <a:pathLst>
                <a:path w="9525" h="37464">
                  <a:moveTo>
                    <a:pt x="0" y="0"/>
                  </a:moveTo>
                  <a:lnTo>
                    <a:pt x="4691" y="0"/>
                  </a:lnTo>
                </a:path>
                <a:path w="9525" h="37464">
                  <a:moveTo>
                    <a:pt x="3167" y="18562"/>
                  </a:moveTo>
                  <a:lnTo>
                    <a:pt x="7858" y="18562"/>
                  </a:lnTo>
                </a:path>
                <a:path w="9525" h="37464">
                  <a:moveTo>
                    <a:pt x="4687" y="36872"/>
                  </a:moveTo>
                  <a:lnTo>
                    <a:pt x="9378" y="368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424368" y="3879310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389"/>
                  </a:moveTo>
                  <a:lnTo>
                    <a:pt x="2345" y="13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424368" y="3897619"/>
              <a:ext cx="1905" cy="3175"/>
            </a:xfrm>
            <a:custGeom>
              <a:avLst/>
              <a:gdLst/>
              <a:ahLst/>
              <a:cxnLst/>
              <a:rect l="l" t="t" r="r" b="b"/>
              <a:pathLst>
                <a:path w="1904" h="3175">
                  <a:moveTo>
                    <a:pt x="0" y="0"/>
                  </a:moveTo>
                  <a:lnTo>
                    <a:pt x="1646" y="3156"/>
                  </a:lnTo>
                </a:path>
              </a:pathLst>
            </a:custGeom>
            <a:ln w="46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422022" y="3917445"/>
              <a:ext cx="6350" cy="19050"/>
            </a:xfrm>
            <a:custGeom>
              <a:avLst/>
              <a:gdLst/>
              <a:ahLst/>
              <a:cxnLst/>
              <a:rect l="l" t="t" r="r" b="b"/>
              <a:pathLst>
                <a:path w="6350" h="19050">
                  <a:moveTo>
                    <a:pt x="1646" y="0"/>
                  </a:moveTo>
                  <a:lnTo>
                    <a:pt x="6338" y="0"/>
                  </a:lnTo>
                </a:path>
                <a:path w="6350" h="19050">
                  <a:moveTo>
                    <a:pt x="0" y="18562"/>
                  </a:moveTo>
                  <a:lnTo>
                    <a:pt x="4691" y="1856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422847" y="3952801"/>
              <a:ext cx="1905" cy="3175"/>
            </a:xfrm>
            <a:custGeom>
              <a:avLst/>
              <a:gdLst/>
              <a:ahLst/>
              <a:cxnLst/>
              <a:rect l="l" t="t" r="r" b="b"/>
              <a:pathLst>
                <a:path w="1904" h="3175">
                  <a:moveTo>
                    <a:pt x="1520" y="0"/>
                  </a:moveTo>
                  <a:lnTo>
                    <a:pt x="0" y="3030"/>
                  </a:lnTo>
                </a:path>
              </a:pathLst>
            </a:custGeom>
            <a:ln w="46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422847" y="3971364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15"/>
                  </a:moveTo>
                  <a:lnTo>
                    <a:pt x="2345" y="15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419680" y="3989547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78"/>
                  </a:moveTo>
                  <a:lnTo>
                    <a:pt x="2345" y="15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416639" y="4008236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15"/>
                  </a:moveTo>
                  <a:lnTo>
                    <a:pt x="2345" y="15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11572" y="4026420"/>
              <a:ext cx="1905" cy="3175"/>
            </a:xfrm>
            <a:custGeom>
              <a:avLst/>
              <a:gdLst/>
              <a:ahLst/>
              <a:cxnLst/>
              <a:rect l="l" t="t" r="r" b="b"/>
              <a:pathLst>
                <a:path w="1904" h="3175">
                  <a:moveTo>
                    <a:pt x="1520" y="0"/>
                  </a:moveTo>
                  <a:lnTo>
                    <a:pt x="0" y="3156"/>
                  </a:lnTo>
                </a:path>
              </a:pathLst>
            </a:custGeom>
            <a:ln w="46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406884" y="4044982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389"/>
                  </a:moveTo>
                  <a:lnTo>
                    <a:pt x="2345" y="13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401944" y="4063292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78"/>
                  </a:moveTo>
                  <a:lnTo>
                    <a:pt x="2345" y="15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332945" y="4080339"/>
              <a:ext cx="1064895" cy="375920"/>
            </a:xfrm>
            <a:custGeom>
              <a:avLst/>
              <a:gdLst/>
              <a:ahLst/>
              <a:cxnLst/>
              <a:rect l="l" t="t" r="r" b="b"/>
              <a:pathLst>
                <a:path w="1064895" h="375920">
                  <a:moveTo>
                    <a:pt x="1064311" y="0"/>
                  </a:moveTo>
                  <a:lnTo>
                    <a:pt x="1062664" y="2778"/>
                  </a:lnTo>
                </a:path>
                <a:path w="1064895" h="375920">
                  <a:moveTo>
                    <a:pt x="1057723" y="16668"/>
                  </a:moveTo>
                  <a:lnTo>
                    <a:pt x="1056076" y="19825"/>
                  </a:lnTo>
                </a:path>
                <a:path w="1064895" h="375920">
                  <a:moveTo>
                    <a:pt x="1051388" y="33715"/>
                  </a:moveTo>
                  <a:lnTo>
                    <a:pt x="1049868" y="36493"/>
                  </a:lnTo>
                </a:path>
                <a:path w="1064895" h="375920">
                  <a:moveTo>
                    <a:pt x="1044801" y="50509"/>
                  </a:moveTo>
                  <a:lnTo>
                    <a:pt x="1043280" y="53540"/>
                  </a:lnTo>
                </a:path>
                <a:path w="1064895" h="375920">
                  <a:moveTo>
                    <a:pt x="1035172" y="67556"/>
                  </a:moveTo>
                  <a:lnTo>
                    <a:pt x="1033652" y="70334"/>
                  </a:lnTo>
                </a:path>
                <a:path w="1064895" h="375920">
                  <a:moveTo>
                    <a:pt x="1027318" y="84225"/>
                  </a:moveTo>
                  <a:lnTo>
                    <a:pt x="1025797" y="87382"/>
                  </a:lnTo>
                </a:path>
                <a:path w="1064895" h="375920">
                  <a:moveTo>
                    <a:pt x="1017689" y="101272"/>
                  </a:moveTo>
                  <a:lnTo>
                    <a:pt x="1016042" y="104050"/>
                  </a:lnTo>
                </a:path>
                <a:path w="1064895" h="375920">
                  <a:moveTo>
                    <a:pt x="1007934" y="116425"/>
                  </a:moveTo>
                  <a:lnTo>
                    <a:pt x="1006414" y="119582"/>
                  </a:lnTo>
                </a:path>
                <a:path w="1064895" h="375920">
                  <a:moveTo>
                    <a:pt x="996659" y="131957"/>
                  </a:moveTo>
                  <a:lnTo>
                    <a:pt x="995139" y="134987"/>
                  </a:lnTo>
                </a:path>
                <a:path w="1064895" h="375920">
                  <a:moveTo>
                    <a:pt x="987031" y="147109"/>
                  </a:moveTo>
                  <a:lnTo>
                    <a:pt x="985384" y="150140"/>
                  </a:lnTo>
                </a:path>
                <a:path w="1064895" h="375920">
                  <a:moveTo>
                    <a:pt x="975755" y="162641"/>
                  </a:moveTo>
                  <a:lnTo>
                    <a:pt x="972588" y="164157"/>
                  </a:lnTo>
                </a:path>
                <a:path w="1064895" h="375920">
                  <a:moveTo>
                    <a:pt x="962960" y="176279"/>
                  </a:moveTo>
                  <a:lnTo>
                    <a:pt x="961313" y="177794"/>
                  </a:lnTo>
                </a:path>
                <a:path w="1064895" h="375920">
                  <a:moveTo>
                    <a:pt x="951685" y="190169"/>
                  </a:moveTo>
                  <a:lnTo>
                    <a:pt x="948517" y="191684"/>
                  </a:lnTo>
                </a:path>
                <a:path w="1064895" h="375920">
                  <a:moveTo>
                    <a:pt x="937242" y="203807"/>
                  </a:moveTo>
                  <a:lnTo>
                    <a:pt x="935722" y="205322"/>
                  </a:lnTo>
                </a:path>
                <a:path w="1064895" h="375920">
                  <a:moveTo>
                    <a:pt x="924446" y="216182"/>
                  </a:moveTo>
                  <a:lnTo>
                    <a:pt x="922926" y="217697"/>
                  </a:lnTo>
                </a:path>
                <a:path w="1064895" h="375920">
                  <a:moveTo>
                    <a:pt x="911651" y="228557"/>
                  </a:moveTo>
                  <a:lnTo>
                    <a:pt x="909751" y="230072"/>
                  </a:lnTo>
                </a:path>
                <a:path w="1064895" h="375920">
                  <a:moveTo>
                    <a:pt x="898475" y="240679"/>
                  </a:moveTo>
                  <a:lnTo>
                    <a:pt x="895308" y="242194"/>
                  </a:lnTo>
                </a:path>
                <a:path w="1064895" h="375920">
                  <a:moveTo>
                    <a:pt x="882513" y="251412"/>
                  </a:moveTo>
                  <a:lnTo>
                    <a:pt x="880992" y="253054"/>
                  </a:lnTo>
                </a:path>
                <a:path w="1064895" h="375920">
                  <a:moveTo>
                    <a:pt x="868197" y="262272"/>
                  </a:moveTo>
                  <a:lnTo>
                    <a:pt x="866550" y="265429"/>
                  </a:lnTo>
                </a:path>
                <a:path w="1064895" h="375920">
                  <a:moveTo>
                    <a:pt x="853754" y="274394"/>
                  </a:moveTo>
                  <a:lnTo>
                    <a:pt x="850334" y="275910"/>
                  </a:lnTo>
                </a:path>
                <a:path w="1064895" h="375920">
                  <a:moveTo>
                    <a:pt x="837538" y="283739"/>
                  </a:moveTo>
                  <a:lnTo>
                    <a:pt x="834371" y="285254"/>
                  </a:lnTo>
                </a:path>
                <a:path w="1064895" h="375920">
                  <a:moveTo>
                    <a:pt x="821575" y="294472"/>
                  </a:moveTo>
                  <a:lnTo>
                    <a:pt x="818155" y="296114"/>
                  </a:lnTo>
                </a:path>
                <a:path w="1064895" h="375920">
                  <a:moveTo>
                    <a:pt x="805232" y="305079"/>
                  </a:moveTo>
                  <a:lnTo>
                    <a:pt x="802192" y="305079"/>
                  </a:lnTo>
                </a:path>
                <a:path w="1064895" h="375920">
                  <a:moveTo>
                    <a:pt x="787749" y="312782"/>
                  </a:moveTo>
                  <a:lnTo>
                    <a:pt x="784329" y="314297"/>
                  </a:lnTo>
                </a:path>
                <a:path w="1064895" h="375920">
                  <a:moveTo>
                    <a:pt x="769886" y="320485"/>
                  </a:moveTo>
                  <a:lnTo>
                    <a:pt x="766846" y="322126"/>
                  </a:lnTo>
                </a:path>
                <a:path w="1064895" h="375920">
                  <a:moveTo>
                    <a:pt x="752403" y="328314"/>
                  </a:moveTo>
                  <a:lnTo>
                    <a:pt x="748983" y="329829"/>
                  </a:lnTo>
                </a:path>
                <a:path w="1064895" h="375920">
                  <a:moveTo>
                    <a:pt x="734540" y="336016"/>
                  </a:moveTo>
                  <a:lnTo>
                    <a:pt x="731500" y="337279"/>
                  </a:lnTo>
                </a:path>
                <a:path w="1064895" h="375920">
                  <a:moveTo>
                    <a:pt x="717057" y="343467"/>
                  </a:moveTo>
                  <a:lnTo>
                    <a:pt x="713637" y="343467"/>
                  </a:lnTo>
                </a:path>
                <a:path w="1064895" h="375920">
                  <a:moveTo>
                    <a:pt x="699321" y="349654"/>
                  </a:moveTo>
                  <a:lnTo>
                    <a:pt x="696154" y="349654"/>
                  </a:lnTo>
                </a:path>
                <a:path w="1064895" h="375920">
                  <a:moveTo>
                    <a:pt x="679811" y="354326"/>
                  </a:moveTo>
                  <a:lnTo>
                    <a:pt x="676770" y="354326"/>
                  </a:lnTo>
                </a:path>
                <a:path w="1064895" h="375920">
                  <a:moveTo>
                    <a:pt x="660807" y="358998"/>
                  </a:moveTo>
                  <a:lnTo>
                    <a:pt x="657387" y="358998"/>
                  </a:lnTo>
                </a:path>
                <a:path w="1064895" h="375920">
                  <a:moveTo>
                    <a:pt x="641424" y="363544"/>
                  </a:moveTo>
                  <a:lnTo>
                    <a:pt x="638257" y="363544"/>
                  </a:lnTo>
                </a:path>
                <a:path w="1064895" h="375920">
                  <a:moveTo>
                    <a:pt x="622041" y="366701"/>
                  </a:moveTo>
                  <a:lnTo>
                    <a:pt x="618873" y="366701"/>
                  </a:lnTo>
                </a:path>
                <a:path w="1064895" h="375920">
                  <a:moveTo>
                    <a:pt x="602911" y="369732"/>
                  </a:moveTo>
                  <a:lnTo>
                    <a:pt x="599490" y="369732"/>
                  </a:lnTo>
                </a:path>
                <a:path w="1064895" h="375920">
                  <a:moveTo>
                    <a:pt x="583527" y="372510"/>
                  </a:moveTo>
                  <a:lnTo>
                    <a:pt x="582007" y="372510"/>
                  </a:lnTo>
                  <a:lnTo>
                    <a:pt x="580360" y="372510"/>
                  </a:lnTo>
                </a:path>
                <a:path w="1064895" h="375920">
                  <a:moveTo>
                    <a:pt x="564144" y="374151"/>
                  </a:moveTo>
                  <a:lnTo>
                    <a:pt x="560977" y="374151"/>
                  </a:lnTo>
                </a:path>
                <a:path w="1064895" h="375920">
                  <a:moveTo>
                    <a:pt x="545014" y="374151"/>
                  </a:moveTo>
                  <a:lnTo>
                    <a:pt x="541593" y="374151"/>
                  </a:lnTo>
                </a:path>
                <a:path w="1064895" h="375920">
                  <a:moveTo>
                    <a:pt x="525631" y="375667"/>
                  </a:moveTo>
                  <a:lnTo>
                    <a:pt x="522590" y="375667"/>
                  </a:lnTo>
                </a:path>
                <a:path w="1064895" h="375920">
                  <a:moveTo>
                    <a:pt x="506247" y="374151"/>
                  </a:moveTo>
                  <a:lnTo>
                    <a:pt x="503207" y="374151"/>
                  </a:lnTo>
                </a:path>
                <a:path w="1064895" h="375920">
                  <a:moveTo>
                    <a:pt x="487244" y="374151"/>
                  </a:moveTo>
                  <a:lnTo>
                    <a:pt x="483823" y="374151"/>
                  </a:lnTo>
                </a:path>
                <a:path w="1064895" h="375920">
                  <a:moveTo>
                    <a:pt x="467861" y="372510"/>
                  </a:moveTo>
                  <a:lnTo>
                    <a:pt x="464693" y="372510"/>
                  </a:lnTo>
                </a:path>
                <a:path w="1064895" h="375920">
                  <a:moveTo>
                    <a:pt x="448477" y="370994"/>
                  </a:moveTo>
                  <a:lnTo>
                    <a:pt x="445310" y="369732"/>
                  </a:lnTo>
                </a:path>
                <a:path w="1064895" h="375920">
                  <a:moveTo>
                    <a:pt x="429347" y="368216"/>
                  </a:moveTo>
                  <a:lnTo>
                    <a:pt x="425927" y="366701"/>
                  </a:lnTo>
                </a:path>
                <a:path w="1064895" h="375920">
                  <a:moveTo>
                    <a:pt x="409964" y="365186"/>
                  </a:moveTo>
                  <a:lnTo>
                    <a:pt x="406797" y="363544"/>
                  </a:lnTo>
                </a:path>
                <a:path w="1064895" h="375920">
                  <a:moveTo>
                    <a:pt x="390581" y="360514"/>
                  </a:moveTo>
                  <a:lnTo>
                    <a:pt x="387413" y="358998"/>
                  </a:lnTo>
                </a:path>
                <a:path w="1064895" h="375920">
                  <a:moveTo>
                    <a:pt x="371197" y="355842"/>
                  </a:moveTo>
                  <a:lnTo>
                    <a:pt x="368030" y="354326"/>
                  </a:lnTo>
                </a:path>
                <a:path w="1064895" h="375920">
                  <a:moveTo>
                    <a:pt x="352067" y="351169"/>
                  </a:moveTo>
                  <a:lnTo>
                    <a:pt x="349027" y="349654"/>
                  </a:lnTo>
                </a:path>
                <a:path w="1064895" h="375920">
                  <a:moveTo>
                    <a:pt x="334331" y="344982"/>
                  </a:moveTo>
                  <a:lnTo>
                    <a:pt x="331164" y="343467"/>
                  </a:lnTo>
                </a:path>
                <a:path w="1064895" h="375920">
                  <a:moveTo>
                    <a:pt x="316721" y="337279"/>
                  </a:moveTo>
                  <a:lnTo>
                    <a:pt x="313300" y="337279"/>
                  </a:lnTo>
                </a:path>
                <a:path w="1064895" h="375920">
                  <a:moveTo>
                    <a:pt x="298985" y="331344"/>
                  </a:moveTo>
                  <a:lnTo>
                    <a:pt x="295817" y="329829"/>
                  </a:lnTo>
                </a:path>
                <a:path w="1064895" h="375920">
                  <a:moveTo>
                    <a:pt x="281375" y="323641"/>
                  </a:moveTo>
                  <a:lnTo>
                    <a:pt x="277954" y="322126"/>
                  </a:lnTo>
                </a:path>
                <a:path w="1064895" h="375920">
                  <a:moveTo>
                    <a:pt x="263639" y="315939"/>
                  </a:moveTo>
                  <a:lnTo>
                    <a:pt x="260471" y="314297"/>
                  </a:lnTo>
                </a:path>
                <a:path w="1064895" h="375920">
                  <a:moveTo>
                    <a:pt x="246029" y="306594"/>
                  </a:moveTo>
                  <a:lnTo>
                    <a:pt x="242608" y="305079"/>
                  </a:lnTo>
                </a:path>
                <a:path w="1064895" h="375920">
                  <a:moveTo>
                    <a:pt x="228292" y="297629"/>
                  </a:moveTo>
                  <a:lnTo>
                    <a:pt x="225125" y="296114"/>
                  </a:lnTo>
                </a:path>
                <a:path w="1064895" h="375920">
                  <a:moveTo>
                    <a:pt x="212330" y="286769"/>
                  </a:moveTo>
                  <a:lnTo>
                    <a:pt x="208909" y="285254"/>
                  </a:lnTo>
                </a:path>
                <a:path w="1064895" h="375920">
                  <a:moveTo>
                    <a:pt x="195987" y="275910"/>
                  </a:moveTo>
                  <a:lnTo>
                    <a:pt x="192946" y="274394"/>
                  </a:lnTo>
                </a:path>
                <a:path w="1064895" h="375920">
                  <a:moveTo>
                    <a:pt x="180024" y="265429"/>
                  </a:moveTo>
                  <a:lnTo>
                    <a:pt x="176984" y="263914"/>
                  </a:lnTo>
                </a:path>
                <a:path w="1064895" h="375920">
                  <a:moveTo>
                    <a:pt x="163808" y="253054"/>
                  </a:moveTo>
                  <a:lnTo>
                    <a:pt x="160641" y="251412"/>
                  </a:lnTo>
                </a:path>
                <a:path w="1064895" h="375920">
                  <a:moveTo>
                    <a:pt x="147845" y="240679"/>
                  </a:moveTo>
                  <a:lnTo>
                    <a:pt x="144805" y="239037"/>
                  </a:lnTo>
                </a:path>
                <a:path w="1064895" h="375920">
                  <a:moveTo>
                    <a:pt x="133529" y="228557"/>
                  </a:moveTo>
                  <a:lnTo>
                    <a:pt x="131882" y="227041"/>
                  </a:lnTo>
                </a:path>
                <a:path w="1064895" h="375920">
                  <a:moveTo>
                    <a:pt x="120607" y="216182"/>
                  </a:moveTo>
                  <a:lnTo>
                    <a:pt x="119087" y="214666"/>
                  </a:lnTo>
                </a:path>
                <a:path w="1064895" h="375920">
                  <a:moveTo>
                    <a:pt x="107812" y="203807"/>
                  </a:moveTo>
                  <a:lnTo>
                    <a:pt x="105911" y="202544"/>
                  </a:lnTo>
                </a:path>
                <a:path w="1064895" h="375920">
                  <a:moveTo>
                    <a:pt x="94763" y="191684"/>
                  </a:moveTo>
                  <a:lnTo>
                    <a:pt x="93116" y="188654"/>
                  </a:lnTo>
                </a:path>
                <a:path w="1064895" h="375920">
                  <a:moveTo>
                    <a:pt x="83487" y="176279"/>
                  </a:moveTo>
                  <a:lnTo>
                    <a:pt x="81840" y="174637"/>
                  </a:lnTo>
                </a:path>
                <a:path w="1064895" h="375920">
                  <a:moveTo>
                    <a:pt x="72212" y="162641"/>
                  </a:moveTo>
                  <a:lnTo>
                    <a:pt x="69045" y="161000"/>
                  </a:lnTo>
                </a:path>
                <a:path w="1064895" h="375920">
                  <a:moveTo>
                    <a:pt x="59416" y="148625"/>
                  </a:moveTo>
                  <a:lnTo>
                    <a:pt x="57770" y="145594"/>
                  </a:lnTo>
                </a:path>
                <a:path w="1064895" h="375920">
                  <a:moveTo>
                    <a:pt x="49661" y="133472"/>
                  </a:moveTo>
                  <a:lnTo>
                    <a:pt x="48141" y="130441"/>
                  </a:lnTo>
                </a:path>
                <a:path w="1064895" h="375920">
                  <a:moveTo>
                    <a:pt x="38766" y="117940"/>
                  </a:moveTo>
                  <a:lnTo>
                    <a:pt x="36866" y="114909"/>
                  </a:lnTo>
                </a:path>
                <a:path w="1064895" h="375920">
                  <a:moveTo>
                    <a:pt x="27491" y="102535"/>
                  </a:moveTo>
                  <a:lnTo>
                    <a:pt x="25591" y="99756"/>
                  </a:lnTo>
                </a:path>
                <a:path w="1064895" h="375920">
                  <a:moveTo>
                    <a:pt x="19383" y="85740"/>
                  </a:moveTo>
                  <a:lnTo>
                    <a:pt x="17736" y="82709"/>
                  </a:lnTo>
                </a:path>
                <a:path w="1064895" h="375920">
                  <a:moveTo>
                    <a:pt x="9628" y="68693"/>
                  </a:moveTo>
                  <a:lnTo>
                    <a:pt x="8108" y="65915"/>
                  </a:lnTo>
                </a:path>
                <a:path w="1064895" h="375920">
                  <a:moveTo>
                    <a:pt x="1520" y="52025"/>
                  </a:moveTo>
                  <a:lnTo>
                    <a:pt x="0" y="48868"/>
                  </a:lnTo>
                </a:path>
              </a:pathLst>
            </a:custGeom>
            <a:ln w="46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326610" y="4112539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389"/>
                  </a:moveTo>
                  <a:lnTo>
                    <a:pt x="2345" y="13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320023" y="4095492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78"/>
                  </a:moveTo>
                  <a:lnTo>
                    <a:pt x="2345" y="15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313435" y="4078824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389"/>
                  </a:moveTo>
                  <a:lnTo>
                    <a:pt x="2345" y="13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308747" y="4060261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15"/>
                  </a:moveTo>
                  <a:lnTo>
                    <a:pt x="2345" y="15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296773" y="4024904"/>
              <a:ext cx="10160" cy="19050"/>
            </a:xfrm>
            <a:custGeom>
              <a:avLst/>
              <a:gdLst/>
              <a:ahLst/>
              <a:cxnLst/>
              <a:rect l="l" t="t" r="r" b="b"/>
              <a:pathLst>
                <a:path w="10160" h="19050">
                  <a:moveTo>
                    <a:pt x="4940" y="18562"/>
                  </a:moveTo>
                  <a:lnTo>
                    <a:pt x="9632" y="18562"/>
                  </a:lnTo>
                </a:path>
                <a:path w="10160" h="19050">
                  <a:moveTo>
                    <a:pt x="0" y="0"/>
                  </a:moveTo>
                  <a:lnTo>
                    <a:pt x="469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295952" y="4005079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78"/>
                  </a:moveTo>
                  <a:lnTo>
                    <a:pt x="2345" y="15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292911" y="3986517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515"/>
                  </a:moveTo>
                  <a:lnTo>
                    <a:pt x="2345" y="15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285498" y="3932913"/>
              <a:ext cx="6350" cy="37465"/>
            </a:xfrm>
            <a:custGeom>
              <a:avLst/>
              <a:gdLst/>
              <a:ahLst/>
              <a:cxnLst/>
              <a:rect l="l" t="t" r="r" b="b"/>
              <a:pathLst>
                <a:path w="6350" h="37464">
                  <a:moveTo>
                    <a:pt x="1520" y="36872"/>
                  </a:moveTo>
                  <a:lnTo>
                    <a:pt x="6211" y="36872"/>
                  </a:lnTo>
                </a:path>
                <a:path w="6350" h="37464">
                  <a:moveTo>
                    <a:pt x="0" y="18309"/>
                  </a:moveTo>
                  <a:lnTo>
                    <a:pt x="4691" y="18309"/>
                  </a:lnTo>
                </a:path>
                <a:path w="6350" h="37464">
                  <a:moveTo>
                    <a:pt x="0" y="0"/>
                  </a:moveTo>
                  <a:lnTo>
                    <a:pt x="469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286324" y="3913151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345" y="1389"/>
                  </a:moveTo>
                  <a:lnTo>
                    <a:pt x="2345" y="13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3390668" y="3520364"/>
            <a:ext cx="305435" cy="2108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1200" spc="-60" dirty="0">
                <a:latin typeface="Arial MT"/>
                <a:cs typeface="Arial MT"/>
              </a:rPr>
              <a:t>1</a:t>
            </a:r>
            <a:r>
              <a:rPr sz="1200" spc="-75" dirty="0">
                <a:latin typeface="Arial MT"/>
                <a:cs typeface="Arial MT"/>
              </a:rPr>
              <a:t>2</a:t>
            </a:r>
            <a:r>
              <a:rPr sz="1200" spc="-60" dirty="0">
                <a:latin typeface="Arial MT"/>
                <a:cs typeface="Arial MT"/>
              </a:rPr>
              <a:t>0</a:t>
            </a:r>
            <a:r>
              <a:rPr sz="1200" spc="5" dirty="0">
                <a:latin typeface="Arial MT"/>
                <a:cs typeface="Arial MT"/>
              </a:rPr>
              <a:t>°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688180" y="4516305"/>
            <a:ext cx="305435" cy="2108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1200" spc="-60" dirty="0">
                <a:latin typeface="Arial MT"/>
                <a:cs typeface="Arial MT"/>
              </a:rPr>
              <a:t>1</a:t>
            </a:r>
            <a:r>
              <a:rPr sz="1200" spc="-75" dirty="0">
                <a:latin typeface="Arial MT"/>
                <a:cs typeface="Arial MT"/>
              </a:rPr>
              <a:t>2</a:t>
            </a:r>
            <a:r>
              <a:rPr sz="1200" spc="-60" dirty="0">
                <a:latin typeface="Arial MT"/>
                <a:cs typeface="Arial MT"/>
              </a:rPr>
              <a:t>0</a:t>
            </a:r>
            <a:r>
              <a:rPr sz="1200" spc="5" dirty="0">
                <a:latin typeface="Arial MT"/>
                <a:cs typeface="Arial MT"/>
              </a:rPr>
              <a:t>°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985691" y="3520364"/>
            <a:ext cx="305435" cy="2108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1200" spc="-60" dirty="0">
                <a:latin typeface="Arial MT"/>
                <a:cs typeface="Arial MT"/>
              </a:rPr>
              <a:t>1</a:t>
            </a:r>
            <a:r>
              <a:rPr sz="1200" spc="-75" dirty="0">
                <a:latin typeface="Arial MT"/>
                <a:cs typeface="Arial MT"/>
              </a:rPr>
              <a:t>2</a:t>
            </a:r>
            <a:r>
              <a:rPr sz="1200" spc="-60" dirty="0">
                <a:latin typeface="Arial MT"/>
                <a:cs typeface="Arial MT"/>
              </a:rPr>
              <a:t>0</a:t>
            </a:r>
            <a:r>
              <a:rPr sz="1200" spc="5" dirty="0">
                <a:latin typeface="Arial MT"/>
                <a:cs typeface="Arial MT"/>
              </a:rPr>
              <a:t>°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580644" y="1952244"/>
            <a:ext cx="4732020" cy="3874135"/>
            <a:chOff x="580644" y="1952244"/>
            <a:chExt cx="4732020" cy="3874135"/>
          </a:xfrm>
        </p:grpSpPr>
        <p:sp>
          <p:nvSpPr>
            <p:cNvPr id="56" name="object 56"/>
            <p:cNvSpPr/>
            <p:nvPr/>
          </p:nvSpPr>
          <p:spPr>
            <a:xfrm>
              <a:off x="3805320" y="2825169"/>
              <a:ext cx="942340" cy="801370"/>
            </a:xfrm>
            <a:custGeom>
              <a:avLst/>
              <a:gdLst/>
              <a:ahLst/>
              <a:cxnLst/>
              <a:rect l="l" t="t" r="r" b="b"/>
              <a:pathLst>
                <a:path w="942339" h="801370">
                  <a:moveTo>
                    <a:pt x="0" y="0"/>
                  </a:moveTo>
                  <a:lnTo>
                    <a:pt x="75759" y="3030"/>
                  </a:lnTo>
                  <a:lnTo>
                    <a:pt x="152913" y="12374"/>
                  </a:lnTo>
                  <a:lnTo>
                    <a:pt x="228292" y="26012"/>
                  </a:lnTo>
                  <a:lnTo>
                    <a:pt x="300885" y="47353"/>
                  </a:lnTo>
                  <a:lnTo>
                    <a:pt x="373098" y="73618"/>
                  </a:lnTo>
                  <a:lnTo>
                    <a:pt x="442270" y="104302"/>
                  </a:lnTo>
                  <a:lnTo>
                    <a:pt x="508274" y="141175"/>
                  </a:lnTo>
                  <a:lnTo>
                    <a:pt x="572379" y="182340"/>
                  </a:lnTo>
                  <a:lnTo>
                    <a:pt x="630275" y="230072"/>
                  </a:lnTo>
                  <a:lnTo>
                    <a:pt x="686525" y="280834"/>
                  </a:lnTo>
                  <a:lnTo>
                    <a:pt x="736567" y="336016"/>
                  </a:lnTo>
                  <a:lnTo>
                    <a:pt x="783189" y="394229"/>
                  </a:lnTo>
                  <a:lnTo>
                    <a:pt x="823222" y="455472"/>
                  </a:lnTo>
                  <a:lnTo>
                    <a:pt x="858568" y="521514"/>
                  </a:lnTo>
                  <a:lnTo>
                    <a:pt x="889227" y="589071"/>
                  </a:lnTo>
                  <a:lnTo>
                    <a:pt x="913298" y="658017"/>
                  </a:lnTo>
                  <a:lnTo>
                    <a:pt x="931034" y="728731"/>
                  </a:lnTo>
                  <a:lnTo>
                    <a:pt x="942310" y="800833"/>
                  </a:lnTo>
                </a:path>
              </a:pathLst>
            </a:custGeom>
            <a:ln w="3059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684793" y="3609334"/>
              <a:ext cx="125730" cy="123189"/>
            </a:xfrm>
            <a:custGeom>
              <a:avLst/>
              <a:gdLst/>
              <a:ahLst/>
              <a:cxnLst/>
              <a:rect l="l" t="t" r="r" b="b"/>
              <a:pathLst>
                <a:path w="125729" h="123189">
                  <a:moveTo>
                    <a:pt x="125421" y="0"/>
                  </a:moveTo>
                  <a:lnTo>
                    <a:pt x="0" y="5808"/>
                  </a:lnTo>
                  <a:lnTo>
                    <a:pt x="69171" y="122612"/>
                  </a:lnTo>
                  <a:lnTo>
                    <a:pt x="12542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95122" y="1966722"/>
              <a:ext cx="4703445" cy="3845560"/>
            </a:xfrm>
            <a:custGeom>
              <a:avLst/>
              <a:gdLst/>
              <a:ahLst/>
              <a:cxnLst/>
              <a:rect l="l" t="t" r="r" b="b"/>
              <a:pathLst>
                <a:path w="4703445" h="3845560">
                  <a:moveTo>
                    <a:pt x="0" y="3845052"/>
                  </a:moveTo>
                  <a:lnTo>
                    <a:pt x="4703064" y="3845052"/>
                  </a:lnTo>
                  <a:lnTo>
                    <a:pt x="4703064" y="0"/>
                  </a:lnTo>
                  <a:lnTo>
                    <a:pt x="0" y="0"/>
                  </a:lnTo>
                  <a:lnTo>
                    <a:pt x="0" y="3845052"/>
                  </a:lnTo>
                  <a:close/>
                </a:path>
              </a:pathLst>
            </a:custGeom>
            <a:ln w="28956">
              <a:solidFill>
                <a:srgbClr val="628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5433068" y="2013204"/>
            <a:ext cx="3139440" cy="2795270"/>
            <a:chOff x="5433068" y="2013204"/>
            <a:chExt cx="3139440" cy="2795270"/>
          </a:xfrm>
        </p:grpSpPr>
        <p:pic>
          <p:nvPicPr>
            <p:cNvPr id="60" name="object 6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33068" y="2080270"/>
              <a:ext cx="3139422" cy="272793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23203" y="2013204"/>
              <a:ext cx="2446020" cy="2570988"/>
            </a:xfrm>
            <a:prstGeom prst="rect">
              <a:avLst/>
            </a:prstGeom>
          </p:spPr>
        </p:pic>
      </p:grpSp>
      <p:sp>
        <p:nvSpPr>
          <p:cNvPr id="62" name="object 62"/>
          <p:cNvSpPr txBox="1"/>
          <p:nvPr/>
        </p:nvSpPr>
        <p:spPr>
          <a:xfrm>
            <a:off x="5471159" y="2098548"/>
            <a:ext cx="3063240" cy="2651760"/>
          </a:xfrm>
          <a:prstGeom prst="rect">
            <a:avLst/>
          </a:prstGeom>
          <a:solidFill>
            <a:srgbClr val="FFD9FF"/>
          </a:solidFill>
          <a:ln w="9144">
            <a:solidFill>
              <a:srgbClr val="717C82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608330" marR="600710" algn="ctr">
              <a:lnSpc>
                <a:spcPct val="100000"/>
              </a:lnSpc>
              <a:spcBef>
                <a:spcPts val="265"/>
              </a:spcBef>
            </a:pPr>
            <a:r>
              <a:rPr sz="2800" spc="-10" dirty="0">
                <a:latin typeface="Times New Roman"/>
                <a:cs typeface="Times New Roman"/>
              </a:rPr>
              <a:t>Asimismo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se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cumple:</a:t>
            </a:r>
            <a:endParaRPr sz="2800">
              <a:latin typeface="Times New Roman"/>
              <a:cs typeface="Times New Roman"/>
            </a:endParaRPr>
          </a:p>
          <a:p>
            <a:pPr marL="904240" marR="896619" indent="1270" algn="ctr">
              <a:lnSpc>
                <a:spcPct val="166700"/>
              </a:lnSpc>
              <a:spcBef>
                <a:spcPts val="980"/>
              </a:spcBef>
              <a:tabLst>
                <a:tab pos="1806575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S</a:t>
            </a:r>
            <a:r>
              <a:rPr sz="2400" b="1" spc="-7" baseline="-20833" dirty="0">
                <a:latin typeface="Times New Roman"/>
                <a:cs typeface="Times New Roman"/>
              </a:rPr>
              <a:t>2</a:t>
            </a:r>
            <a:r>
              <a:rPr sz="2400" b="1" spc="307" baseline="-2083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= </a:t>
            </a:r>
            <a:r>
              <a:rPr sz="2400" b="1" dirty="0">
                <a:solidFill>
                  <a:srgbClr val="2E5796"/>
                </a:solidFill>
                <a:latin typeface="Times New Roman"/>
                <a:cs typeface="Times New Roman"/>
              </a:rPr>
              <a:t>a	</a:t>
            </a:r>
            <a:r>
              <a:rPr sz="2400" b="1" spc="-5" dirty="0">
                <a:latin typeface="Times New Roman"/>
                <a:cs typeface="Times New Roman"/>
              </a:rPr>
              <a:t>R</a:t>
            </a:r>
            <a:r>
              <a:rPr sz="2400" b="1" spc="-7" baseline="-20833" dirty="0">
                <a:latin typeface="Times New Roman"/>
                <a:cs typeface="Times New Roman"/>
              </a:rPr>
              <a:t>2 </a:t>
            </a:r>
            <a:r>
              <a:rPr sz="2400" b="1" spc="-577" baseline="-20833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T</a:t>
            </a:r>
            <a:r>
              <a:rPr sz="2400" b="1" spc="-7" baseline="-20833" dirty="0">
                <a:latin typeface="Times New Roman"/>
                <a:cs typeface="Times New Roman"/>
              </a:rPr>
              <a:t>2</a:t>
            </a:r>
            <a:r>
              <a:rPr sz="2400" b="1" spc="254" baseline="-2083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=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2E5796"/>
                </a:solidFill>
                <a:latin typeface="Times New Roman"/>
                <a:cs typeface="Times New Roman"/>
              </a:rPr>
              <a:t>a</a:t>
            </a:r>
            <a:r>
              <a:rPr sz="2400" b="1" spc="-7" baseline="24305" dirty="0">
                <a:solidFill>
                  <a:srgbClr val="2E5796"/>
                </a:solidFill>
                <a:latin typeface="Times New Roman"/>
                <a:cs typeface="Times New Roman"/>
              </a:rPr>
              <a:t>2</a:t>
            </a:r>
            <a:r>
              <a:rPr sz="2400" b="1" spc="-37" baseline="24305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R</a:t>
            </a:r>
            <a:r>
              <a:rPr sz="2400" b="1" spc="-7" baseline="-20833" dirty="0">
                <a:latin typeface="Times New Roman"/>
                <a:cs typeface="Times New Roman"/>
              </a:rPr>
              <a:t>2</a:t>
            </a:r>
            <a:endParaRPr sz="2400" baseline="-20833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0623" y="257542"/>
            <a:ext cx="8303259" cy="1118870"/>
            <a:chOff x="420623" y="257542"/>
            <a:chExt cx="8303259" cy="11188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0623" y="257542"/>
              <a:ext cx="8302752" cy="9951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0576" y="277368"/>
              <a:ext cx="6019800" cy="10988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8723" y="275844"/>
              <a:ext cx="8226552" cy="91897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7059" cy="919480"/>
          </a:xfrm>
          <a:prstGeom prst="rect">
            <a:avLst/>
          </a:prstGeom>
          <a:ln w="9144">
            <a:solidFill>
              <a:srgbClr val="E6811C"/>
            </a:solidFill>
          </a:ln>
        </p:spPr>
        <p:txBody>
          <a:bodyPr vert="horz" wrap="square" lIns="0" tIns="139065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095"/>
              </a:spcBef>
            </a:pPr>
            <a:r>
              <a:rPr sz="3800" spc="-15" dirty="0"/>
              <a:t>Sistema</a:t>
            </a:r>
            <a:r>
              <a:rPr sz="3800" spc="-20" dirty="0"/>
              <a:t> </a:t>
            </a:r>
            <a:r>
              <a:rPr sz="3800" dirty="0"/>
              <a:t>de</a:t>
            </a:r>
            <a:r>
              <a:rPr sz="3800" spc="-10" dirty="0"/>
              <a:t> </a:t>
            </a:r>
            <a:r>
              <a:rPr sz="3800" dirty="0"/>
              <a:t>secuencia</a:t>
            </a:r>
            <a:r>
              <a:rPr sz="3800" spc="-40" dirty="0"/>
              <a:t> </a:t>
            </a:r>
            <a:r>
              <a:rPr sz="3800" spc="-10" dirty="0"/>
              <a:t>cero.</a:t>
            </a:r>
            <a:endParaRPr sz="3800"/>
          </a:p>
        </p:txBody>
      </p:sp>
      <p:grpSp>
        <p:nvGrpSpPr>
          <p:cNvPr id="7" name="object 7"/>
          <p:cNvGrpSpPr/>
          <p:nvPr/>
        </p:nvGrpSpPr>
        <p:grpSpPr>
          <a:xfrm>
            <a:off x="762000" y="2057400"/>
            <a:ext cx="4712335" cy="3892550"/>
            <a:chOff x="762000" y="2057400"/>
            <a:chExt cx="4712335" cy="3892550"/>
          </a:xfrm>
        </p:grpSpPr>
        <p:sp>
          <p:nvSpPr>
            <p:cNvPr id="8" name="object 8"/>
            <p:cNvSpPr/>
            <p:nvPr/>
          </p:nvSpPr>
          <p:spPr>
            <a:xfrm>
              <a:off x="762000" y="2057400"/>
              <a:ext cx="4712335" cy="3892550"/>
            </a:xfrm>
            <a:custGeom>
              <a:avLst/>
              <a:gdLst/>
              <a:ahLst/>
              <a:cxnLst/>
              <a:rect l="l" t="t" r="r" b="b"/>
              <a:pathLst>
                <a:path w="4712335" h="3892550">
                  <a:moveTo>
                    <a:pt x="4712208" y="0"/>
                  </a:moveTo>
                  <a:lnTo>
                    <a:pt x="0" y="0"/>
                  </a:lnTo>
                  <a:lnTo>
                    <a:pt x="0" y="3892296"/>
                  </a:lnTo>
                  <a:lnTo>
                    <a:pt x="4712208" y="3892296"/>
                  </a:lnTo>
                  <a:lnTo>
                    <a:pt x="4712208" y="0"/>
                  </a:lnTo>
                  <a:close/>
                </a:path>
              </a:pathLst>
            </a:custGeom>
            <a:solidFill>
              <a:srgbClr val="E3E9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04926" y="3324271"/>
              <a:ext cx="758825" cy="1004569"/>
            </a:xfrm>
            <a:custGeom>
              <a:avLst/>
              <a:gdLst/>
              <a:ahLst/>
              <a:cxnLst/>
              <a:rect l="l" t="t" r="r" b="b"/>
              <a:pathLst>
                <a:path w="758825" h="1004570">
                  <a:moveTo>
                    <a:pt x="0" y="1004172"/>
                  </a:moveTo>
                  <a:lnTo>
                    <a:pt x="758732" y="0"/>
                  </a:lnTo>
                </a:path>
              </a:pathLst>
            </a:custGeom>
            <a:ln w="3280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08297" y="3251525"/>
              <a:ext cx="110489" cy="113030"/>
            </a:xfrm>
            <a:custGeom>
              <a:avLst/>
              <a:gdLst/>
              <a:ahLst/>
              <a:cxnLst/>
              <a:rect l="l" t="t" r="r" b="b"/>
              <a:pathLst>
                <a:path w="110489" h="113029">
                  <a:moveTo>
                    <a:pt x="110393" y="0"/>
                  </a:moveTo>
                  <a:lnTo>
                    <a:pt x="0" y="56075"/>
                  </a:lnTo>
                  <a:lnTo>
                    <a:pt x="93202" y="112402"/>
                  </a:lnTo>
                  <a:lnTo>
                    <a:pt x="11039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10877" y="3324271"/>
              <a:ext cx="758825" cy="1004569"/>
            </a:xfrm>
            <a:custGeom>
              <a:avLst/>
              <a:gdLst/>
              <a:ahLst/>
              <a:cxnLst/>
              <a:rect l="l" t="t" r="r" b="b"/>
              <a:pathLst>
                <a:path w="758825" h="1004570">
                  <a:moveTo>
                    <a:pt x="0" y="1004172"/>
                  </a:moveTo>
                  <a:lnTo>
                    <a:pt x="758770" y="0"/>
                  </a:lnTo>
                </a:path>
              </a:pathLst>
            </a:custGeom>
            <a:ln w="3280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014553" y="3251525"/>
              <a:ext cx="110489" cy="113030"/>
            </a:xfrm>
            <a:custGeom>
              <a:avLst/>
              <a:gdLst/>
              <a:ahLst/>
              <a:cxnLst/>
              <a:rect l="l" t="t" r="r" b="b"/>
              <a:pathLst>
                <a:path w="110489" h="113029">
                  <a:moveTo>
                    <a:pt x="110077" y="0"/>
                  </a:moveTo>
                  <a:lnTo>
                    <a:pt x="0" y="56075"/>
                  </a:lnTo>
                  <a:lnTo>
                    <a:pt x="94494" y="112402"/>
                  </a:lnTo>
                  <a:lnTo>
                    <a:pt x="110077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18691" y="3324271"/>
              <a:ext cx="756920" cy="1004569"/>
            </a:xfrm>
            <a:custGeom>
              <a:avLst/>
              <a:gdLst/>
              <a:ahLst/>
              <a:cxnLst/>
              <a:rect l="l" t="t" r="r" b="b"/>
              <a:pathLst>
                <a:path w="756919" h="1004570">
                  <a:moveTo>
                    <a:pt x="0" y="1004172"/>
                  </a:moveTo>
                  <a:lnTo>
                    <a:pt x="756857" y="0"/>
                  </a:lnTo>
                </a:path>
              </a:pathLst>
            </a:custGeom>
            <a:ln w="3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420567" y="3251525"/>
              <a:ext cx="110489" cy="113030"/>
            </a:xfrm>
            <a:custGeom>
              <a:avLst/>
              <a:gdLst/>
              <a:ahLst/>
              <a:cxnLst/>
              <a:rect l="l" t="t" r="r" b="b"/>
              <a:pathLst>
                <a:path w="110489" h="113029">
                  <a:moveTo>
                    <a:pt x="109963" y="0"/>
                  </a:moveTo>
                  <a:lnTo>
                    <a:pt x="0" y="56075"/>
                  </a:lnTo>
                  <a:lnTo>
                    <a:pt x="94380" y="112402"/>
                  </a:lnTo>
                  <a:lnTo>
                    <a:pt x="1099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50259" y="2441847"/>
              <a:ext cx="747395" cy="988694"/>
            </a:xfrm>
            <a:custGeom>
              <a:avLst/>
              <a:gdLst/>
              <a:ahLst/>
              <a:cxnLst/>
              <a:rect l="l" t="t" r="r" b="b"/>
              <a:pathLst>
                <a:path w="747395" h="988695">
                  <a:moveTo>
                    <a:pt x="0" y="988638"/>
                  </a:moveTo>
                  <a:lnTo>
                    <a:pt x="746938" y="0"/>
                  </a:lnTo>
                </a:path>
              </a:pathLst>
            </a:custGeom>
            <a:ln w="3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31828" y="2355082"/>
              <a:ext cx="130810" cy="130810"/>
            </a:xfrm>
            <a:custGeom>
              <a:avLst/>
              <a:gdLst/>
              <a:ahLst/>
              <a:cxnLst/>
              <a:rect l="l" t="t" r="r" b="b"/>
              <a:pathLst>
                <a:path w="130810" h="130810">
                  <a:moveTo>
                    <a:pt x="130739" y="0"/>
                  </a:moveTo>
                  <a:lnTo>
                    <a:pt x="0" y="65420"/>
                  </a:lnTo>
                  <a:lnTo>
                    <a:pt x="111610" y="130715"/>
                  </a:lnTo>
                  <a:lnTo>
                    <a:pt x="1307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36558" y="3517251"/>
              <a:ext cx="748665" cy="990600"/>
            </a:xfrm>
            <a:custGeom>
              <a:avLst/>
              <a:gdLst/>
              <a:ahLst/>
              <a:cxnLst/>
              <a:rect l="l" t="t" r="r" b="b"/>
              <a:pathLst>
                <a:path w="748664" h="990600">
                  <a:moveTo>
                    <a:pt x="0" y="990280"/>
                  </a:moveTo>
                  <a:lnTo>
                    <a:pt x="748331" y="0"/>
                  </a:lnTo>
                </a:path>
              </a:pathLst>
            </a:custGeom>
            <a:ln w="3280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619520" y="3430486"/>
              <a:ext cx="130810" cy="132715"/>
            </a:xfrm>
            <a:custGeom>
              <a:avLst/>
              <a:gdLst/>
              <a:ahLst/>
              <a:cxnLst/>
              <a:rect l="l" t="t" r="r" b="b"/>
              <a:pathLst>
                <a:path w="130810" h="132714">
                  <a:moveTo>
                    <a:pt x="130739" y="0"/>
                  </a:moveTo>
                  <a:lnTo>
                    <a:pt x="0" y="66936"/>
                  </a:lnTo>
                  <a:lnTo>
                    <a:pt x="111990" y="132357"/>
                  </a:lnTo>
                  <a:lnTo>
                    <a:pt x="13073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124630" y="4594296"/>
              <a:ext cx="746760" cy="990600"/>
            </a:xfrm>
            <a:custGeom>
              <a:avLst/>
              <a:gdLst/>
              <a:ahLst/>
              <a:cxnLst/>
              <a:rect l="l" t="t" r="r" b="b"/>
              <a:pathLst>
                <a:path w="746760" h="990600">
                  <a:moveTo>
                    <a:pt x="0" y="990520"/>
                  </a:moveTo>
                  <a:lnTo>
                    <a:pt x="746558" y="0"/>
                  </a:lnTo>
                </a:path>
              </a:pathLst>
            </a:custGeom>
            <a:ln w="3280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807718" y="4507531"/>
              <a:ext cx="128905" cy="132715"/>
            </a:xfrm>
            <a:custGeom>
              <a:avLst/>
              <a:gdLst/>
              <a:ahLst/>
              <a:cxnLst/>
              <a:rect l="l" t="t" r="r" b="b"/>
              <a:pathLst>
                <a:path w="128905" h="132714">
                  <a:moveTo>
                    <a:pt x="128839" y="0"/>
                  </a:moveTo>
                  <a:lnTo>
                    <a:pt x="0" y="65294"/>
                  </a:lnTo>
                  <a:lnTo>
                    <a:pt x="110089" y="132231"/>
                  </a:lnTo>
                  <a:lnTo>
                    <a:pt x="12883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42950" y="2038350"/>
            <a:ext cx="4750435" cy="3930650"/>
          </a:xfrm>
          <a:prstGeom prst="rect">
            <a:avLst/>
          </a:prstGeom>
          <a:ln w="38100">
            <a:solidFill>
              <a:srgbClr val="2E5796"/>
            </a:solidFill>
          </a:ln>
        </p:spPr>
        <p:txBody>
          <a:bodyPr vert="horz" wrap="square" lIns="0" tIns="120014" rIns="0" bIns="0" rtlCol="0">
            <a:spAutoFit/>
          </a:bodyPr>
          <a:lstStyle/>
          <a:p>
            <a:pPr marL="3150235">
              <a:lnSpc>
                <a:spcPct val="100000"/>
              </a:lnSpc>
              <a:spcBef>
                <a:spcPts val="944"/>
              </a:spcBef>
            </a:pPr>
            <a:r>
              <a:rPr sz="1200" b="1" spc="-10" dirty="0">
                <a:latin typeface="Arial"/>
                <a:cs typeface="Arial"/>
              </a:rPr>
              <a:t>3Ro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=</a:t>
            </a:r>
            <a:r>
              <a:rPr sz="1200" b="1" spc="-5" dirty="0">
                <a:latin typeface="Arial"/>
                <a:cs typeface="Arial"/>
              </a:rPr>
              <a:t> </a:t>
            </a:r>
            <a:r>
              <a:rPr sz="1200" b="1" spc="-40" dirty="0">
                <a:latin typeface="Arial"/>
                <a:cs typeface="Arial"/>
              </a:rPr>
              <a:t>3So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= </a:t>
            </a:r>
            <a:r>
              <a:rPr sz="1200" b="1" spc="-15" dirty="0">
                <a:latin typeface="Arial"/>
                <a:cs typeface="Arial"/>
              </a:rPr>
              <a:t>3To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 marL="839469">
              <a:lnSpc>
                <a:spcPct val="100000"/>
              </a:lnSpc>
              <a:spcBef>
                <a:spcPts val="1035"/>
              </a:spcBef>
              <a:tabLst>
                <a:tab pos="1250315" algn="l"/>
                <a:tab pos="1661795" algn="l"/>
              </a:tabLst>
            </a:pPr>
            <a:r>
              <a:rPr sz="1200" b="1" spc="20" dirty="0">
                <a:latin typeface="Arial"/>
                <a:cs typeface="Arial"/>
              </a:rPr>
              <a:t>Ro	</a:t>
            </a:r>
            <a:r>
              <a:rPr sz="1200" b="1" spc="-25" dirty="0">
                <a:latin typeface="Arial"/>
                <a:cs typeface="Arial"/>
              </a:rPr>
              <a:t>So	</a:t>
            </a:r>
            <a:r>
              <a:rPr sz="1200" b="1" spc="20" dirty="0">
                <a:latin typeface="Arial"/>
                <a:cs typeface="Arial"/>
              </a:rPr>
              <a:t>To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585469" y="2165604"/>
            <a:ext cx="3114040" cy="3819525"/>
            <a:chOff x="5585469" y="2165604"/>
            <a:chExt cx="3114040" cy="3819525"/>
          </a:xfrm>
        </p:grpSpPr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5469" y="2232648"/>
              <a:ext cx="2910820" cy="361647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21096" y="2165604"/>
              <a:ext cx="2977896" cy="3819144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5623559" y="2250948"/>
            <a:ext cx="2834640" cy="3540760"/>
          </a:xfrm>
          <a:prstGeom prst="rect">
            <a:avLst/>
          </a:prstGeom>
          <a:solidFill>
            <a:srgbClr val="FFFFCC"/>
          </a:solidFill>
          <a:ln w="9144">
            <a:solidFill>
              <a:srgbClr val="9A4E4E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354330" marR="95250" indent="4445">
              <a:lnSpc>
                <a:spcPct val="100000"/>
              </a:lnSpc>
              <a:spcBef>
                <a:spcPts val="265"/>
              </a:spcBef>
            </a:pPr>
            <a:r>
              <a:rPr sz="2800" spc="-5" dirty="0">
                <a:latin typeface="Times New Roman"/>
                <a:cs typeface="Times New Roman"/>
              </a:rPr>
              <a:t>Los</a:t>
            </a:r>
            <a:r>
              <a:rPr sz="2800" spc="69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tres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vectores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homopolares o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de secuencia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cero,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son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iguales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en magnitud,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dirección, y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sentido.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0623" y="256031"/>
            <a:ext cx="8303259" cy="1152525"/>
            <a:chOff x="420623" y="256031"/>
            <a:chExt cx="8303259" cy="11525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0623" y="257542"/>
              <a:ext cx="8302752" cy="9951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2099" y="256031"/>
              <a:ext cx="6018276" cy="11521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8723" y="275843"/>
              <a:ext cx="8226552" cy="91897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7059" cy="919480"/>
          </a:xfrm>
          <a:prstGeom prst="rect">
            <a:avLst/>
          </a:prstGeom>
          <a:ln w="9144">
            <a:solidFill>
              <a:srgbClr val="E6811C"/>
            </a:solidFill>
          </a:ln>
        </p:spPr>
        <p:txBody>
          <a:bodyPr vert="horz" wrap="square" lIns="0" tIns="1225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965"/>
              </a:spcBef>
            </a:pPr>
            <a:r>
              <a:rPr sz="4000" spc="-10" dirty="0"/>
              <a:t>Relaciones </a:t>
            </a:r>
            <a:r>
              <a:rPr sz="4000" spc="-15" dirty="0"/>
              <a:t>importantes</a:t>
            </a:r>
            <a:r>
              <a:rPr sz="4000" spc="10" dirty="0"/>
              <a:t> </a:t>
            </a:r>
            <a:r>
              <a:rPr sz="4000" spc="-5" dirty="0"/>
              <a:t>1</a:t>
            </a:r>
            <a:endParaRPr sz="4000"/>
          </a:p>
        </p:txBody>
      </p:sp>
      <p:grpSp>
        <p:nvGrpSpPr>
          <p:cNvPr id="7" name="object 7"/>
          <p:cNvGrpSpPr/>
          <p:nvPr/>
        </p:nvGrpSpPr>
        <p:grpSpPr>
          <a:xfrm>
            <a:off x="307847" y="1258824"/>
            <a:ext cx="8426450" cy="2455545"/>
            <a:chOff x="307847" y="1258824"/>
            <a:chExt cx="8426450" cy="245554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955" y="1313688"/>
              <a:ext cx="8324088" cy="24003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7847" y="1258824"/>
              <a:ext cx="8197596" cy="211226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200" y="1341120"/>
              <a:ext cx="8229600" cy="230581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7200" y="1341120"/>
              <a:ext cx="8229600" cy="2306320"/>
            </a:xfrm>
            <a:custGeom>
              <a:avLst/>
              <a:gdLst/>
              <a:ahLst/>
              <a:cxnLst/>
              <a:rect l="l" t="t" r="r" b="b"/>
              <a:pathLst>
                <a:path w="8229600" h="2306320">
                  <a:moveTo>
                    <a:pt x="0" y="2305811"/>
                  </a:moveTo>
                  <a:lnTo>
                    <a:pt x="8229600" y="2305811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2305811"/>
                  </a:lnTo>
                  <a:close/>
                </a:path>
              </a:pathLst>
            </a:custGeom>
            <a:ln w="9144">
              <a:solidFill>
                <a:srgbClr val="6087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36549" y="1351864"/>
            <a:ext cx="7642859" cy="17329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libri"/>
                <a:cs typeface="Calibri"/>
              </a:rPr>
              <a:t>Un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sistema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eléctrico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simétrico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asimétrico,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puede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ser </a:t>
            </a:r>
            <a:r>
              <a:rPr sz="2800" spc="-15" dirty="0">
                <a:latin typeface="Calibri"/>
                <a:cs typeface="Calibri"/>
              </a:rPr>
              <a:t>descompuesto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en </a:t>
            </a:r>
            <a:r>
              <a:rPr sz="2800" spc="-15" dirty="0">
                <a:latin typeface="Calibri"/>
                <a:cs typeface="Calibri"/>
              </a:rPr>
              <a:t>tres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sistemas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simétricos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diferentes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 </a:t>
            </a:r>
            <a:r>
              <a:rPr sz="2800" spc="-10" dirty="0">
                <a:latin typeface="Calibri"/>
                <a:cs typeface="Calibri"/>
              </a:rPr>
              <a:t>independientes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(positiva,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negativa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y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cero).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69514" y="3841241"/>
            <a:ext cx="3495040" cy="2283460"/>
          </a:xfrm>
          <a:prstGeom prst="rect">
            <a:avLst/>
          </a:prstGeom>
          <a:solidFill>
            <a:srgbClr val="FFF3E0"/>
          </a:solidFill>
          <a:ln w="38100">
            <a:solidFill>
              <a:srgbClr val="F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00965">
              <a:lnSpc>
                <a:spcPts val="4345"/>
              </a:lnSpc>
            </a:pPr>
            <a:r>
              <a:rPr sz="3750" i="1" spc="-110" dirty="0">
                <a:latin typeface="Times New Roman"/>
                <a:cs typeface="Times New Roman"/>
              </a:rPr>
              <a:t>R</a:t>
            </a:r>
            <a:r>
              <a:rPr sz="3750" i="1" spc="-65" dirty="0">
                <a:latin typeface="Times New Roman"/>
                <a:cs typeface="Times New Roman"/>
              </a:rPr>
              <a:t> </a:t>
            </a:r>
            <a:r>
              <a:rPr sz="3750" spc="-95" dirty="0">
                <a:latin typeface="Symbol"/>
                <a:cs typeface="Symbol"/>
              </a:rPr>
              <a:t></a:t>
            </a:r>
            <a:r>
              <a:rPr sz="3750" spc="-5" dirty="0">
                <a:latin typeface="Times New Roman"/>
                <a:cs typeface="Times New Roman"/>
              </a:rPr>
              <a:t> </a:t>
            </a:r>
            <a:r>
              <a:rPr sz="3750" i="1" spc="-345" dirty="0">
                <a:latin typeface="Times New Roman"/>
                <a:cs typeface="Times New Roman"/>
              </a:rPr>
              <a:t>R</a:t>
            </a:r>
            <a:r>
              <a:rPr sz="3750" spc="180" dirty="0">
                <a:latin typeface="Times New Roman"/>
                <a:cs typeface="Times New Roman"/>
              </a:rPr>
              <a:t>1</a:t>
            </a:r>
            <a:r>
              <a:rPr sz="3750" spc="-95" dirty="0">
                <a:latin typeface="Symbol"/>
                <a:cs typeface="Symbol"/>
              </a:rPr>
              <a:t></a:t>
            </a:r>
            <a:r>
              <a:rPr sz="3750" spc="-180" dirty="0">
                <a:latin typeface="Times New Roman"/>
                <a:cs typeface="Times New Roman"/>
              </a:rPr>
              <a:t> </a:t>
            </a:r>
            <a:r>
              <a:rPr sz="3750" i="1" spc="45" dirty="0">
                <a:latin typeface="Times New Roman"/>
                <a:cs typeface="Times New Roman"/>
              </a:rPr>
              <a:t>R</a:t>
            </a:r>
            <a:r>
              <a:rPr sz="3750" spc="-90" dirty="0">
                <a:latin typeface="Times New Roman"/>
                <a:cs typeface="Times New Roman"/>
              </a:rPr>
              <a:t>2</a:t>
            </a:r>
            <a:r>
              <a:rPr sz="3750" spc="-395" dirty="0">
                <a:latin typeface="Times New Roman"/>
                <a:cs typeface="Times New Roman"/>
              </a:rPr>
              <a:t> </a:t>
            </a:r>
            <a:r>
              <a:rPr sz="3750" spc="-95" dirty="0">
                <a:latin typeface="Symbol"/>
                <a:cs typeface="Symbol"/>
              </a:rPr>
              <a:t></a:t>
            </a:r>
            <a:r>
              <a:rPr sz="3750" spc="-175" dirty="0">
                <a:latin typeface="Times New Roman"/>
                <a:cs typeface="Times New Roman"/>
              </a:rPr>
              <a:t> </a:t>
            </a:r>
            <a:r>
              <a:rPr sz="3750" i="1" spc="-40" dirty="0">
                <a:latin typeface="Times New Roman"/>
                <a:cs typeface="Times New Roman"/>
              </a:rPr>
              <a:t>Ro</a:t>
            </a:r>
            <a:endParaRPr sz="3750">
              <a:latin typeface="Times New Roman"/>
              <a:cs typeface="Times New Roman"/>
            </a:endParaRPr>
          </a:p>
          <a:p>
            <a:pPr marL="59055" marR="457200" indent="34925">
              <a:lnSpc>
                <a:spcPct val="125299"/>
              </a:lnSpc>
            </a:pPr>
            <a:r>
              <a:rPr sz="3750" i="1" spc="-90" dirty="0">
                <a:latin typeface="Times New Roman"/>
                <a:cs typeface="Times New Roman"/>
              </a:rPr>
              <a:t>S</a:t>
            </a:r>
            <a:r>
              <a:rPr sz="3750" i="1" spc="165" dirty="0">
                <a:latin typeface="Times New Roman"/>
                <a:cs typeface="Times New Roman"/>
              </a:rPr>
              <a:t> </a:t>
            </a:r>
            <a:r>
              <a:rPr sz="3750" spc="-95" dirty="0">
                <a:latin typeface="Symbol"/>
                <a:cs typeface="Symbol"/>
              </a:rPr>
              <a:t></a:t>
            </a:r>
            <a:r>
              <a:rPr sz="3750" spc="-65" dirty="0">
                <a:latin typeface="Times New Roman"/>
                <a:cs typeface="Times New Roman"/>
              </a:rPr>
              <a:t> </a:t>
            </a:r>
            <a:r>
              <a:rPr sz="3750" i="1" spc="-95" dirty="0">
                <a:latin typeface="Times New Roman"/>
                <a:cs typeface="Times New Roman"/>
              </a:rPr>
              <a:t>S</a:t>
            </a:r>
            <a:r>
              <a:rPr sz="3750" spc="180" dirty="0">
                <a:latin typeface="Times New Roman"/>
                <a:cs typeface="Times New Roman"/>
              </a:rPr>
              <a:t>1</a:t>
            </a:r>
            <a:r>
              <a:rPr sz="3750" spc="-95" dirty="0">
                <a:latin typeface="Symbol"/>
                <a:cs typeface="Symbol"/>
              </a:rPr>
              <a:t></a:t>
            </a:r>
            <a:r>
              <a:rPr sz="3750" spc="-229" dirty="0">
                <a:latin typeface="Times New Roman"/>
                <a:cs typeface="Times New Roman"/>
              </a:rPr>
              <a:t> </a:t>
            </a:r>
            <a:r>
              <a:rPr sz="3750" i="1" spc="-90" dirty="0">
                <a:latin typeface="Times New Roman"/>
                <a:cs typeface="Times New Roman"/>
              </a:rPr>
              <a:t>S</a:t>
            </a:r>
            <a:r>
              <a:rPr sz="3750" i="1" spc="-560" dirty="0">
                <a:latin typeface="Times New Roman"/>
                <a:cs typeface="Times New Roman"/>
              </a:rPr>
              <a:t> </a:t>
            </a:r>
            <a:r>
              <a:rPr sz="3750" spc="-90" dirty="0">
                <a:latin typeface="Times New Roman"/>
                <a:cs typeface="Times New Roman"/>
              </a:rPr>
              <a:t>2</a:t>
            </a:r>
            <a:r>
              <a:rPr sz="3750" spc="-390" dirty="0">
                <a:latin typeface="Times New Roman"/>
                <a:cs typeface="Times New Roman"/>
              </a:rPr>
              <a:t> </a:t>
            </a:r>
            <a:r>
              <a:rPr sz="3750" spc="-95" dirty="0">
                <a:latin typeface="Symbol"/>
                <a:cs typeface="Symbol"/>
              </a:rPr>
              <a:t></a:t>
            </a:r>
            <a:r>
              <a:rPr sz="3750" spc="-229" dirty="0">
                <a:latin typeface="Times New Roman"/>
                <a:cs typeface="Times New Roman"/>
              </a:rPr>
              <a:t> </a:t>
            </a:r>
            <a:r>
              <a:rPr sz="3750" i="1" spc="-105" dirty="0">
                <a:latin typeface="Times New Roman"/>
                <a:cs typeface="Times New Roman"/>
              </a:rPr>
              <a:t>So  </a:t>
            </a:r>
            <a:r>
              <a:rPr sz="3750" i="1" spc="-100" dirty="0">
                <a:latin typeface="Times New Roman"/>
                <a:cs typeface="Times New Roman"/>
              </a:rPr>
              <a:t>T</a:t>
            </a:r>
            <a:r>
              <a:rPr sz="3750" i="1" spc="300" dirty="0">
                <a:latin typeface="Times New Roman"/>
                <a:cs typeface="Times New Roman"/>
              </a:rPr>
              <a:t> </a:t>
            </a:r>
            <a:r>
              <a:rPr sz="3750" spc="-95" dirty="0">
                <a:latin typeface="Symbol"/>
                <a:cs typeface="Symbol"/>
              </a:rPr>
              <a:t></a:t>
            </a:r>
            <a:r>
              <a:rPr sz="3750" spc="-340" dirty="0">
                <a:latin typeface="Times New Roman"/>
                <a:cs typeface="Times New Roman"/>
              </a:rPr>
              <a:t> </a:t>
            </a:r>
            <a:r>
              <a:rPr sz="3750" i="1" spc="20" dirty="0">
                <a:latin typeface="Times New Roman"/>
                <a:cs typeface="Times New Roman"/>
              </a:rPr>
              <a:t>T</a:t>
            </a:r>
            <a:r>
              <a:rPr sz="3750" spc="180" dirty="0">
                <a:latin typeface="Times New Roman"/>
                <a:cs typeface="Times New Roman"/>
              </a:rPr>
              <a:t>1</a:t>
            </a:r>
            <a:r>
              <a:rPr sz="3750" spc="-95" dirty="0">
                <a:latin typeface="Symbol"/>
                <a:cs typeface="Symbol"/>
              </a:rPr>
              <a:t></a:t>
            </a:r>
            <a:r>
              <a:rPr sz="3750" spc="-505" dirty="0">
                <a:latin typeface="Times New Roman"/>
                <a:cs typeface="Times New Roman"/>
              </a:rPr>
              <a:t> </a:t>
            </a:r>
            <a:r>
              <a:rPr sz="3750" i="1" spc="-100" dirty="0">
                <a:latin typeface="Times New Roman"/>
                <a:cs typeface="Times New Roman"/>
              </a:rPr>
              <a:t>T</a:t>
            </a:r>
            <a:r>
              <a:rPr sz="3750" i="1" spc="-425" dirty="0">
                <a:latin typeface="Times New Roman"/>
                <a:cs typeface="Times New Roman"/>
              </a:rPr>
              <a:t> </a:t>
            </a:r>
            <a:r>
              <a:rPr sz="3750" spc="-90" dirty="0">
                <a:latin typeface="Times New Roman"/>
                <a:cs typeface="Times New Roman"/>
              </a:rPr>
              <a:t>2</a:t>
            </a:r>
            <a:r>
              <a:rPr sz="3750" spc="-390" dirty="0">
                <a:latin typeface="Times New Roman"/>
                <a:cs typeface="Times New Roman"/>
              </a:rPr>
              <a:t> </a:t>
            </a:r>
            <a:r>
              <a:rPr sz="3750" spc="-95" dirty="0">
                <a:latin typeface="Symbol"/>
                <a:cs typeface="Symbol"/>
              </a:rPr>
              <a:t></a:t>
            </a:r>
            <a:r>
              <a:rPr sz="3750" spc="-509" dirty="0">
                <a:latin typeface="Times New Roman"/>
                <a:cs typeface="Times New Roman"/>
              </a:rPr>
              <a:t> </a:t>
            </a:r>
            <a:r>
              <a:rPr sz="3750" i="1" spc="-90" dirty="0">
                <a:latin typeface="Times New Roman"/>
                <a:cs typeface="Times New Roman"/>
              </a:rPr>
              <a:t>To</a:t>
            </a:r>
            <a:endParaRPr sz="3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0623" y="256031"/>
            <a:ext cx="8303259" cy="1152525"/>
            <a:chOff x="420623" y="256031"/>
            <a:chExt cx="8303259" cy="11525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0623" y="257542"/>
              <a:ext cx="8302752" cy="9951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2099" y="256031"/>
              <a:ext cx="6018276" cy="11521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8723" y="275843"/>
              <a:ext cx="8226552" cy="91897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7059" cy="919480"/>
          </a:xfrm>
          <a:prstGeom prst="rect">
            <a:avLst/>
          </a:prstGeom>
          <a:ln w="9144">
            <a:solidFill>
              <a:srgbClr val="E6811C"/>
            </a:solidFill>
          </a:ln>
        </p:spPr>
        <p:txBody>
          <a:bodyPr vert="horz" wrap="square" lIns="0" tIns="1225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965"/>
              </a:spcBef>
            </a:pPr>
            <a:r>
              <a:rPr sz="4000" spc="-10" dirty="0">
                <a:solidFill>
                  <a:srgbClr val="172C4A"/>
                </a:solidFill>
              </a:rPr>
              <a:t>Relaciones </a:t>
            </a:r>
            <a:r>
              <a:rPr sz="4000" spc="-15" dirty="0">
                <a:solidFill>
                  <a:srgbClr val="172C4A"/>
                </a:solidFill>
              </a:rPr>
              <a:t>importantes</a:t>
            </a:r>
            <a:r>
              <a:rPr sz="4000" spc="10" dirty="0">
                <a:solidFill>
                  <a:srgbClr val="172C4A"/>
                </a:solidFill>
              </a:rPr>
              <a:t> </a:t>
            </a:r>
            <a:r>
              <a:rPr sz="4000" spc="-5" dirty="0">
                <a:solidFill>
                  <a:srgbClr val="172C4A"/>
                </a:solidFill>
              </a:rPr>
              <a:t>2</a:t>
            </a:r>
            <a:endParaRPr sz="4000"/>
          </a:p>
        </p:txBody>
      </p:sp>
      <p:sp>
        <p:nvSpPr>
          <p:cNvPr id="7" name="object 7"/>
          <p:cNvSpPr txBox="1"/>
          <p:nvPr/>
        </p:nvSpPr>
        <p:spPr>
          <a:xfrm>
            <a:off x="536549" y="1351864"/>
            <a:ext cx="328485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latin typeface="Calibri"/>
                <a:cs typeface="Calibri"/>
              </a:rPr>
              <a:t>Se</a:t>
            </a:r>
            <a:r>
              <a:rPr sz="2800" b="1" spc="-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de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muestra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que :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895600" y="2057400"/>
            <a:ext cx="3548379" cy="3892550"/>
            <a:chOff x="2895600" y="2057400"/>
            <a:chExt cx="3548379" cy="3892550"/>
          </a:xfrm>
        </p:grpSpPr>
        <p:sp>
          <p:nvSpPr>
            <p:cNvPr id="9" name="object 9"/>
            <p:cNvSpPr/>
            <p:nvPr/>
          </p:nvSpPr>
          <p:spPr>
            <a:xfrm>
              <a:off x="2895600" y="2057400"/>
              <a:ext cx="3548379" cy="3892550"/>
            </a:xfrm>
            <a:custGeom>
              <a:avLst/>
              <a:gdLst/>
              <a:ahLst/>
              <a:cxnLst/>
              <a:rect l="l" t="t" r="r" b="b"/>
              <a:pathLst>
                <a:path w="3548379" h="3892550">
                  <a:moveTo>
                    <a:pt x="3547872" y="0"/>
                  </a:moveTo>
                  <a:lnTo>
                    <a:pt x="0" y="0"/>
                  </a:lnTo>
                  <a:lnTo>
                    <a:pt x="0" y="3892296"/>
                  </a:lnTo>
                  <a:lnTo>
                    <a:pt x="3547872" y="3892296"/>
                  </a:lnTo>
                  <a:lnTo>
                    <a:pt x="3547872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612112" y="2525764"/>
              <a:ext cx="2600960" cy="2845435"/>
            </a:xfrm>
            <a:custGeom>
              <a:avLst/>
              <a:gdLst/>
              <a:ahLst/>
              <a:cxnLst/>
              <a:rect l="l" t="t" r="r" b="b"/>
              <a:pathLst>
                <a:path w="2600960" h="2845435">
                  <a:moveTo>
                    <a:pt x="1367666" y="0"/>
                  </a:moveTo>
                  <a:lnTo>
                    <a:pt x="2600816" y="0"/>
                  </a:lnTo>
                </a:path>
                <a:path w="2600960" h="2845435">
                  <a:moveTo>
                    <a:pt x="0" y="1422443"/>
                  </a:moveTo>
                  <a:lnTo>
                    <a:pt x="1687011" y="1422443"/>
                  </a:lnTo>
                </a:path>
                <a:path w="2600960" h="2845435">
                  <a:moveTo>
                    <a:pt x="60783" y="2845274"/>
                  </a:moveTo>
                  <a:lnTo>
                    <a:pt x="1773346" y="284527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509031" y="2504671"/>
            <a:ext cx="176530" cy="4260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600" spc="-15" dirty="0">
                <a:latin typeface="Times New Roman"/>
                <a:cs typeface="Times New Roman"/>
              </a:rPr>
              <a:t>3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68319" y="4835053"/>
            <a:ext cx="1687195" cy="941069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575"/>
              </a:spcBef>
            </a:pPr>
            <a:r>
              <a:rPr sz="2600" i="1" spc="-15" dirty="0">
                <a:latin typeface="Times New Roman"/>
                <a:cs typeface="Times New Roman"/>
              </a:rPr>
              <a:t>R</a:t>
            </a:r>
            <a:r>
              <a:rPr sz="2600" i="1" spc="-185" dirty="0">
                <a:latin typeface="Times New Roman"/>
                <a:cs typeface="Times New Roman"/>
              </a:rPr>
              <a:t> </a:t>
            </a:r>
            <a:r>
              <a:rPr sz="2600" spc="-15" dirty="0">
                <a:latin typeface="Symbol"/>
                <a:cs typeface="Symbol"/>
              </a:rPr>
              <a:t>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i="1" spc="155" dirty="0">
                <a:latin typeface="Times New Roman"/>
                <a:cs typeface="Times New Roman"/>
              </a:rPr>
              <a:t>a</a:t>
            </a:r>
            <a:r>
              <a:rPr sz="2250" baseline="42592" dirty="0">
                <a:latin typeface="Times New Roman"/>
                <a:cs typeface="Times New Roman"/>
              </a:rPr>
              <a:t>2</a:t>
            </a:r>
            <a:r>
              <a:rPr sz="2250" spc="-322" baseline="42592" dirty="0">
                <a:latin typeface="Times New Roman"/>
                <a:cs typeface="Times New Roman"/>
              </a:rPr>
              <a:t> </a:t>
            </a:r>
            <a:r>
              <a:rPr sz="2600" i="1" spc="-15" dirty="0">
                <a:latin typeface="Times New Roman"/>
                <a:cs typeface="Times New Roman"/>
              </a:rPr>
              <a:t>S</a:t>
            </a:r>
            <a:r>
              <a:rPr sz="2600" i="1" spc="-20" dirty="0">
                <a:latin typeface="Times New Roman"/>
                <a:cs typeface="Times New Roman"/>
              </a:rPr>
              <a:t> </a:t>
            </a:r>
            <a:r>
              <a:rPr sz="2600" spc="-15" dirty="0">
                <a:latin typeface="Symbol"/>
                <a:cs typeface="Symbol"/>
              </a:rPr>
              <a:t>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i="1" spc="-40" dirty="0">
                <a:latin typeface="Times New Roman"/>
                <a:cs typeface="Times New Roman"/>
              </a:rPr>
              <a:t>aT</a:t>
            </a:r>
            <a:endParaRPr sz="2600">
              <a:latin typeface="Times New Roman"/>
              <a:cs typeface="Times New Roman"/>
            </a:endParaRPr>
          </a:p>
          <a:p>
            <a:pPr marL="24130" algn="ctr">
              <a:lnSpc>
                <a:spcPct val="100000"/>
              </a:lnSpc>
              <a:spcBef>
                <a:spcPts val="484"/>
              </a:spcBef>
            </a:pPr>
            <a:r>
              <a:rPr sz="2600" spc="-15" dirty="0">
                <a:latin typeface="Times New Roman"/>
                <a:cs typeface="Times New Roman"/>
              </a:rPr>
              <a:t>3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54886" y="5095795"/>
            <a:ext cx="640080" cy="4260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600" i="1" spc="90" dirty="0">
                <a:latin typeface="Times New Roman"/>
                <a:cs typeface="Times New Roman"/>
              </a:rPr>
              <a:t>R</a:t>
            </a:r>
            <a:r>
              <a:rPr sz="2600" spc="-15" dirty="0">
                <a:latin typeface="Times New Roman"/>
                <a:cs typeface="Times New Roman"/>
              </a:rPr>
              <a:t>2</a:t>
            </a:r>
            <a:r>
              <a:rPr sz="2600" spc="-100" dirty="0">
                <a:latin typeface="Times New Roman"/>
                <a:cs typeface="Times New Roman"/>
              </a:rPr>
              <a:t> </a:t>
            </a:r>
            <a:r>
              <a:rPr sz="2600" spc="-15" dirty="0">
                <a:latin typeface="Symbol"/>
                <a:cs typeface="Symbol"/>
              </a:rPr>
              <a:t></a:t>
            </a:r>
            <a:endParaRPr sz="26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07536" y="3412377"/>
            <a:ext cx="1666239" cy="941069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575"/>
              </a:spcBef>
            </a:pPr>
            <a:r>
              <a:rPr sz="2600" i="1" spc="-15" dirty="0">
                <a:latin typeface="Times New Roman"/>
                <a:cs typeface="Times New Roman"/>
              </a:rPr>
              <a:t>R</a:t>
            </a:r>
            <a:r>
              <a:rPr sz="2600" i="1" spc="-185" dirty="0">
                <a:latin typeface="Times New Roman"/>
                <a:cs typeface="Times New Roman"/>
              </a:rPr>
              <a:t> </a:t>
            </a:r>
            <a:r>
              <a:rPr sz="2600" spc="-15" dirty="0">
                <a:latin typeface="Symbol"/>
                <a:cs typeface="Symbol"/>
              </a:rPr>
              <a:t>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i="1" spc="-40" dirty="0">
                <a:latin typeface="Times New Roman"/>
                <a:cs typeface="Times New Roman"/>
              </a:rPr>
              <a:t>a</a:t>
            </a:r>
            <a:r>
              <a:rPr sz="2600" i="1" spc="-15" dirty="0">
                <a:latin typeface="Times New Roman"/>
                <a:cs typeface="Times New Roman"/>
              </a:rPr>
              <a:t>S</a:t>
            </a:r>
            <a:r>
              <a:rPr sz="2600" i="1" spc="-5" dirty="0">
                <a:latin typeface="Times New Roman"/>
                <a:cs typeface="Times New Roman"/>
              </a:rPr>
              <a:t> </a:t>
            </a:r>
            <a:r>
              <a:rPr sz="2600" spc="-15" dirty="0">
                <a:latin typeface="Symbol"/>
                <a:cs typeface="Symbol"/>
              </a:rPr>
              <a:t>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i="1" spc="155" dirty="0">
                <a:latin typeface="Times New Roman"/>
                <a:cs typeface="Times New Roman"/>
              </a:rPr>
              <a:t>a</a:t>
            </a:r>
            <a:r>
              <a:rPr sz="2250" spc="-60" baseline="42592" dirty="0">
                <a:latin typeface="Times New Roman"/>
                <a:cs typeface="Times New Roman"/>
              </a:rPr>
              <a:t>2</a:t>
            </a:r>
            <a:r>
              <a:rPr sz="2600" i="1" spc="-15" dirty="0">
                <a:latin typeface="Times New Roman"/>
                <a:cs typeface="Times New Roman"/>
              </a:rPr>
              <a:t>T</a:t>
            </a:r>
            <a:endParaRPr sz="2600">
              <a:latin typeface="Times New Roman"/>
              <a:cs typeface="Times New Roman"/>
            </a:endParaRPr>
          </a:p>
          <a:p>
            <a:pPr marL="19050" algn="ctr">
              <a:lnSpc>
                <a:spcPct val="100000"/>
              </a:lnSpc>
              <a:spcBef>
                <a:spcPts val="484"/>
              </a:spcBef>
            </a:pPr>
            <a:r>
              <a:rPr sz="2600" spc="-15" dirty="0">
                <a:latin typeface="Times New Roman"/>
                <a:cs typeface="Times New Roman"/>
              </a:rPr>
              <a:t>3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54886" y="3673444"/>
            <a:ext cx="579120" cy="4260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600" i="1" spc="-195" dirty="0">
                <a:latin typeface="Times New Roman"/>
                <a:cs typeface="Times New Roman"/>
              </a:rPr>
              <a:t>R</a:t>
            </a:r>
            <a:r>
              <a:rPr sz="2600" spc="-15" dirty="0">
                <a:latin typeface="Times New Roman"/>
                <a:cs typeface="Times New Roman"/>
              </a:rPr>
              <a:t>1</a:t>
            </a:r>
            <a:r>
              <a:rPr sz="2600" spc="-300" dirty="0">
                <a:latin typeface="Times New Roman"/>
                <a:cs typeface="Times New Roman"/>
              </a:rPr>
              <a:t> </a:t>
            </a:r>
            <a:r>
              <a:rPr sz="2600" spc="-15" dirty="0">
                <a:latin typeface="Symbol"/>
                <a:cs typeface="Symbol"/>
              </a:rPr>
              <a:t></a:t>
            </a:r>
            <a:endParaRPr sz="26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29486" y="2250536"/>
            <a:ext cx="3257550" cy="4260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sz="2600" i="1" spc="40" dirty="0">
                <a:latin typeface="Times New Roman"/>
                <a:cs typeface="Times New Roman"/>
              </a:rPr>
              <a:t>R</a:t>
            </a:r>
            <a:r>
              <a:rPr sz="2600" i="1" spc="-15" dirty="0">
                <a:latin typeface="Times New Roman"/>
                <a:cs typeface="Times New Roman"/>
              </a:rPr>
              <a:t>o</a:t>
            </a:r>
            <a:r>
              <a:rPr sz="2600" i="1" spc="-135" dirty="0">
                <a:latin typeface="Times New Roman"/>
                <a:cs typeface="Times New Roman"/>
              </a:rPr>
              <a:t> </a:t>
            </a:r>
            <a:r>
              <a:rPr sz="2600" spc="-15" dirty="0">
                <a:latin typeface="Symbol"/>
                <a:cs typeface="Symbol"/>
              </a:rPr>
              <a:t>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i="1" spc="-40" dirty="0">
                <a:latin typeface="Times New Roman"/>
                <a:cs typeface="Times New Roman"/>
              </a:rPr>
              <a:t>S</a:t>
            </a:r>
            <a:r>
              <a:rPr sz="2600" i="1" spc="-15" dirty="0">
                <a:latin typeface="Times New Roman"/>
                <a:cs typeface="Times New Roman"/>
              </a:rPr>
              <a:t>o</a:t>
            </a:r>
            <a:r>
              <a:rPr sz="2600" i="1" spc="-45" dirty="0">
                <a:latin typeface="Times New Roman"/>
                <a:cs typeface="Times New Roman"/>
              </a:rPr>
              <a:t> </a:t>
            </a:r>
            <a:r>
              <a:rPr sz="2600" spc="-15" dirty="0">
                <a:latin typeface="Symbol"/>
                <a:cs typeface="Symbol"/>
              </a:rPr>
              <a:t></a:t>
            </a:r>
            <a:r>
              <a:rPr sz="2600" spc="-225" dirty="0">
                <a:latin typeface="Times New Roman"/>
                <a:cs typeface="Times New Roman"/>
              </a:rPr>
              <a:t> </a:t>
            </a:r>
            <a:r>
              <a:rPr sz="2600" i="1" spc="-5" dirty="0">
                <a:latin typeface="Times New Roman"/>
                <a:cs typeface="Times New Roman"/>
              </a:rPr>
              <a:t>T</a:t>
            </a:r>
            <a:r>
              <a:rPr sz="2600" i="1" spc="-15" dirty="0">
                <a:latin typeface="Times New Roman"/>
                <a:cs typeface="Times New Roman"/>
              </a:rPr>
              <a:t>o</a:t>
            </a:r>
            <a:r>
              <a:rPr sz="2600" i="1" spc="-65" dirty="0">
                <a:latin typeface="Times New Roman"/>
                <a:cs typeface="Times New Roman"/>
              </a:rPr>
              <a:t> </a:t>
            </a:r>
            <a:r>
              <a:rPr sz="2600" spc="-15" dirty="0">
                <a:latin typeface="Symbol"/>
                <a:cs typeface="Symbol"/>
              </a:rPr>
              <a:t></a:t>
            </a:r>
            <a:r>
              <a:rPr sz="2600" spc="225" dirty="0">
                <a:latin typeface="Times New Roman"/>
                <a:cs typeface="Times New Roman"/>
              </a:rPr>
              <a:t> </a:t>
            </a:r>
            <a:r>
              <a:rPr sz="3900" i="1" spc="-22" baseline="34188" dirty="0">
                <a:latin typeface="Times New Roman"/>
                <a:cs typeface="Times New Roman"/>
              </a:rPr>
              <a:t>R</a:t>
            </a:r>
            <a:r>
              <a:rPr sz="3900" i="1" spc="-277" baseline="34188" dirty="0">
                <a:latin typeface="Times New Roman"/>
                <a:cs typeface="Times New Roman"/>
              </a:rPr>
              <a:t> </a:t>
            </a:r>
            <a:r>
              <a:rPr sz="3900" spc="-22" baseline="34188" dirty="0">
                <a:latin typeface="Symbol"/>
                <a:cs typeface="Symbol"/>
              </a:rPr>
              <a:t></a:t>
            </a:r>
            <a:r>
              <a:rPr sz="3900" spc="-217" baseline="34188" dirty="0">
                <a:latin typeface="Times New Roman"/>
                <a:cs typeface="Times New Roman"/>
              </a:rPr>
              <a:t> </a:t>
            </a:r>
            <a:r>
              <a:rPr sz="3900" i="1" spc="-22" baseline="34188" dirty="0">
                <a:latin typeface="Times New Roman"/>
                <a:cs typeface="Times New Roman"/>
              </a:rPr>
              <a:t>S</a:t>
            </a:r>
            <a:r>
              <a:rPr sz="3900" i="1" spc="-30" baseline="34188" dirty="0">
                <a:latin typeface="Times New Roman"/>
                <a:cs typeface="Times New Roman"/>
              </a:rPr>
              <a:t> </a:t>
            </a:r>
            <a:r>
              <a:rPr sz="3900" spc="-22" baseline="34188" dirty="0">
                <a:latin typeface="Symbol"/>
                <a:cs typeface="Symbol"/>
              </a:rPr>
              <a:t></a:t>
            </a:r>
            <a:r>
              <a:rPr sz="3900" spc="-517" baseline="34188" dirty="0">
                <a:latin typeface="Times New Roman"/>
                <a:cs typeface="Times New Roman"/>
              </a:rPr>
              <a:t> </a:t>
            </a:r>
            <a:r>
              <a:rPr sz="3900" i="1" spc="-22" baseline="34188" dirty="0">
                <a:latin typeface="Times New Roman"/>
                <a:cs typeface="Times New Roman"/>
              </a:rPr>
              <a:t>T</a:t>
            </a:r>
            <a:endParaRPr sz="3900" baseline="34188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876550" y="2038350"/>
            <a:ext cx="3586479" cy="3930650"/>
          </a:xfrm>
          <a:custGeom>
            <a:avLst/>
            <a:gdLst/>
            <a:ahLst/>
            <a:cxnLst/>
            <a:rect l="l" t="t" r="r" b="b"/>
            <a:pathLst>
              <a:path w="3586479" h="3930650">
                <a:moveTo>
                  <a:pt x="0" y="3930396"/>
                </a:moveTo>
                <a:lnTo>
                  <a:pt x="3585972" y="3930396"/>
                </a:lnTo>
                <a:lnTo>
                  <a:pt x="3585972" y="0"/>
                </a:lnTo>
                <a:lnTo>
                  <a:pt x="0" y="0"/>
                </a:lnTo>
                <a:lnTo>
                  <a:pt x="0" y="3930396"/>
                </a:lnTo>
                <a:close/>
              </a:path>
            </a:pathLst>
          </a:custGeom>
          <a:ln w="38100">
            <a:solidFill>
              <a:srgbClr val="EFB5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0623" y="256031"/>
            <a:ext cx="8303259" cy="1152525"/>
            <a:chOff x="420623" y="256031"/>
            <a:chExt cx="8303259" cy="11525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0623" y="257542"/>
              <a:ext cx="8302752" cy="9951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4912" y="256031"/>
              <a:ext cx="3691128" cy="11521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8723" y="275843"/>
              <a:ext cx="8226552" cy="91897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7059" cy="919480"/>
          </a:xfrm>
          <a:prstGeom prst="rect">
            <a:avLst/>
          </a:prstGeom>
          <a:ln w="9144">
            <a:solidFill>
              <a:srgbClr val="E6811C"/>
            </a:solidFill>
          </a:ln>
        </p:spPr>
        <p:txBody>
          <a:bodyPr vert="horz" wrap="square" lIns="0" tIns="1225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65"/>
              </a:spcBef>
            </a:pPr>
            <a:r>
              <a:rPr sz="4000" spc="-15" dirty="0"/>
              <a:t>Postulados</a:t>
            </a:r>
            <a:r>
              <a:rPr sz="4000" spc="-10" dirty="0"/>
              <a:t> </a:t>
            </a:r>
            <a:r>
              <a:rPr sz="4000" spc="-5" dirty="0"/>
              <a:t>(1)</a:t>
            </a:r>
            <a:endParaRPr sz="4000"/>
          </a:p>
        </p:txBody>
      </p:sp>
      <p:grpSp>
        <p:nvGrpSpPr>
          <p:cNvPr id="7" name="object 7"/>
          <p:cNvGrpSpPr/>
          <p:nvPr/>
        </p:nvGrpSpPr>
        <p:grpSpPr>
          <a:xfrm>
            <a:off x="278891" y="1502663"/>
            <a:ext cx="8731250" cy="4681855"/>
            <a:chOff x="278891" y="1502663"/>
            <a:chExt cx="8731250" cy="468185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9099" y="1581918"/>
              <a:ext cx="8366759" cy="460246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8891" y="1502663"/>
              <a:ext cx="8730996" cy="45476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199" y="1600199"/>
              <a:ext cx="8290559" cy="452628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7199" y="1600199"/>
              <a:ext cx="8290559" cy="4526280"/>
            </a:xfrm>
            <a:custGeom>
              <a:avLst/>
              <a:gdLst/>
              <a:ahLst/>
              <a:cxnLst/>
              <a:rect l="l" t="t" r="r" b="b"/>
              <a:pathLst>
                <a:path w="8290559" h="4526280">
                  <a:moveTo>
                    <a:pt x="0" y="4526280"/>
                  </a:moveTo>
                  <a:lnTo>
                    <a:pt x="8290559" y="4526280"/>
                  </a:lnTo>
                  <a:lnTo>
                    <a:pt x="8290559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6087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36549" y="1608201"/>
            <a:ext cx="8118475" cy="4123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93040" indent="-34353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Las</a:t>
            </a:r>
            <a:r>
              <a:rPr sz="3200" spc="-10" dirty="0">
                <a:latin typeface="Calibri"/>
                <a:cs typeface="Calibri"/>
              </a:rPr>
              <a:t> componentes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secuencia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positiva,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están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presentes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 cualquier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condición.</a:t>
            </a:r>
            <a:endParaRPr sz="3200">
              <a:latin typeface="Calibri"/>
              <a:cs typeface="Calibri"/>
            </a:endParaRPr>
          </a:p>
          <a:p>
            <a:pPr marL="355600" marR="19050" indent="-343535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Las </a:t>
            </a:r>
            <a:r>
              <a:rPr sz="3200" spc="-10" dirty="0">
                <a:latin typeface="Calibri"/>
                <a:cs typeface="Calibri"/>
              </a:rPr>
              <a:t>componentes</a:t>
            </a:r>
            <a:r>
              <a:rPr sz="3200" dirty="0">
                <a:latin typeface="Calibri"/>
                <a:cs typeface="Calibri"/>
              </a:rPr>
              <a:t> de</a:t>
            </a:r>
            <a:r>
              <a:rPr sz="3200" spc="-5" dirty="0">
                <a:latin typeface="Calibri"/>
                <a:cs typeface="Calibri"/>
              </a:rPr>
              <a:t> secuencia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negativa,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por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tener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secuencia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diferente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 las </a:t>
            </a:r>
            <a:r>
              <a:rPr sz="3200" spc="-10" dirty="0">
                <a:latin typeface="Calibri"/>
                <a:cs typeface="Calibri"/>
              </a:rPr>
              <a:t>positivas, 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rompen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el </a:t>
            </a:r>
            <a:r>
              <a:rPr sz="3200" spc="-5" dirty="0">
                <a:latin typeface="Calibri"/>
                <a:cs typeface="Calibri"/>
              </a:rPr>
              <a:t>equilibrio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establecido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por </a:t>
            </a:r>
            <a:r>
              <a:rPr sz="3200" dirty="0">
                <a:latin typeface="Calibri"/>
                <a:cs typeface="Calibri"/>
              </a:rPr>
              <a:t>el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sistema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positivo.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En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otras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palabras,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cualquier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desequilibrio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introduce componentes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secuencia </a:t>
            </a:r>
            <a:r>
              <a:rPr sz="3200" spc="-20" dirty="0">
                <a:latin typeface="Calibri"/>
                <a:cs typeface="Calibri"/>
              </a:rPr>
              <a:t>negativa.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262380"/>
            <a:chOff x="419103" y="256054"/>
            <a:chExt cx="8305800" cy="1262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4912" y="365759"/>
              <a:ext cx="3691128" cy="11521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E6811C"/>
            </a:solidFill>
          </a:ln>
        </p:spPr>
        <p:txBody>
          <a:bodyPr vert="horz" wrap="square" lIns="0" tIns="2343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45"/>
              </a:spcBef>
            </a:pPr>
            <a:r>
              <a:rPr sz="4000" spc="-15" dirty="0"/>
              <a:t>Postulados</a:t>
            </a:r>
            <a:r>
              <a:rPr sz="4000" spc="-10" dirty="0"/>
              <a:t> </a:t>
            </a:r>
            <a:r>
              <a:rPr sz="4000" spc="-5" dirty="0"/>
              <a:t>(2)</a:t>
            </a:r>
            <a:endParaRPr sz="4000"/>
          </a:p>
        </p:txBody>
      </p:sp>
      <p:grpSp>
        <p:nvGrpSpPr>
          <p:cNvPr id="7" name="object 7"/>
          <p:cNvGrpSpPr/>
          <p:nvPr/>
        </p:nvGrpSpPr>
        <p:grpSpPr>
          <a:xfrm>
            <a:off x="321563" y="1484375"/>
            <a:ext cx="8510270" cy="4700270"/>
            <a:chOff x="321563" y="1484375"/>
            <a:chExt cx="8510270" cy="470027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9103" y="1581918"/>
              <a:ext cx="8305793" cy="460246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1563" y="1484375"/>
              <a:ext cx="8510016" cy="46040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200" y="1600199"/>
              <a:ext cx="8229600" cy="452628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7200" y="1600199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717C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11149" y="1572590"/>
            <a:ext cx="8073390" cy="426529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381000" marR="90170" indent="-343535">
              <a:lnSpc>
                <a:spcPts val="2810"/>
              </a:lnSpc>
              <a:spcBef>
                <a:spcPts val="455"/>
              </a:spcBef>
              <a:buFont typeface="Arial MT"/>
              <a:buChar char="•"/>
              <a:tabLst>
                <a:tab pos="381000" algn="l"/>
                <a:tab pos="381635" algn="l"/>
              </a:tabLst>
            </a:pPr>
            <a:r>
              <a:rPr sz="2600" spc="-5" dirty="0">
                <a:latin typeface="Calibri"/>
                <a:cs typeface="Calibri"/>
              </a:rPr>
              <a:t>Las </a:t>
            </a:r>
            <a:r>
              <a:rPr sz="2600" spc="-10" dirty="0">
                <a:latin typeface="Calibri"/>
                <a:cs typeface="Calibri"/>
              </a:rPr>
              <a:t>componentes </a:t>
            </a:r>
            <a:r>
              <a:rPr sz="2600" spc="-5" dirty="0">
                <a:latin typeface="Calibri"/>
                <a:cs typeface="Calibri"/>
              </a:rPr>
              <a:t>homopolares </a:t>
            </a:r>
            <a:r>
              <a:rPr sz="2600" dirty="0">
                <a:latin typeface="Calibri"/>
                <a:cs typeface="Calibri"/>
              </a:rPr>
              <a:t>o de </a:t>
            </a:r>
            <a:r>
              <a:rPr sz="2600" spc="-5" dirty="0">
                <a:latin typeface="Calibri"/>
                <a:cs typeface="Calibri"/>
              </a:rPr>
              <a:t>secuencia </a:t>
            </a:r>
            <a:r>
              <a:rPr sz="2600" spc="-20" dirty="0">
                <a:latin typeface="Calibri"/>
                <a:cs typeface="Calibri"/>
              </a:rPr>
              <a:t>cero, </a:t>
            </a:r>
            <a:r>
              <a:rPr sz="2600" spc="-5" dirty="0">
                <a:latin typeface="Calibri"/>
                <a:cs typeface="Calibri"/>
              </a:rPr>
              <a:t>sólo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pueden aparecer </a:t>
            </a:r>
            <a:r>
              <a:rPr sz="2600" dirty="0">
                <a:latin typeface="Calibri"/>
                <a:cs typeface="Calibri"/>
              </a:rPr>
              <a:t>cuando el </a:t>
            </a:r>
            <a:r>
              <a:rPr sz="2600" spc="-10" dirty="0">
                <a:latin typeface="Calibri"/>
                <a:cs typeface="Calibri"/>
              </a:rPr>
              <a:t>sistema trifásico </a:t>
            </a:r>
            <a:r>
              <a:rPr sz="2600" spc="-15" dirty="0">
                <a:latin typeface="Calibri"/>
                <a:cs typeface="Calibri"/>
              </a:rPr>
              <a:t>tenga </a:t>
            </a:r>
            <a:r>
              <a:rPr sz="2600" spc="-5" dirty="0">
                <a:latin typeface="Calibri"/>
                <a:cs typeface="Calibri"/>
              </a:rPr>
              <a:t>una 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resultante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(I</a:t>
            </a:r>
            <a:r>
              <a:rPr sz="2550" baseline="-21241" dirty="0">
                <a:latin typeface="Calibri"/>
                <a:cs typeface="Calibri"/>
              </a:rPr>
              <a:t>R</a:t>
            </a:r>
            <a:r>
              <a:rPr sz="2550" spc="284" baseline="-21241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+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5" dirty="0">
                <a:latin typeface="Calibri"/>
                <a:cs typeface="Calibri"/>
              </a:rPr>
              <a:t>I</a:t>
            </a:r>
            <a:r>
              <a:rPr sz="2550" spc="7" baseline="-21241" dirty="0">
                <a:latin typeface="Calibri"/>
                <a:cs typeface="Calibri"/>
              </a:rPr>
              <a:t>S</a:t>
            </a:r>
            <a:r>
              <a:rPr sz="2550" spc="292" baseline="-21241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+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5" dirty="0">
                <a:latin typeface="Calibri"/>
                <a:cs typeface="Calibri"/>
              </a:rPr>
              <a:t>I</a:t>
            </a:r>
            <a:r>
              <a:rPr sz="2550" spc="7" baseline="-21241" dirty="0">
                <a:latin typeface="Calibri"/>
                <a:cs typeface="Calibri"/>
              </a:rPr>
              <a:t>T</a:t>
            </a:r>
            <a:r>
              <a:rPr sz="2550" spc="300" baseline="-21241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&gt;0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).</a:t>
            </a:r>
            <a:endParaRPr sz="2600">
              <a:latin typeface="Calibri"/>
              <a:cs typeface="Calibri"/>
            </a:endParaRPr>
          </a:p>
          <a:p>
            <a:pPr marL="381000" marR="177800">
              <a:lnSpc>
                <a:spcPts val="2810"/>
              </a:lnSpc>
              <a:spcBef>
                <a:spcPts val="620"/>
              </a:spcBef>
            </a:pPr>
            <a:r>
              <a:rPr sz="2600" spc="-30" dirty="0">
                <a:latin typeface="Calibri"/>
                <a:cs typeface="Calibri"/>
              </a:rPr>
              <a:t>Para </a:t>
            </a:r>
            <a:r>
              <a:rPr sz="2600" dirty="0">
                <a:latin typeface="Calibri"/>
                <a:cs typeface="Calibri"/>
              </a:rPr>
              <a:t>que un </a:t>
            </a:r>
            <a:r>
              <a:rPr sz="2600" spc="-10" dirty="0">
                <a:latin typeface="Calibri"/>
                <a:cs typeface="Calibri"/>
              </a:rPr>
              <a:t>red trifásica </a:t>
            </a:r>
            <a:r>
              <a:rPr sz="2600" spc="-15" dirty="0">
                <a:latin typeface="Calibri"/>
                <a:cs typeface="Calibri"/>
              </a:rPr>
              <a:t>tenga </a:t>
            </a:r>
            <a:r>
              <a:rPr sz="2600" spc="-10" dirty="0">
                <a:latin typeface="Calibri"/>
                <a:cs typeface="Calibri"/>
              </a:rPr>
              <a:t>resultante </a:t>
            </a:r>
            <a:r>
              <a:rPr sz="2600" dirty="0">
                <a:latin typeface="Calibri"/>
                <a:cs typeface="Calibri"/>
              </a:rPr>
              <a:t>es </a:t>
            </a:r>
            <a:r>
              <a:rPr sz="2600" spc="-5" dirty="0">
                <a:latin typeface="Calibri"/>
                <a:cs typeface="Calibri"/>
              </a:rPr>
              <a:t>preciso que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dicha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red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tenga, </a:t>
            </a:r>
            <a:r>
              <a:rPr sz="2600" dirty="0">
                <a:latin typeface="Calibri"/>
                <a:cs typeface="Calibri"/>
              </a:rPr>
              <a:t>al menos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un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punto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tierra.</a:t>
            </a:r>
            <a:endParaRPr sz="2600">
              <a:latin typeface="Calibri"/>
              <a:cs typeface="Calibri"/>
            </a:endParaRPr>
          </a:p>
          <a:p>
            <a:pPr marL="381000">
              <a:lnSpc>
                <a:spcPct val="100000"/>
              </a:lnSpc>
              <a:spcBef>
                <a:spcPts val="275"/>
              </a:spcBef>
            </a:pPr>
            <a:r>
              <a:rPr sz="26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</a:t>
            </a:r>
            <a:r>
              <a:rPr sz="2600" u="heavy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6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ejemplo</a:t>
            </a:r>
            <a:r>
              <a:rPr sz="2600" spc="-5" dirty="0">
                <a:latin typeface="Calibri"/>
                <a:cs typeface="Calibri"/>
              </a:rPr>
              <a:t>:</a:t>
            </a:r>
            <a:endParaRPr sz="2600">
              <a:latin typeface="Calibri"/>
              <a:cs typeface="Calibri"/>
            </a:endParaRPr>
          </a:p>
          <a:p>
            <a:pPr marL="381000" marR="4006850">
              <a:lnSpc>
                <a:spcPct val="111700"/>
              </a:lnSpc>
              <a:spcBef>
                <a:spcPts val="175"/>
              </a:spcBef>
            </a:pPr>
            <a:r>
              <a:rPr sz="2400" i="1" dirty="0">
                <a:latin typeface="Calibri"/>
                <a:cs typeface="Calibri"/>
              </a:rPr>
              <a:t>Una</a:t>
            </a:r>
            <a:r>
              <a:rPr sz="2400" i="1" spc="-2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falla</a:t>
            </a:r>
            <a:r>
              <a:rPr sz="2400" i="1" spc="-25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monofásica</a:t>
            </a:r>
            <a:r>
              <a:rPr sz="2400" i="1" spc="-1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a</a:t>
            </a:r>
            <a:r>
              <a:rPr sz="2400" i="1" spc="-2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tierra. </a:t>
            </a:r>
            <a:r>
              <a:rPr sz="2400" i="1" spc="-52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Una</a:t>
            </a:r>
            <a:r>
              <a:rPr sz="2400" i="1" spc="-10" dirty="0">
                <a:latin typeface="Calibri"/>
                <a:cs typeface="Calibri"/>
              </a:rPr>
              <a:t> falla bifásica </a:t>
            </a:r>
            <a:r>
              <a:rPr sz="2400" i="1" dirty="0">
                <a:latin typeface="Calibri"/>
                <a:cs typeface="Calibri"/>
              </a:rPr>
              <a:t>a</a:t>
            </a:r>
            <a:r>
              <a:rPr sz="2400" i="1" spc="-1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tierra.</a:t>
            </a:r>
            <a:endParaRPr sz="2400">
              <a:latin typeface="Calibri"/>
              <a:cs typeface="Calibri"/>
            </a:endParaRPr>
          </a:p>
          <a:p>
            <a:pPr marL="381000" marR="43180">
              <a:lnSpc>
                <a:spcPts val="2590"/>
              </a:lnSpc>
              <a:spcBef>
                <a:spcPts val="615"/>
              </a:spcBef>
            </a:pPr>
            <a:r>
              <a:rPr sz="2400" i="1" spc="-5" dirty="0">
                <a:latin typeface="Calibri"/>
                <a:cs typeface="Calibri"/>
              </a:rPr>
              <a:t>Las aperturas de</a:t>
            </a:r>
            <a:r>
              <a:rPr sz="2400" i="1" spc="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fase</a:t>
            </a:r>
            <a:r>
              <a:rPr sz="2400" i="1" spc="-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o</a:t>
            </a:r>
            <a:r>
              <a:rPr sz="2400" i="1" spc="-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las</a:t>
            </a:r>
            <a:r>
              <a:rPr sz="2400" i="1" spc="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cargas</a:t>
            </a:r>
            <a:r>
              <a:rPr sz="2400" i="1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desequilibradas solamente </a:t>
            </a:r>
            <a:r>
              <a:rPr sz="2400" i="1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producirán</a:t>
            </a:r>
            <a:r>
              <a:rPr sz="2400" i="1" spc="-1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componente</a:t>
            </a:r>
            <a:r>
              <a:rPr sz="2400" i="1" spc="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homopolar cuando </a:t>
            </a:r>
            <a:r>
              <a:rPr sz="2400" i="1" spc="-20" dirty="0">
                <a:latin typeface="Calibri"/>
                <a:cs typeface="Calibri"/>
              </a:rPr>
              <a:t>exista </a:t>
            </a:r>
            <a:r>
              <a:rPr sz="2400" i="1" spc="-5" dirty="0">
                <a:latin typeface="Calibri"/>
                <a:cs typeface="Calibri"/>
              </a:rPr>
              <a:t>un</a:t>
            </a:r>
            <a:r>
              <a:rPr sz="2400" i="1" spc="-10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segundo </a:t>
            </a:r>
            <a:r>
              <a:rPr sz="2400" i="1" spc="-530" dirty="0">
                <a:latin typeface="Calibri"/>
                <a:cs typeface="Calibri"/>
              </a:rPr>
              <a:t> </a:t>
            </a:r>
            <a:r>
              <a:rPr sz="2400" i="1" spc="-15" dirty="0">
                <a:latin typeface="Calibri"/>
                <a:cs typeface="Calibri"/>
              </a:rPr>
              <a:t>punto</a:t>
            </a:r>
            <a:r>
              <a:rPr sz="2400" i="1" spc="-10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de</a:t>
            </a:r>
            <a:r>
              <a:rPr sz="2400" i="1" spc="-10" dirty="0">
                <a:latin typeface="Calibri"/>
                <a:cs typeface="Calibri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contacto</a:t>
            </a:r>
            <a:r>
              <a:rPr sz="2400" i="1" spc="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a</a:t>
            </a:r>
            <a:r>
              <a:rPr sz="2400" i="1" spc="-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tierra.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6344" y="4277867"/>
            <a:ext cx="8067040" cy="1762125"/>
            <a:chOff x="466344" y="4277867"/>
            <a:chExt cx="8067040" cy="17621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4279" y="4389129"/>
              <a:ext cx="7848592" cy="14371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4277867"/>
              <a:ext cx="6900672" cy="17617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2376" y="4407407"/>
              <a:ext cx="7772400" cy="136093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22376" y="4407408"/>
            <a:ext cx="7772400" cy="136144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13970" rIns="0" bIns="0" rtlCol="0">
            <a:spAutoFit/>
          </a:bodyPr>
          <a:lstStyle/>
          <a:p>
            <a:pPr marL="90805" marR="1583055">
              <a:lnSpc>
                <a:spcPct val="100000"/>
              </a:lnSpc>
              <a:spcBef>
                <a:spcPts val="110"/>
              </a:spcBef>
            </a:pPr>
            <a:r>
              <a:rPr sz="4000" b="1" spc="-15" dirty="0">
                <a:latin typeface="Calibri"/>
                <a:cs typeface="Calibri"/>
              </a:rPr>
              <a:t>REDES</a:t>
            </a:r>
            <a:r>
              <a:rPr sz="4000" b="1" spc="-5" dirty="0">
                <a:latin typeface="Calibri"/>
                <a:cs typeface="Calibri"/>
              </a:rPr>
              <a:t> DE</a:t>
            </a:r>
            <a:r>
              <a:rPr sz="4000" b="1" spc="-20" dirty="0">
                <a:latin typeface="Calibri"/>
                <a:cs typeface="Calibri"/>
              </a:rPr>
              <a:t> </a:t>
            </a:r>
            <a:r>
              <a:rPr sz="4000" b="1" spc="-15" dirty="0">
                <a:latin typeface="Calibri"/>
                <a:cs typeface="Calibri"/>
              </a:rPr>
              <a:t>SECUENCIA</a:t>
            </a:r>
            <a:r>
              <a:rPr sz="4000" b="1" spc="10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DE</a:t>
            </a:r>
            <a:r>
              <a:rPr sz="4000" b="1" spc="-20" dirty="0">
                <a:latin typeface="Calibri"/>
                <a:cs typeface="Calibri"/>
              </a:rPr>
              <a:t> </a:t>
            </a:r>
            <a:r>
              <a:rPr sz="4000" b="1" spc="-35" dirty="0">
                <a:latin typeface="Calibri"/>
                <a:cs typeface="Calibri"/>
              </a:rPr>
              <a:t>LOS </a:t>
            </a:r>
            <a:r>
              <a:rPr sz="4000" b="1" spc="-890" dirty="0">
                <a:latin typeface="Calibri"/>
                <a:cs typeface="Calibri"/>
              </a:rPr>
              <a:t> </a:t>
            </a:r>
            <a:r>
              <a:rPr sz="4000" b="1" spc="-15" dirty="0">
                <a:latin typeface="Calibri"/>
                <a:cs typeface="Calibri"/>
              </a:rPr>
              <a:t>COMPONENTES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262380"/>
            <a:chOff x="419103" y="256054"/>
            <a:chExt cx="8305800" cy="1262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25268" y="365759"/>
              <a:ext cx="4091940" cy="11521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2343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45"/>
              </a:spcBef>
            </a:pPr>
            <a:r>
              <a:rPr sz="4000" spc="-20" dirty="0"/>
              <a:t>Generadores</a:t>
            </a:r>
            <a:r>
              <a:rPr sz="4000" spc="-10" dirty="0"/>
              <a:t> </a:t>
            </a:r>
            <a:r>
              <a:rPr sz="4000" spc="-5" dirty="0"/>
              <a:t>(1)</a:t>
            </a:r>
            <a:endParaRPr sz="4000"/>
          </a:p>
        </p:txBody>
      </p:sp>
      <p:sp>
        <p:nvSpPr>
          <p:cNvPr id="6" name="object 6"/>
          <p:cNvSpPr/>
          <p:nvPr/>
        </p:nvSpPr>
        <p:spPr>
          <a:xfrm>
            <a:off x="1159363" y="2800891"/>
            <a:ext cx="2971165" cy="2005330"/>
          </a:xfrm>
          <a:custGeom>
            <a:avLst/>
            <a:gdLst/>
            <a:ahLst/>
            <a:cxnLst/>
            <a:rect l="l" t="t" r="r" b="b"/>
            <a:pathLst>
              <a:path w="2971165" h="2005329">
                <a:moveTo>
                  <a:pt x="1372645" y="171527"/>
                </a:moveTo>
                <a:lnTo>
                  <a:pt x="1375860" y="126066"/>
                </a:lnTo>
                <a:lnTo>
                  <a:pt x="1388563" y="84151"/>
                </a:lnTo>
                <a:lnTo>
                  <a:pt x="1414290" y="48524"/>
                </a:lnTo>
                <a:lnTo>
                  <a:pt x="1443232" y="22408"/>
                </a:lnTo>
                <a:lnTo>
                  <a:pt x="1514302" y="0"/>
                </a:lnTo>
                <a:lnTo>
                  <a:pt x="1549676" y="6609"/>
                </a:lnTo>
                <a:lnTo>
                  <a:pt x="1585372" y="22408"/>
                </a:lnTo>
                <a:lnTo>
                  <a:pt x="1614314" y="48524"/>
                </a:lnTo>
                <a:lnTo>
                  <a:pt x="1636664" y="84151"/>
                </a:lnTo>
                <a:lnTo>
                  <a:pt x="1652904" y="126066"/>
                </a:lnTo>
                <a:lnTo>
                  <a:pt x="1656120" y="171527"/>
                </a:lnTo>
                <a:lnTo>
                  <a:pt x="1662391" y="126066"/>
                </a:lnTo>
                <a:lnTo>
                  <a:pt x="1675576" y="84151"/>
                </a:lnTo>
                <a:lnTo>
                  <a:pt x="1698087" y="48524"/>
                </a:lnTo>
                <a:lnTo>
                  <a:pt x="1727029" y="22408"/>
                </a:lnTo>
                <a:lnTo>
                  <a:pt x="1762403" y="6609"/>
                </a:lnTo>
                <a:lnTo>
                  <a:pt x="1797777" y="0"/>
                </a:lnTo>
                <a:lnTo>
                  <a:pt x="1836689" y="6609"/>
                </a:lnTo>
                <a:lnTo>
                  <a:pt x="1872063" y="22408"/>
                </a:lnTo>
                <a:lnTo>
                  <a:pt x="1901006" y="48524"/>
                </a:lnTo>
                <a:lnTo>
                  <a:pt x="1923516" y="84151"/>
                </a:lnTo>
                <a:lnTo>
                  <a:pt x="1936219" y="126066"/>
                </a:lnTo>
                <a:lnTo>
                  <a:pt x="1942972" y="171527"/>
                </a:lnTo>
                <a:lnTo>
                  <a:pt x="1946188" y="126066"/>
                </a:lnTo>
                <a:lnTo>
                  <a:pt x="1962106" y="84151"/>
                </a:lnTo>
                <a:lnTo>
                  <a:pt x="1984778" y="48524"/>
                </a:lnTo>
                <a:lnTo>
                  <a:pt x="2013720" y="22408"/>
                </a:lnTo>
                <a:lnTo>
                  <a:pt x="2049095" y="6609"/>
                </a:lnTo>
                <a:lnTo>
                  <a:pt x="2084790" y="0"/>
                </a:lnTo>
                <a:lnTo>
                  <a:pt x="2120004" y="6609"/>
                </a:lnTo>
                <a:lnTo>
                  <a:pt x="2155378" y="22408"/>
                </a:lnTo>
                <a:lnTo>
                  <a:pt x="2184320" y="48524"/>
                </a:lnTo>
                <a:lnTo>
                  <a:pt x="2206992" y="84151"/>
                </a:lnTo>
                <a:lnTo>
                  <a:pt x="2223232" y="126066"/>
                </a:lnTo>
                <a:lnTo>
                  <a:pt x="2226448" y="171527"/>
                </a:lnTo>
                <a:lnTo>
                  <a:pt x="2232879" y="126066"/>
                </a:lnTo>
                <a:lnTo>
                  <a:pt x="2245903" y="84151"/>
                </a:lnTo>
                <a:lnTo>
                  <a:pt x="2268093" y="48524"/>
                </a:lnTo>
                <a:lnTo>
                  <a:pt x="2297196" y="22408"/>
                </a:lnTo>
                <a:lnTo>
                  <a:pt x="2332892" y="6609"/>
                </a:lnTo>
                <a:lnTo>
                  <a:pt x="2371321" y="0"/>
                </a:lnTo>
                <a:lnTo>
                  <a:pt x="2406695" y="6609"/>
                </a:lnTo>
                <a:lnTo>
                  <a:pt x="2442391" y="22408"/>
                </a:lnTo>
                <a:lnTo>
                  <a:pt x="2471333" y="48524"/>
                </a:lnTo>
                <a:lnTo>
                  <a:pt x="2494005" y="84151"/>
                </a:lnTo>
                <a:lnTo>
                  <a:pt x="2506707" y="126066"/>
                </a:lnTo>
                <a:lnTo>
                  <a:pt x="2512978" y="171527"/>
                </a:lnTo>
              </a:path>
              <a:path w="2971165" h="2005329">
                <a:moveTo>
                  <a:pt x="457677" y="630494"/>
                </a:moveTo>
                <a:lnTo>
                  <a:pt x="457677" y="171527"/>
                </a:lnTo>
                <a:lnTo>
                  <a:pt x="1372645" y="171527"/>
                </a:lnTo>
              </a:path>
              <a:path w="2971165" h="2005329">
                <a:moveTo>
                  <a:pt x="0" y="1089943"/>
                </a:moveTo>
                <a:lnTo>
                  <a:pt x="6351" y="1012562"/>
                </a:lnTo>
                <a:lnTo>
                  <a:pt x="25790" y="938083"/>
                </a:lnTo>
                <a:lnTo>
                  <a:pt x="54765" y="870214"/>
                </a:lnTo>
                <a:lnTo>
                  <a:pt x="96844" y="805246"/>
                </a:lnTo>
                <a:lnTo>
                  <a:pt x="148442" y="750434"/>
                </a:lnTo>
                <a:lnTo>
                  <a:pt x="209575" y="705295"/>
                </a:lnTo>
                <a:lnTo>
                  <a:pt x="273892" y="669668"/>
                </a:lnTo>
                <a:lnTo>
                  <a:pt x="344946" y="643552"/>
                </a:lnTo>
                <a:lnTo>
                  <a:pt x="418765" y="630494"/>
                </a:lnTo>
                <a:lnTo>
                  <a:pt x="496170" y="630494"/>
                </a:lnTo>
                <a:lnTo>
                  <a:pt x="570407" y="643552"/>
                </a:lnTo>
                <a:lnTo>
                  <a:pt x="641059" y="669668"/>
                </a:lnTo>
                <a:lnTo>
                  <a:pt x="708945" y="705295"/>
                </a:lnTo>
                <a:lnTo>
                  <a:pt x="766895" y="750434"/>
                </a:lnTo>
                <a:lnTo>
                  <a:pt x="818493" y="805246"/>
                </a:lnTo>
                <a:lnTo>
                  <a:pt x="860170" y="870214"/>
                </a:lnTo>
                <a:lnTo>
                  <a:pt x="889144" y="938083"/>
                </a:lnTo>
                <a:lnTo>
                  <a:pt x="908600" y="1012562"/>
                </a:lnTo>
                <a:lnTo>
                  <a:pt x="914952" y="1089943"/>
                </a:lnTo>
                <a:lnTo>
                  <a:pt x="908600" y="1164262"/>
                </a:lnTo>
                <a:lnTo>
                  <a:pt x="889144" y="1239063"/>
                </a:lnTo>
                <a:lnTo>
                  <a:pt x="860170" y="1306610"/>
                </a:lnTo>
                <a:lnTo>
                  <a:pt x="818493" y="1371417"/>
                </a:lnTo>
                <a:lnTo>
                  <a:pt x="766895" y="1426390"/>
                </a:lnTo>
                <a:lnTo>
                  <a:pt x="708945" y="1471851"/>
                </a:lnTo>
                <a:lnTo>
                  <a:pt x="641059" y="1507479"/>
                </a:lnTo>
                <a:lnTo>
                  <a:pt x="570407" y="1533272"/>
                </a:lnTo>
                <a:lnTo>
                  <a:pt x="496170" y="1546330"/>
                </a:lnTo>
                <a:lnTo>
                  <a:pt x="418765" y="1546330"/>
                </a:lnTo>
                <a:lnTo>
                  <a:pt x="344946" y="1533272"/>
                </a:lnTo>
                <a:lnTo>
                  <a:pt x="273892" y="1507479"/>
                </a:lnTo>
                <a:lnTo>
                  <a:pt x="209575" y="1471851"/>
                </a:lnTo>
                <a:lnTo>
                  <a:pt x="148442" y="1426390"/>
                </a:lnTo>
                <a:lnTo>
                  <a:pt x="96844" y="1371417"/>
                </a:lnTo>
                <a:lnTo>
                  <a:pt x="54765" y="1306610"/>
                </a:lnTo>
                <a:lnTo>
                  <a:pt x="25790" y="1239063"/>
                </a:lnTo>
                <a:lnTo>
                  <a:pt x="6351" y="1164262"/>
                </a:lnTo>
                <a:lnTo>
                  <a:pt x="0" y="1089943"/>
                </a:lnTo>
              </a:path>
              <a:path w="2971165" h="2005329">
                <a:moveTo>
                  <a:pt x="457677" y="1546330"/>
                </a:moveTo>
                <a:lnTo>
                  <a:pt x="457677" y="2005280"/>
                </a:lnTo>
                <a:lnTo>
                  <a:pt x="2970752" y="2005280"/>
                </a:lnTo>
              </a:path>
              <a:path w="2971165" h="2005329">
                <a:moveTo>
                  <a:pt x="2512978" y="171527"/>
                </a:moveTo>
                <a:lnTo>
                  <a:pt x="2970752" y="171527"/>
                </a:lnTo>
              </a:path>
              <a:path w="2971165" h="2005329">
                <a:moveTo>
                  <a:pt x="228629" y="1089943"/>
                </a:moveTo>
                <a:lnTo>
                  <a:pt x="232199" y="1038195"/>
                </a:lnTo>
                <a:lnTo>
                  <a:pt x="241733" y="989993"/>
                </a:lnTo>
                <a:lnTo>
                  <a:pt x="254436" y="944532"/>
                </a:lnTo>
                <a:lnTo>
                  <a:pt x="273892" y="908904"/>
                </a:lnTo>
                <a:lnTo>
                  <a:pt x="319139" y="863765"/>
                </a:lnTo>
                <a:lnTo>
                  <a:pt x="344946" y="860219"/>
                </a:lnTo>
                <a:lnTo>
                  <a:pt x="370737" y="863765"/>
                </a:lnTo>
                <a:lnTo>
                  <a:pt x="415597" y="908904"/>
                </a:lnTo>
                <a:lnTo>
                  <a:pt x="431869" y="944532"/>
                </a:lnTo>
                <a:lnTo>
                  <a:pt x="447740" y="989993"/>
                </a:lnTo>
                <a:lnTo>
                  <a:pt x="454493" y="1038195"/>
                </a:lnTo>
                <a:lnTo>
                  <a:pt x="457677" y="1089943"/>
                </a:lnTo>
                <a:lnTo>
                  <a:pt x="460844" y="1138629"/>
                </a:lnTo>
                <a:lnTo>
                  <a:pt x="470379" y="1187315"/>
                </a:lnTo>
                <a:lnTo>
                  <a:pt x="483467" y="1232292"/>
                </a:lnTo>
                <a:lnTo>
                  <a:pt x="499354" y="1267920"/>
                </a:lnTo>
                <a:lnTo>
                  <a:pt x="547784" y="1313381"/>
                </a:lnTo>
                <a:lnTo>
                  <a:pt x="573575" y="1316605"/>
                </a:lnTo>
                <a:lnTo>
                  <a:pt x="596198" y="1313381"/>
                </a:lnTo>
                <a:lnTo>
                  <a:pt x="644629" y="1267920"/>
                </a:lnTo>
                <a:lnTo>
                  <a:pt x="660515" y="1232292"/>
                </a:lnTo>
                <a:lnTo>
                  <a:pt x="673603" y="1187315"/>
                </a:lnTo>
                <a:lnTo>
                  <a:pt x="683138" y="1138629"/>
                </a:lnTo>
                <a:lnTo>
                  <a:pt x="686306" y="1089943"/>
                </a:lnTo>
              </a:path>
            </a:pathLst>
          </a:custGeom>
          <a:ln w="353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13648" y="3672592"/>
            <a:ext cx="410209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300" b="1" spc="5" dirty="0">
                <a:latin typeface="Arial"/>
                <a:cs typeface="Arial"/>
              </a:rPr>
              <a:t>E</a:t>
            </a:r>
            <a:r>
              <a:rPr sz="2250" b="1" spc="7" baseline="-27777" dirty="0">
                <a:latin typeface="Arial"/>
                <a:cs typeface="Arial"/>
              </a:rPr>
              <a:t>R</a:t>
            </a:r>
            <a:endParaRPr sz="2250" baseline="-27777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370212" y="2668376"/>
            <a:ext cx="704215" cy="321945"/>
            <a:chOff x="1370212" y="2668376"/>
            <a:chExt cx="704215" cy="321945"/>
          </a:xfrm>
        </p:grpSpPr>
        <p:sp>
          <p:nvSpPr>
            <p:cNvPr id="9" name="object 9"/>
            <p:cNvSpPr/>
            <p:nvPr/>
          </p:nvSpPr>
          <p:spPr>
            <a:xfrm>
              <a:off x="1387992" y="2742694"/>
              <a:ext cx="554990" cy="229870"/>
            </a:xfrm>
            <a:custGeom>
              <a:avLst/>
              <a:gdLst/>
              <a:ahLst/>
              <a:cxnLst/>
              <a:rect l="l" t="t" r="r" b="b"/>
              <a:pathLst>
                <a:path w="554989" h="229869">
                  <a:moveTo>
                    <a:pt x="0" y="229724"/>
                  </a:moveTo>
                  <a:lnTo>
                    <a:pt x="0" y="0"/>
                  </a:lnTo>
                  <a:lnTo>
                    <a:pt x="554537" y="0"/>
                  </a:lnTo>
                </a:path>
              </a:pathLst>
            </a:custGeom>
            <a:ln w="354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923074" y="2668376"/>
              <a:ext cx="151765" cy="152400"/>
            </a:xfrm>
            <a:custGeom>
              <a:avLst/>
              <a:gdLst/>
              <a:ahLst/>
              <a:cxnLst/>
              <a:rect l="l" t="t" r="r" b="b"/>
              <a:pathLst>
                <a:path w="151764" h="152400">
                  <a:moveTo>
                    <a:pt x="0" y="0"/>
                  </a:moveTo>
                  <a:lnTo>
                    <a:pt x="0" y="151860"/>
                  </a:lnTo>
                  <a:lnTo>
                    <a:pt x="151240" y="743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453104" y="2463255"/>
            <a:ext cx="306705" cy="299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700" b="1" spc="-120" baseline="18518" dirty="0">
                <a:latin typeface="Arial"/>
                <a:cs typeface="Arial"/>
              </a:rPr>
              <a:t>I</a:t>
            </a:r>
            <a:r>
              <a:rPr sz="1200" b="1" spc="-80" dirty="0">
                <a:latin typeface="Arial"/>
                <a:cs typeface="Arial"/>
              </a:rPr>
              <a:t>R1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67439" y="2317295"/>
            <a:ext cx="36195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300" b="1" dirty="0">
                <a:latin typeface="Arial"/>
                <a:cs typeface="Arial"/>
              </a:rPr>
              <a:t>Z</a:t>
            </a:r>
            <a:r>
              <a:rPr sz="2250" b="1" baseline="-27777" dirty="0">
                <a:latin typeface="Arial"/>
                <a:cs typeface="Arial"/>
              </a:rPr>
              <a:t>1</a:t>
            </a:r>
            <a:endParaRPr sz="2250" baseline="-27777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052613" y="2972419"/>
            <a:ext cx="151765" cy="1851660"/>
            <a:chOff x="4052613" y="2972419"/>
            <a:chExt cx="151765" cy="1851660"/>
          </a:xfrm>
        </p:grpSpPr>
        <p:sp>
          <p:nvSpPr>
            <p:cNvPr id="14" name="object 14"/>
            <p:cNvSpPr/>
            <p:nvPr/>
          </p:nvSpPr>
          <p:spPr>
            <a:xfrm>
              <a:off x="4130115" y="3104934"/>
              <a:ext cx="0" cy="1701800"/>
            </a:xfrm>
            <a:custGeom>
              <a:avLst/>
              <a:gdLst/>
              <a:ahLst/>
              <a:cxnLst/>
              <a:rect l="l" t="t" r="r" b="b"/>
              <a:pathLst>
                <a:path h="1701800">
                  <a:moveTo>
                    <a:pt x="0" y="1012562"/>
                  </a:moveTo>
                  <a:lnTo>
                    <a:pt x="0" y="1701237"/>
                  </a:lnTo>
                </a:path>
                <a:path h="1701800">
                  <a:moveTo>
                    <a:pt x="0" y="0"/>
                  </a:moveTo>
                  <a:lnTo>
                    <a:pt x="0" y="326580"/>
                  </a:lnTo>
                </a:path>
              </a:pathLst>
            </a:custGeom>
            <a:ln w="3532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52613" y="2972419"/>
              <a:ext cx="151765" cy="152400"/>
            </a:xfrm>
            <a:custGeom>
              <a:avLst/>
              <a:gdLst/>
              <a:ahLst/>
              <a:cxnLst/>
              <a:rect l="l" t="t" r="r" b="b"/>
              <a:pathLst>
                <a:path w="151764" h="152400">
                  <a:moveTo>
                    <a:pt x="77501" y="0"/>
                  </a:moveTo>
                  <a:lnTo>
                    <a:pt x="0" y="151860"/>
                  </a:lnTo>
                  <a:lnTo>
                    <a:pt x="151304" y="151860"/>
                  </a:lnTo>
                  <a:lnTo>
                    <a:pt x="7750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863369" y="3653246"/>
            <a:ext cx="542925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450" b="1" spc="37" baseline="18115" dirty="0">
                <a:latin typeface="Arial"/>
                <a:cs typeface="Arial"/>
              </a:rPr>
              <a:t>U</a:t>
            </a:r>
            <a:r>
              <a:rPr sz="1500" b="1" spc="25" dirty="0">
                <a:latin typeface="Arial"/>
                <a:cs typeface="Arial"/>
              </a:rPr>
              <a:t>R1</a:t>
            </a:r>
            <a:endParaRPr sz="1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75572" y="2914854"/>
            <a:ext cx="253365" cy="4946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50" b="1" spc="10" dirty="0">
                <a:latin typeface="Arial"/>
                <a:cs typeface="Arial"/>
              </a:rPr>
              <a:t>+</a:t>
            </a:r>
            <a:endParaRPr sz="30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24131" y="4289657"/>
            <a:ext cx="155575" cy="4946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50" b="1" spc="5" dirty="0">
                <a:latin typeface="Arial"/>
                <a:cs typeface="Arial"/>
              </a:rPr>
              <a:t>-</a:t>
            </a:r>
            <a:endParaRPr sz="305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024023" y="2668376"/>
            <a:ext cx="2774315" cy="2155825"/>
            <a:chOff x="5024023" y="2668376"/>
            <a:chExt cx="2774315" cy="2155825"/>
          </a:xfrm>
        </p:grpSpPr>
        <p:sp>
          <p:nvSpPr>
            <p:cNvPr id="20" name="object 20"/>
            <p:cNvSpPr/>
            <p:nvPr/>
          </p:nvSpPr>
          <p:spPr>
            <a:xfrm>
              <a:off x="5270448" y="2800891"/>
              <a:ext cx="2510155" cy="2005330"/>
            </a:xfrm>
            <a:custGeom>
              <a:avLst/>
              <a:gdLst/>
              <a:ahLst/>
              <a:cxnLst/>
              <a:rect l="l" t="t" r="r" b="b"/>
              <a:pathLst>
                <a:path w="2510154" h="2005329">
                  <a:moveTo>
                    <a:pt x="911848" y="171527"/>
                  </a:moveTo>
                  <a:lnTo>
                    <a:pt x="918280" y="126066"/>
                  </a:lnTo>
                  <a:lnTo>
                    <a:pt x="931304" y="84151"/>
                  </a:lnTo>
                  <a:lnTo>
                    <a:pt x="953976" y="48524"/>
                  </a:lnTo>
                  <a:lnTo>
                    <a:pt x="986134" y="22408"/>
                  </a:lnTo>
                  <a:lnTo>
                    <a:pt x="1056721" y="0"/>
                  </a:lnTo>
                  <a:lnTo>
                    <a:pt x="1092417" y="6609"/>
                  </a:lnTo>
                  <a:lnTo>
                    <a:pt x="1127791" y="22408"/>
                  </a:lnTo>
                  <a:lnTo>
                    <a:pt x="1156734" y="48524"/>
                  </a:lnTo>
                  <a:lnTo>
                    <a:pt x="1179405" y="84151"/>
                  </a:lnTo>
                  <a:lnTo>
                    <a:pt x="1192108" y="126066"/>
                  </a:lnTo>
                  <a:lnTo>
                    <a:pt x="1198861" y="171527"/>
                  </a:lnTo>
                  <a:lnTo>
                    <a:pt x="1205132" y="126066"/>
                  </a:lnTo>
                  <a:lnTo>
                    <a:pt x="1217835" y="84151"/>
                  </a:lnTo>
                  <a:lnTo>
                    <a:pt x="1240506" y="48524"/>
                  </a:lnTo>
                  <a:lnTo>
                    <a:pt x="1269449" y="22408"/>
                  </a:lnTo>
                  <a:lnTo>
                    <a:pt x="1304823" y="6609"/>
                  </a:lnTo>
                  <a:lnTo>
                    <a:pt x="1340518" y="0"/>
                  </a:lnTo>
                  <a:lnTo>
                    <a:pt x="1379108" y="6609"/>
                  </a:lnTo>
                  <a:lnTo>
                    <a:pt x="1443425" y="48524"/>
                  </a:lnTo>
                  <a:lnTo>
                    <a:pt x="1465936" y="84151"/>
                  </a:lnTo>
                  <a:lnTo>
                    <a:pt x="1479121" y="126066"/>
                  </a:lnTo>
                  <a:lnTo>
                    <a:pt x="1485392" y="171527"/>
                  </a:lnTo>
                  <a:lnTo>
                    <a:pt x="1488607" y="126066"/>
                  </a:lnTo>
                  <a:lnTo>
                    <a:pt x="1504847" y="84151"/>
                  </a:lnTo>
                  <a:lnTo>
                    <a:pt x="1527197" y="48524"/>
                  </a:lnTo>
                  <a:lnTo>
                    <a:pt x="1556461" y="22408"/>
                  </a:lnTo>
                  <a:lnTo>
                    <a:pt x="1627210" y="0"/>
                  </a:lnTo>
                  <a:lnTo>
                    <a:pt x="1662423" y="6609"/>
                  </a:lnTo>
                  <a:lnTo>
                    <a:pt x="1698280" y="22408"/>
                  </a:lnTo>
                  <a:lnTo>
                    <a:pt x="1727222" y="48524"/>
                  </a:lnTo>
                  <a:lnTo>
                    <a:pt x="1749733" y="84151"/>
                  </a:lnTo>
                  <a:lnTo>
                    <a:pt x="1765651" y="126066"/>
                  </a:lnTo>
                  <a:lnTo>
                    <a:pt x="1768867" y="171527"/>
                  </a:lnTo>
                  <a:lnTo>
                    <a:pt x="1775138" y="126066"/>
                  </a:lnTo>
                  <a:lnTo>
                    <a:pt x="1788323" y="84151"/>
                  </a:lnTo>
                  <a:lnTo>
                    <a:pt x="1810994" y="48524"/>
                  </a:lnTo>
                  <a:lnTo>
                    <a:pt x="1839937" y="22408"/>
                  </a:lnTo>
                  <a:lnTo>
                    <a:pt x="1875311" y="6609"/>
                  </a:lnTo>
                  <a:lnTo>
                    <a:pt x="1910524" y="0"/>
                  </a:lnTo>
                  <a:lnTo>
                    <a:pt x="1949436" y="6609"/>
                  </a:lnTo>
                  <a:lnTo>
                    <a:pt x="1984810" y="22408"/>
                  </a:lnTo>
                  <a:lnTo>
                    <a:pt x="2013753" y="48524"/>
                  </a:lnTo>
                  <a:lnTo>
                    <a:pt x="2036424" y="84151"/>
                  </a:lnTo>
                  <a:lnTo>
                    <a:pt x="2049127" y="126066"/>
                  </a:lnTo>
                  <a:lnTo>
                    <a:pt x="2055880" y="171527"/>
                  </a:lnTo>
                </a:path>
                <a:path w="2510154" h="2005329">
                  <a:moveTo>
                    <a:pt x="0" y="1546330"/>
                  </a:moveTo>
                  <a:lnTo>
                    <a:pt x="0" y="171527"/>
                  </a:lnTo>
                  <a:lnTo>
                    <a:pt x="911848" y="171527"/>
                  </a:lnTo>
                </a:path>
                <a:path w="2510154" h="2005329">
                  <a:moveTo>
                    <a:pt x="0" y="1546330"/>
                  </a:moveTo>
                  <a:lnTo>
                    <a:pt x="0" y="2005280"/>
                  </a:lnTo>
                  <a:lnTo>
                    <a:pt x="2509955" y="2005280"/>
                  </a:lnTo>
                </a:path>
                <a:path w="2510154" h="2005329">
                  <a:moveTo>
                    <a:pt x="2055880" y="171527"/>
                  </a:moveTo>
                  <a:lnTo>
                    <a:pt x="2509955" y="171527"/>
                  </a:lnTo>
                </a:path>
              </a:pathLst>
            </a:custGeom>
            <a:ln w="353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41803" y="2742694"/>
              <a:ext cx="554355" cy="229870"/>
            </a:xfrm>
            <a:custGeom>
              <a:avLst/>
              <a:gdLst/>
              <a:ahLst/>
              <a:cxnLst/>
              <a:rect l="l" t="t" r="r" b="b"/>
              <a:pathLst>
                <a:path w="554354" h="229869">
                  <a:moveTo>
                    <a:pt x="0" y="229724"/>
                  </a:moveTo>
                  <a:lnTo>
                    <a:pt x="0" y="0"/>
                  </a:lnTo>
                  <a:lnTo>
                    <a:pt x="554248" y="0"/>
                  </a:lnTo>
                </a:path>
              </a:pathLst>
            </a:custGeom>
            <a:ln w="354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576595" y="2668376"/>
              <a:ext cx="151765" cy="152400"/>
            </a:xfrm>
            <a:custGeom>
              <a:avLst/>
              <a:gdLst/>
              <a:ahLst/>
              <a:cxnLst/>
              <a:rect l="l" t="t" r="r" b="b"/>
              <a:pathLst>
                <a:path w="151764" h="152400">
                  <a:moveTo>
                    <a:pt x="0" y="0"/>
                  </a:moveTo>
                  <a:lnTo>
                    <a:pt x="0" y="151860"/>
                  </a:lnTo>
                  <a:lnTo>
                    <a:pt x="151626" y="743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103393" y="2463255"/>
            <a:ext cx="307340" cy="299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700" b="1" spc="-120" baseline="18518" dirty="0">
                <a:latin typeface="Arial"/>
                <a:cs typeface="Arial"/>
              </a:rPr>
              <a:t>I</a:t>
            </a:r>
            <a:r>
              <a:rPr sz="1200" b="1" spc="-80" dirty="0">
                <a:latin typeface="Arial"/>
                <a:cs typeface="Arial"/>
              </a:rPr>
              <a:t>R2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620943" y="2317295"/>
            <a:ext cx="36195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300" b="1" dirty="0">
                <a:latin typeface="Arial"/>
                <a:cs typeface="Arial"/>
              </a:rPr>
              <a:t>Z</a:t>
            </a:r>
            <a:r>
              <a:rPr sz="2250" b="1" baseline="-27777" dirty="0">
                <a:latin typeface="Arial"/>
                <a:cs typeface="Arial"/>
              </a:rPr>
              <a:t>2</a:t>
            </a:r>
            <a:endParaRPr sz="2250" baseline="-27777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706118" y="2972419"/>
            <a:ext cx="151765" cy="1851660"/>
            <a:chOff x="7706118" y="2972419"/>
            <a:chExt cx="151765" cy="1851660"/>
          </a:xfrm>
        </p:grpSpPr>
        <p:sp>
          <p:nvSpPr>
            <p:cNvPr id="26" name="object 26"/>
            <p:cNvSpPr/>
            <p:nvPr/>
          </p:nvSpPr>
          <p:spPr>
            <a:xfrm>
              <a:off x="7780404" y="3104934"/>
              <a:ext cx="0" cy="1701800"/>
            </a:xfrm>
            <a:custGeom>
              <a:avLst/>
              <a:gdLst/>
              <a:ahLst/>
              <a:cxnLst/>
              <a:rect l="l" t="t" r="r" b="b"/>
              <a:pathLst>
                <a:path h="1701800">
                  <a:moveTo>
                    <a:pt x="0" y="1012562"/>
                  </a:moveTo>
                  <a:lnTo>
                    <a:pt x="0" y="1701237"/>
                  </a:lnTo>
                </a:path>
                <a:path h="1701800">
                  <a:moveTo>
                    <a:pt x="0" y="0"/>
                  </a:moveTo>
                  <a:lnTo>
                    <a:pt x="0" y="326580"/>
                  </a:lnTo>
                </a:path>
              </a:pathLst>
            </a:custGeom>
            <a:ln w="3532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706118" y="2972419"/>
              <a:ext cx="151765" cy="152400"/>
            </a:xfrm>
            <a:custGeom>
              <a:avLst/>
              <a:gdLst/>
              <a:ahLst/>
              <a:cxnLst/>
              <a:rect l="l" t="t" r="r" b="b"/>
              <a:pathLst>
                <a:path w="151765" h="152400">
                  <a:moveTo>
                    <a:pt x="74285" y="0"/>
                  </a:moveTo>
                  <a:lnTo>
                    <a:pt x="0" y="151860"/>
                  </a:lnTo>
                  <a:lnTo>
                    <a:pt x="151626" y="151860"/>
                  </a:lnTo>
                  <a:lnTo>
                    <a:pt x="7428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7516874" y="3653246"/>
            <a:ext cx="54356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450" b="1" spc="37" baseline="18115" dirty="0">
                <a:latin typeface="Arial"/>
                <a:cs typeface="Arial"/>
              </a:rPr>
              <a:t>U</a:t>
            </a:r>
            <a:r>
              <a:rPr sz="1500" b="1" spc="25" dirty="0">
                <a:latin typeface="Arial"/>
                <a:cs typeface="Arial"/>
              </a:rPr>
              <a:t>R2</a:t>
            </a:r>
            <a:endParaRPr sz="15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429559" y="2914854"/>
            <a:ext cx="253365" cy="4946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50" b="1" spc="10" dirty="0">
                <a:latin typeface="Arial"/>
                <a:cs typeface="Arial"/>
              </a:rPr>
              <a:t>+</a:t>
            </a:r>
            <a:endParaRPr sz="30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77958" y="4289657"/>
            <a:ext cx="155575" cy="4946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50" b="1" spc="5" dirty="0">
                <a:latin typeface="Arial"/>
                <a:cs typeface="Arial"/>
              </a:rPr>
              <a:t>-</a:t>
            </a:r>
            <a:endParaRPr sz="30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59363" y="5035897"/>
            <a:ext cx="2971165" cy="68643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260985">
              <a:lnSpc>
                <a:spcPts val="2470"/>
              </a:lnSpc>
            </a:pPr>
            <a:r>
              <a:rPr sz="2300" b="1" spc="-140" dirty="0">
                <a:latin typeface="Arial"/>
                <a:cs typeface="Arial"/>
              </a:rPr>
              <a:t>R</a:t>
            </a:r>
            <a:r>
              <a:rPr sz="2300" b="1" spc="60" dirty="0">
                <a:latin typeface="Arial"/>
                <a:cs typeface="Arial"/>
              </a:rPr>
              <a:t>e</a:t>
            </a:r>
            <a:r>
              <a:rPr sz="2300" b="1" dirty="0">
                <a:latin typeface="Arial"/>
                <a:cs typeface="Arial"/>
              </a:rPr>
              <a:t>d</a:t>
            </a:r>
            <a:r>
              <a:rPr sz="2300" b="1" spc="-145" dirty="0">
                <a:latin typeface="Arial"/>
                <a:cs typeface="Arial"/>
              </a:rPr>
              <a:t> </a:t>
            </a:r>
            <a:r>
              <a:rPr sz="2300" b="1" spc="-65" dirty="0">
                <a:latin typeface="Arial"/>
                <a:cs typeface="Arial"/>
              </a:rPr>
              <a:t>d</a:t>
            </a:r>
            <a:r>
              <a:rPr sz="2300" b="1" spc="-5" dirty="0">
                <a:latin typeface="Arial"/>
                <a:cs typeface="Arial"/>
              </a:rPr>
              <a:t>e</a:t>
            </a:r>
            <a:r>
              <a:rPr sz="2300" b="1" spc="-20" dirty="0">
                <a:latin typeface="Arial"/>
                <a:cs typeface="Arial"/>
              </a:rPr>
              <a:t> </a:t>
            </a:r>
            <a:r>
              <a:rPr sz="2300" b="1" spc="55" dirty="0">
                <a:latin typeface="Arial"/>
                <a:cs typeface="Arial"/>
              </a:rPr>
              <a:t>sec</a:t>
            </a:r>
            <a:r>
              <a:rPr sz="2300" b="1" spc="-90" dirty="0">
                <a:latin typeface="Arial"/>
                <a:cs typeface="Arial"/>
              </a:rPr>
              <a:t>u</a:t>
            </a:r>
            <a:r>
              <a:rPr sz="2300" b="1" spc="55" dirty="0">
                <a:latin typeface="Arial"/>
                <a:cs typeface="Arial"/>
              </a:rPr>
              <a:t>e</a:t>
            </a:r>
            <a:r>
              <a:rPr sz="2300" b="1" spc="-65" dirty="0">
                <a:latin typeface="Arial"/>
                <a:cs typeface="Arial"/>
              </a:rPr>
              <a:t>n</a:t>
            </a:r>
            <a:r>
              <a:rPr sz="2300" b="1" spc="55" dirty="0">
                <a:latin typeface="Arial"/>
                <a:cs typeface="Arial"/>
              </a:rPr>
              <a:t>c</a:t>
            </a:r>
            <a:r>
              <a:rPr sz="2300" b="1" spc="-85" dirty="0">
                <a:latin typeface="Arial"/>
                <a:cs typeface="Arial"/>
              </a:rPr>
              <a:t>i</a:t>
            </a:r>
            <a:r>
              <a:rPr sz="2300" b="1" spc="-5" dirty="0">
                <a:latin typeface="Arial"/>
                <a:cs typeface="Arial"/>
              </a:rPr>
              <a:t>a</a:t>
            </a:r>
            <a:endParaRPr sz="2300">
              <a:latin typeface="Arial"/>
              <a:cs typeface="Arial"/>
            </a:endParaRPr>
          </a:p>
          <a:p>
            <a:pPr marL="367030">
              <a:lnSpc>
                <a:spcPts val="2755"/>
              </a:lnSpc>
            </a:pPr>
            <a:r>
              <a:rPr sz="2300" b="1" spc="-65" dirty="0">
                <a:latin typeface="Arial"/>
                <a:cs typeface="Arial"/>
              </a:rPr>
              <a:t>p</a:t>
            </a:r>
            <a:r>
              <a:rPr sz="2300" b="1" spc="-90" dirty="0">
                <a:latin typeface="Arial"/>
                <a:cs typeface="Arial"/>
              </a:rPr>
              <a:t>o</a:t>
            </a:r>
            <a:r>
              <a:rPr sz="2300" b="1" spc="55" dirty="0">
                <a:latin typeface="Arial"/>
                <a:cs typeface="Arial"/>
              </a:rPr>
              <a:t>s</a:t>
            </a:r>
            <a:r>
              <a:rPr sz="2300" b="1" spc="-60" dirty="0">
                <a:latin typeface="Arial"/>
                <a:cs typeface="Arial"/>
              </a:rPr>
              <a:t>i</a:t>
            </a:r>
            <a:r>
              <a:rPr sz="2300" b="1" dirty="0">
                <a:latin typeface="Arial"/>
                <a:cs typeface="Arial"/>
              </a:rPr>
              <a:t>t</a:t>
            </a:r>
            <a:r>
              <a:rPr sz="2300" b="1" spc="-60" dirty="0">
                <a:latin typeface="Arial"/>
                <a:cs typeface="Arial"/>
              </a:rPr>
              <a:t>i</a:t>
            </a:r>
            <a:r>
              <a:rPr sz="2300" b="1" spc="-145" dirty="0">
                <a:latin typeface="Arial"/>
                <a:cs typeface="Arial"/>
              </a:rPr>
              <a:t>v</a:t>
            </a:r>
            <a:r>
              <a:rPr sz="2300" b="1" spc="-5" dirty="0">
                <a:latin typeface="Arial"/>
                <a:cs typeface="Arial"/>
              </a:rPr>
              <a:t>a</a:t>
            </a:r>
            <a:r>
              <a:rPr sz="2300" b="1" spc="-20" dirty="0">
                <a:latin typeface="Arial"/>
                <a:cs typeface="Arial"/>
              </a:rPr>
              <a:t> </a:t>
            </a:r>
            <a:r>
              <a:rPr sz="2300" b="1" spc="-5" dirty="0">
                <a:latin typeface="Arial"/>
                <a:cs typeface="Arial"/>
              </a:rPr>
              <a:t>(</a:t>
            </a:r>
            <a:r>
              <a:rPr sz="2300" b="1" spc="50" dirty="0">
                <a:latin typeface="Arial"/>
                <a:cs typeface="Arial"/>
              </a:rPr>
              <a:t>1</a:t>
            </a:r>
            <a:r>
              <a:rPr sz="2300" b="1" dirty="0">
                <a:latin typeface="Arial"/>
                <a:cs typeface="Arial"/>
              </a:rPr>
              <a:t>)</a:t>
            </a:r>
            <a:r>
              <a:rPr sz="2300" b="1" spc="-6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o</a:t>
            </a:r>
            <a:r>
              <a:rPr sz="2300" b="1" spc="-14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(+)</a:t>
            </a:r>
            <a:endParaRPr sz="2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041803" y="5035897"/>
            <a:ext cx="2967355" cy="68643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 marL="260350">
              <a:lnSpc>
                <a:spcPts val="2470"/>
              </a:lnSpc>
            </a:pPr>
            <a:r>
              <a:rPr sz="2300" b="1" spc="-140" dirty="0">
                <a:latin typeface="Arial"/>
                <a:cs typeface="Arial"/>
              </a:rPr>
              <a:t>R</a:t>
            </a:r>
            <a:r>
              <a:rPr sz="2300" b="1" spc="60" dirty="0">
                <a:latin typeface="Arial"/>
                <a:cs typeface="Arial"/>
              </a:rPr>
              <a:t>e</a:t>
            </a:r>
            <a:r>
              <a:rPr sz="2300" b="1" dirty="0">
                <a:latin typeface="Arial"/>
                <a:cs typeface="Arial"/>
              </a:rPr>
              <a:t>d</a:t>
            </a:r>
            <a:r>
              <a:rPr sz="2300" b="1" spc="-145" dirty="0">
                <a:latin typeface="Arial"/>
                <a:cs typeface="Arial"/>
              </a:rPr>
              <a:t> </a:t>
            </a:r>
            <a:r>
              <a:rPr sz="2300" b="1" spc="-65" dirty="0">
                <a:latin typeface="Arial"/>
                <a:cs typeface="Arial"/>
              </a:rPr>
              <a:t>d</a:t>
            </a:r>
            <a:r>
              <a:rPr sz="2300" b="1" spc="-5" dirty="0">
                <a:latin typeface="Arial"/>
                <a:cs typeface="Arial"/>
              </a:rPr>
              <a:t>e</a:t>
            </a:r>
            <a:r>
              <a:rPr sz="2300" b="1" spc="-20" dirty="0">
                <a:latin typeface="Arial"/>
                <a:cs typeface="Arial"/>
              </a:rPr>
              <a:t> </a:t>
            </a:r>
            <a:r>
              <a:rPr sz="2300" b="1" spc="55" dirty="0">
                <a:latin typeface="Arial"/>
                <a:cs typeface="Arial"/>
              </a:rPr>
              <a:t>sec</a:t>
            </a:r>
            <a:r>
              <a:rPr sz="2300" b="1" spc="-90" dirty="0">
                <a:latin typeface="Arial"/>
                <a:cs typeface="Arial"/>
              </a:rPr>
              <a:t>u</a:t>
            </a:r>
            <a:r>
              <a:rPr sz="2300" b="1" spc="55" dirty="0">
                <a:latin typeface="Arial"/>
                <a:cs typeface="Arial"/>
              </a:rPr>
              <a:t>e</a:t>
            </a:r>
            <a:r>
              <a:rPr sz="2300" b="1" spc="-65" dirty="0">
                <a:latin typeface="Arial"/>
                <a:cs typeface="Arial"/>
              </a:rPr>
              <a:t>n</a:t>
            </a:r>
            <a:r>
              <a:rPr sz="2300" b="1" spc="55" dirty="0">
                <a:latin typeface="Arial"/>
                <a:cs typeface="Arial"/>
              </a:rPr>
              <a:t>c</a:t>
            </a:r>
            <a:r>
              <a:rPr sz="2300" b="1" spc="-85" dirty="0">
                <a:latin typeface="Arial"/>
                <a:cs typeface="Arial"/>
              </a:rPr>
              <a:t>i</a:t>
            </a:r>
            <a:r>
              <a:rPr sz="2300" b="1" spc="-5" dirty="0">
                <a:latin typeface="Arial"/>
                <a:cs typeface="Arial"/>
              </a:rPr>
              <a:t>a</a:t>
            </a:r>
            <a:endParaRPr sz="2300">
              <a:latin typeface="Arial"/>
              <a:cs typeface="Arial"/>
            </a:endParaRPr>
          </a:p>
          <a:p>
            <a:pPr marL="363855">
              <a:lnSpc>
                <a:spcPts val="2755"/>
              </a:lnSpc>
            </a:pPr>
            <a:r>
              <a:rPr sz="2300" b="1" spc="-65" dirty="0">
                <a:latin typeface="Arial"/>
                <a:cs typeface="Arial"/>
              </a:rPr>
              <a:t>n</a:t>
            </a:r>
            <a:r>
              <a:rPr sz="2300" b="1" spc="30" dirty="0">
                <a:latin typeface="Arial"/>
                <a:cs typeface="Arial"/>
              </a:rPr>
              <a:t>e</a:t>
            </a:r>
            <a:r>
              <a:rPr sz="2300" b="1" spc="-65" dirty="0">
                <a:latin typeface="Arial"/>
                <a:cs typeface="Arial"/>
              </a:rPr>
              <a:t>g</a:t>
            </a:r>
            <a:r>
              <a:rPr sz="2300" b="1" spc="55" dirty="0">
                <a:latin typeface="Arial"/>
                <a:cs typeface="Arial"/>
              </a:rPr>
              <a:t>a</a:t>
            </a:r>
            <a:r>
              <a:rPr sz="2300" b="1" dirty="0">
                <a:latin typeface="Arial"/>
                <a:cs typeface="Arial"/>
              </a:rPr>
              <a:t>t</a:t>
            </a:r>
            <a:r>
              <a:rPr sz="2300" b="1" spc="-60" dirty="0">
                <a:latin typeface="Arial"/>
                <a:cs typeface="Arial"/>
              </a:rPr>
              <a:t>i</a:t>
            </a:r>
            <a:r>
              <a:rPr sz="2300" b="1" spc="-145" dirty="0">
                <a:latin typeface="Arial"/>
                <a:cs typeface="Arial"/>
              </a:rPr>
              <a:t>v</a:t>
            </a:r>
            <a:r>
              <a:rPr sz="2300" b="1" spc="-5" dirty="0">
                <a:latin typeface="Arial"/>
                <a:cs typeface="Arial"/>
              </a:rPr>
              <a:t>a</a:t>
            </a:r>
            <a:r>
              <a:rPr sz="2300" b="1" spc="-20" dirty="0">
                <a:latin typeface="Arial"/>
                <a:cs typeface="Arial"/>
              </a:rPr>
              <a:t> </a:t>
            </a:r>
            <a:r>
              <a:rPr sz="2300" b="1" spc="-5" dirty="0">
                <a:latin typeface="Arial"/>
                <a:cs typeface="Arial"/>
              </a:rPr>
              <a:t>(</a:t>
            </a:r>
            <a:r>
              <a:rPr sz="2300" b="1" spc="50" dirty="0">
                <a:latin typeface="Arial"/>
                <a:cs typeface="Arial"/>
              </a:rPr>
              <a:t>2</a:t>
            </a:r>
            <a:r>
              <a:rPr sz="2300" b="1" dirty="0">
                <a:latin typeface="Arial"/>
                <a:cs typeface="Arial"/>
              </a:rPr>
              <a:t>)</a:t>
            </a:r>
            <a:r>
              <a:rPr sz="2300" b="1" spc="-6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o</a:t>
            </a:r>
            <a:r>
              <a:rPr sz="2300" b="1" spc="-14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(-)</a:t>
            </a:r>
            <a:endParaRPr sz="23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66750" y="1885950"/>
            <a:ext cx="7810500" cy="4451985"/>
          </a:xfrm>
          <a:custGeom>
            <a:avLst/>
            <a:gdLst/>
            <a:ahLst/>
            <a:cxnLst/>
            <a:rect l="l" t="t" r="r" b="b"/>
            <a:pathLst>
              <a:path w="7810500" h="4451985">
                <a:moveTo>
                  <a:pt x="0" y="4451604"/>
                </a:moveTo>
                <a:lnTo>
                  <a:pt x="7810500" y="4451604"/>
                </a:lnTo>
                <a:lnTo>
                  <a:pt x="7810500" y="0"/>
                </a:lnTo>
                <a:lnTo>
                  <a:pt x="0" y="0"/>
                </a:lnTo>
                <a:lnTo>
                  <a:pt x="0" y="4451604"/>
                </a:lnTo>
                <a:close/>
              </a:path>
            </a:pathLst>
          </a:custGeom>
          <a:ln w="38100">
            <a:solidFill>
              <a:srgbClr val="E684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262380"/>
            <a:chOff x="419103" y="256054"/>
            <a:chExt cx="8305800" cy="1262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25268" y="365759"/>
              <a:ext cx="4091940" cy="11521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2343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45"/>
              </a:spcBef>
            </a:pPr>
            <a:r>
              <a:rPr sz="4000" spc="-20" dirty="0"/>
              <a:t>Generadores</a:t>
            </a:r>
            <a:r>
              <a:rPr sz="4000" spc="-10" dirty="0"/>
              <a:t> </a:t>
            </a:r>
            <a:r>
              <a:rPr sz="4000" spc="-5" dirty="0"/>
              <a:t>(2)</a:t>
            </a:r>
            <a:endParaRPr sz="4000"/>
          </a:p>
        </p:txBody>
      </p:sp>
      <p:grpSp>
        <p:nvGrpSpPr>
          <p:cNvPr id="7" name="object 7"/>
          <p:cNvGrpSpPr/>
          <p:nvPr/>
        </p:nvGrpSpPr>
        <p:grpSpPr>
          <a:xfrm>
            <a:off x="972311" y="1629155"/>
            <a:ext cx="6974205" cy="4657725"/>
            <a:chOff x="972311" y="1629155"/>
            <a:chExt cx="6974205" cy="4657725"/>
          </a:xfrm>
        </p:grpSpPr>
        <p:sp>
          <p:nvSpPr>
            <p:cNvPr id="8" name="object 8"/>
            <p:cNvSpPr/>
            <p:nvPr/>
          </p:nvSpPr>
          <p:spPr>
            <a:xfrm>
              <a:off x="972311" y="1629155"/>
              <a:ext cx="6974205" cy="4657725"/>
            </a:xfrm>
            <a:custGeom>
              <a:avLst/>
              <a:gdLst/>
              <a:ahLst/>
              <a:cxnLst/>
              <a:rect l="l" t="t" r="r" b="b"/>
              <a:pathLst>
                <a:path w="6974205" h="4657725">
                  <a:moveTo>
                    <a:pt x="6973824" y="0"/>
                  </a:moveTo>
                  <a:lnTo>
                    <a:pt x="0" y="0"/>
                  </a:lnTo>
                  <a:lnTo>
                    <a:pt x="0" y="4657344"/>
                  </a:lnTo>
                  <a:lnTo>
                    <a:pt x="6973824" y="4657344"/>
                  </a:lnTo>
                  <a:lnTo>
                    <a:pt x="6973824" y="0"/>
                  </a:lnTo>
                  <a:close/>
                </a:path>
              </a:pathLst>
            </a:custGeom>
            <a:solidFill>
              <a:srgbClr val="E3E9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97220" y="2376691"/>
              <a:ext cx="410845" cy="1431925"/>
            </a:xfrm>
            <a:custGeom>
              <a:avLst/>
              <a:gdLst/>
              <a:ahLst/>
              <a:cxnLst/>
              <a:rect l="l" t="t" r="r" b="b"/>
              <a:pathLst>
                <a:path w="410844" h="1431925">
                  <a:moveTo>
                    <a:pt x="0" y="0"/>
                  </a:moveTo>
                  <a:lnTo>
                    <a:pt x="205139" y="205089"/>
                  </a:lnTo>
                  <a:lnTo>
                    <a:pt x="410654" y="0"/>
                  </a:lnTo>
                </a:path>
                <a:path w="410844" h="1431925">
                  <a:moveTo>
                    <a:pt x="205139" y="205089"/>
                  </a:moveTo>
                  <a:lnTo>
                    <a:pt x="205139" y="409745"/>
                  </a:lnTo>
                </a:path>
                <a:path w="410844" h="1431925">
                  <a:moveTo>
                    <a:pt x="0" y="1024436"/>
                  </a:moveTo>
                  <a:lnTo>
                    <a:pt x="205139" y="1226643"/>
                  </a:lnTo>
                  <a:lnTo>
                    <a:pt x="410654" y="1024436"/>
                  </a:lnTo>
                </a:path>
                <a:path w="410844" h="1431925">
                  <a:moveTo>
                    <a:pt x="205139" y="1226643"/>
                  </a:moveTo>
                  <a:lnTo>
                    <a:pt x="205139" y="1431588"/>
                  </a:lnTo>
                </a:path>
              </a:pathLst>
            </a:custGeom>
            <a:ln w="31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07875" y="3836960"/>
              <a:ext cx="410845" cy="135890"/>
            </a:xfrm>
            <a:custGeom>
              <a:avLst/>
              <a:gdLst/>
              <a:ahLst/>
              <a:cxnLst/>
              <a:rect l="l" t="t" r="r" b="b"/>
              <a:pathLst>
                <a:path w="410844" h="135889">
                  <a:moveTo>
                    <a:pt x="135687" y="135765"/>
                  </a:moveTo>
                  <a:lnTo>
                    <a:pt x="274592" y="135765"/>
                  </a:lnTo>
                </a:path>
                <a:path w="410844" h="135889">
                  <a:moveTo>
                    <a:pt x="69452" y="66441"/>
                  </a:moveTo>
                  <a:lnTo>
                    <a:pt x="341202" y="66441"/>
                  </a:lnTo>
                </a:path>
                <a:path w="410844" h="135889">
                  <a:moveTo>
                    <a:pt x="0" y="0"/>
                  </a:moveTo>
                  <a:lnTo>
                    <a:pt x="410294" y="0"/>
                  </a:lnTo>
                </a:path>
              </a:pathLst>
            </a:custGeom>
            <a:ln w="145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13015" y="3808279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-7301" y="14340"/>
                  </a:moveTo>
                  <a:lnTo>
                    <a:pt x="7301" y="14340"/>
                  </a:lnTo>
                </a:path>
              </a:pathLst>
            </a:custGeom>
            <a:ln w="28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02360" y="3603334"/>
              <a:ext cx="410845" cy="0"/>
            </a:xfrm>
            <a:custGeom>
              <a:avLst/>
              <a:gdLst/>
              <a:ahLst/>
              <a:cxnLst/>
              <a:rect l="l" t="t" r="r" b="b"/>
              <a:pathLst>
                <a:path w="410844">
                  <a:moveTo>
                    <a:pt x="0" y="0"/>
                  </a:moveTo>
                  <a:lnTo>
                    <a:pt x="410654" y="0"/>
                  </a:lnTo>
                </a:path>
              </a:pathLst>
            </a:custGeom>
            <a:ln w="202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013015" y="3603334"/>
              <a:ext cx="0" cy="205104"/>
            </a:xfrm>
            <a:custGeom>
              <a:avLst/>
              <a:gdLst/>
              <a:ahLst/>
              <a:cxnLst/>
              <a:rect l="l" t="t" r="r" b="b"/>
              <a:pathLst>
                <a:path h="205104">
                  <a:moveTo>
                    <a:pt x="0" y="0"/>
                  </a:moveTo>
                  <a:lnTo>
                    <a:pt x="0" y="204944"/>
                  </a:lnTo>
                </a:path>
              </a:pathLst>
            </a:custGeom>
            <a:ln w="146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97220" y="4628059"/>
              <a:ext cx="410845" cy="407034"/>
            </a:xfrm>
            <a:custGeom>
              <a:avLst/>
              <a:gdLst/>
              <a:ahLst/>
              <a:cxnLst/>
              <a:rect l="l" t="t" r="r" b="b"/>
              <a:pathLst>
                <a:path w="410844" h="407035">
                  <a:moveTo>
                    <a:pt x="0" y="0"/>
                  </a:moveTo>
                  <a:lnTo>
                    <a:pt x="205139" y="204656"/>
                  </a:lnTo>
                  <a:lnTo>
                    <a:pt x="410654" y="0"/>
                  </a:lnTo>
                </a:path>
                <a:path w="410844" h="407035">
                  <a:moveTo>
                    <a:pt x="205139" y="204656"/>
                  </a:moveTo>
                  <a:lnTo>
                    <a:pt x="205139" y="406791"/>
                  </a:lnTo>
                </a:path>
              </a:pathLst>
            </a:custGeom>
            <a:ln w="31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07875" y="5473508"/>
              <a:ext cx="410845" cy="135890"/>
            </a:xfrm>
            <a:custGeom>
              <a:avLst/>
              <a:gdLst/>
              <a:ahLst/>
              <a:cxnLst/>
              <a:rect l="l" t="t" r="r" b="b"/>
              <a:pathLst>
                <a:path w="410844" h="135889">
                  <a:moveTo>
                    <a:pt x="135687" y="135736"/>
                  </a:moveTo>
                  <a:lnTo>
                    <a:pt x="274592" y="135736"/>
                  </a:lnTo>
                </a:path>
                <a:path w="410844" h="135889">
                  <a:moveTo>
                    <a:pt x="69452" y="66455"/>
                  </a:moveTo>
                  <a:lnTo>
                    <a:pt x="341202" y="66455"/>
                  </a:lnTo>
                </a:path>
                <a:path w="410844" h="135889">
                  <a:moveTo>
                    <a:pt x="0" y="0"/>
                  </a:moveTo>
                  <a:lnTo>
                    <a:pt x="410294" y="0"/>
                  </a:lnTo>
                </a:path>
              </a:pathLst>
            </a:custGeom>
            <a:ln w="145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013015" y="5444525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-7301" y="14491"/>
                  </a:moveTo>
                  <a:lnTo>
                    <a:pt x="7301" y="14491"/>
                  </a:lnTo>
                </a:path>
              </a:pathLst>
            </a:custGeom>
            <a:ln w="289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02360" y="4832716"/>
              <a:ext cx="410845" cy="0"/>
            </a:xfrm>
            <a:custGeom>
              <a:avLst/>
              <a:gdLst/>
              <a:ahLst/>
              <a:cxnLst/>
              <a:rect l="l" t="t" r="r" b="b"/>
              <a:pathLst>
                <a:path w="410844">
                  <a:moveTo>
                    <a:pt x="0" y="0"/>
                  </a:moveTo>
                  <a:lnTo>
                    <a:pt x="410654" y="0"/>
                  </a:lnTo>
                </a:path>
              </a:pathLst>
            </a:custGeom>
            <a:ln w="202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13015" y="4832716"/>
              <a:ext cx="0" cy="612140"/>
            </a:xfrm>
            <a:custGeom>
              <a:avLst/>
              <a:gdLst/>
              <a:ahLst/>
              <a:cxnLst/>
              <a:rect l="l" t="t" r="r" b="b"/>
              <a:pathLst>
                <a:path h="612139">
                  <a:moveTo>
                    <a:pt x="0" y="490916"/>
                  </a:moveTo>
                  <a:lnTo>
                    <a:pt x="0" y="611808"/>
                  </a:lnTo>
                </a:path>
                <a:path h="612139">
                  <a:moveTo>
                    <a:pt x="0" y="0"/>
                  </a:moveTo>
                  <a:lnTo>
                    <a:pt x="0" y="80882"/>
                  </a:lnTo>
                </a:path>
              </a:pathLst>
            </a:custGeom>
            <a:ln w="146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952478" y="4913599"/>
              <a:ext cx="121285" cy="410209"/>
            </a:xfrm>
            <a:custGeom>
              <a:avLst/>
              <a:gdLst/>
              <a:ahLst/>
              <a:cxnLst/>
              <a:rect l="l" t="t" r="r" b="b"/>
              <a:pathLst>
                <a:path w="121285" h="410210">
                  <a:moveTo>
                    <a:pt x="121095" y="0"/>
                  </a:moveTo>
                  <a:lnTo>
                    <a:pt x="0" y="0"/>
                  </a:lnTo>
                  <a:lnTo>
                    <a:pt x="0" y="410034"/>
                  </a:lnTo>
                  <a:lnTo>
                    <a:pt x="121095" y="410034"/>
                  </a:lnTo>
                  <a:lnTo>
                    <a:pt x="1210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952478" y="4913599"/>
              <a:ext cx="121285" cy="410209"/>
            </a:xfrm>
            <a:custGeom>
              <a:avLst/>
              <a:gdLst/>
              <a:ahLst/>
              <a:cxnLst/>
              <a:rect l="l" t="t" r="r" b="b"/>
              <a:pathLst>
                <a:path w="121285" h="410210">
                  <a:moveTo>
                    <a:pt x="0" y="410034"/>
                  </a:moveTo>
                  <a:lnTo>
                    <a:pt x="121095" y="410034"/>
                  </a:lnTo>
                  <a:lnTo>
                    <a:pt x="121095" y="0"/>
                  </a:lnTo>
                  <a:lnTo>
                    <a:pt x="0" y="0"/>
                  </a:lnTo>
                  <a:lnTo>
                    <a:pt x="0" y="410034"/>
                  </a:lnTo>
                  <a:close/>
                </a:path>
              </a:pathLst>
            </a:custGeom>
            <a:ln w="14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539565" y="5003112"/>
            <a:ext cx="34861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sz="2050" b="1" spc="5" dirty="0">
                <a:latin typeface="Arial"/>
                <a:cs typeface="Arial"/>
              </a:rPr>
              <a:t>Z</a:t>
            </a:r>
            <a:r>
              <a:rPr sz="2025" b="1" spc="7" baseline="-28806" dirty="0">
                <a:latin typeface="Arial"/>
                <a:cs typeface="Arial"/>
              </a:rPr>
              <a:t>N</a:t>
            </a:r>
            <a:endParaRPr sz="2025" baseline="-28806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249148" y="2401171"/>
            <a:ext cx="1214755" cy="2242820"/>
            <a:chOff x="4249148" y="2401171"/>
            <a:chExt cx="1214755" cy="2242820"/>
          </a:xfrm>
        </p:grpSpPr>
        <p:sp>
          <p:nvSpPr>
            <p:cNvPr id="23" name="object 23"/>
            <p:cNvSpPr/>
            <p:nvPr/>
          </p:nvSpPr>
          <p:spPr>
            <a:xfrm>
              <a:off x="4265023" y="2417046"/>
              <a:ext cx="821055" cy="2211070"/>
            </a:xfrm>
            <a:custGeom>
              <a:avLst/>
              <a:gdLst/>
              <a:ahLst/>
              <a:cxnLst/>
              <a:rect l="l" t="t" r="r" b="b"/>
              <a:pathLst>
                <a:path w="821054" h="2211070">
                  <a:moveTo>
                    <a:pt x="205154" y="2211013"/>
                  </a:moveTo>
                  <a:lnTo>
                    <a:pt x="820905" y="2211013"/>
                  </a:lnTo>
                  <a:lnTo>
                    <a:pt x="514616" y="1596322"/>
                  </a:lnTo>
                  <a:lnTo>
                    <a:pt x="205154" y="2211013"/>
                  </a:lnTo>
                </a:path>
                <a:path w="821054" h="2211070">
                  <a:moveTo>
                    <a:pt x="0" y="0"/>
                  </a:moveTo>
                  <a:lnTo>
                    <a:pt x="205154" y="204944"/>
                  </a:lnTo>
                  <a:lnTo>
                    <a:pt x="410741" y="0"/>
                  </a:lnTo>
                </a:path>
                <a:path w="821054" h="2211070">
                  <a:moveTo>
                    <a:pt x="205154" y="204944"/>
                  </a:moveTo>
                  <a:lnTo>
                    <a:pt x="205154" y="410034"/>
                  </a:lnTo>
                </a:path>
              </a:pathLst>
            </a:custGeom>
            <a:ln w="31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675764" y="3262912"/>
              <a:ext cx="410209" cy="138430"/>
            </a:xfrm>
            <a:custGeom>
              <a:avLst/>
              <a:gdLst/>
              <a:ahLst/>
              <a:cxnLst/>
              <a:rect l="l" t="t" r="r" b="b"/>
              <a:pathLst>
                <a:path w="410210" h="138429">
                  <a:moveTo>
                    <a:pt x="135615" y="138215"/>
                  </a:moveTo>
                  <a:lnTo>
                    <a:pt x="274548" y="138215"/>
                  </a:lnTo>
                </a:path>
                <a:path w="410210" h="138429">
                  <a:moveTo>
                    <a:pt x="68961" y="69179"/>
                  </a:moveTo>
                  <a:lnTo>
                    <a:pt x="340769" y="69179"/>
                  </a:lnTo>
                </a:path>
                <a:path w="410210" h="138429">
                  <a:moveTo>
                    <a:pt x="0" y="0"/>
                  </a:moveTo>
                  <a:lnTo>
                    <a:pt x="410164" y="0"/>
                  </a:lnTo>
                </a:path>
              </a:pathLst>
            </a:custGeom>
            <a:ln w="145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80774" y="3236682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-7301" y="13115"/>
                  </a:moveTo>
                  <a:lnTo>
                    <a:pt x="7301" y="13115"/>
                  </a:lnTo>
                </a:path>
              </a:pathLst>
            </a:custGeom>
            <a:ln w="26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470177" y="2621991"/>
              <a:ext cx="410845" cy="0"/>
            </a:xfrm>
            <a:custGeom>
              <a:avLst/>
              <a:gdLst/>
              <a:ahLst/>
              <a:cxnLst/>
              <a:rect l="l" t="t" r="r" b="b"/>
              <a:pathLst>
                <a:path w="410845">
                  <a:moveTo>
                    <a:pt x="0" y="0"/>
                  </a:moveTo>
                  <a:lnTo>
                    <a:pt x="410597" y="0"/>
                  </a:lnTo>
                </a:path>
              </a:pathLst>
            </a:custGeom>
            <a:ln w="202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331767" y="2662346"/>
              <a:ext cx="124460" cy="410209"/>
            </a:xfrm>
            <a:custGeom>
              <a:avLst/>
              <a:gdLst/>
              <a:ahLst/>
              <a:cxnLst/>
              <a:rect l="l" t="t" r="r" b="b"/>
              <a:pathLst>
                <a:path w="124460" h="410210">
                  <a:moveTo>
                    <a:pt x="124301" y="0"/>
                  </a:moveTo>
                  <a:lnTo>
                    <a:pt x="0" y="0"/>
                  </a:lnTo>
                  <a:lnTo>
                    <a:pt x="0" y="410034"/>
                  </a:lnTo>
                  <a:lnTo>
                    <a:pt x="124301" y="410034"/>
                  </a:lnTo>
                  <a:lnTo>
                    <a:pt x="1243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331767" y="2662346"/>
              <a:ext cx="124460" cy="410209"/>
            </a:xfrm>
            <a:custGeom>
              <a:avLst/>
              <a:gdLst/>
              <a:ahLst/>
              <a:cxnLst/>
              <a:rect l="l" t="t" r="r" b="b"/>
              <a:pathLst>
                <a:path w="124460" h="410210">
                  <a:moveTo>
                    <a:pt x="0" y="410034"/>
                  </a:moveTo>
                  <a:lnTo>
                    <a:pt x="124301" y="410034"/>
                  </a:lnTo>
                  <a:lnTo>
                    <a:pt x="124301" y="0"/>
                  </a:lnTo>
                  <a:lnTo>
                    <a:pt x="0" y="0"/>
                  </a:lnTo>
                  <a:lnTo>
                    <a:pt x="0" y="410034"/>
                  </a:lnTo>
                  <a:close/>
                </a:path>
              </a:pathLst>
            </a:custGeom>
            <a:ln w="14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606315" y="2670904"/>
            <a:ext cx="201930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050" b="1" spc="5" dirty="0">
                <a:latin typeface="Arial"/>
                <a:cs typeface="Arial"/>
              </a:rPr>
              <a:t>R</a:t>
            </a:r>
            <a:endParaRPr sz="20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628838" y="2255483"/>
            <a:ext cx="2764155" cy="981710"/>
          </a:xfrm>
          <a:custGeom>
            <a:avLst/>
            <a:gdLst/>
            <a:ahLst/>
            <a:cxnLst/>
            <a:rect l="l" t="t" r="r" b="b"/>
            <a:pathLst>
              <a:path w="2764154" h="981710">
                <a:moveTo>
                  <a:pt x="2480317" y="877285"/>
                </a:moveTo>
                <a:lnTo>
                  <a:pt x="2434006" y="865611"/>
                </a:lnTo>
                <a:lnTo>
                  <a:pt x="2405152" y="834192"/>
                </a:lnTo>
                <a:lnTo>
                  <a:pt x="2399525" y="813726"/>
                </a:lnTo>
                <a:lnTo>
                  <a:pt x="2405152" y="793549"/>
                </a:lnTo>
                <a:lnTo>
                  <a:pt x="2416838" y="776254"/>
                </a:lnTo>
                <a:lnTo>
                  <a:pt x="2434006" y="761697"/>
                </a:lnTo>
                <a:lnTo>
                  <a:pt x="2454348" y="753194"/>
                </a:lnTo>
                <a:lnTo>
                  <a:pt x="2480317" y="750455"/>
                </a:lnTo>
                <a:lnTo>
                  <a:pt x="2454348" y="747573"/>
                </a:lnTo>
                <a:lnTo>
                  <a:pt x="2434006" y="738781"/>
                </a:lnTo>
                <a:lnTo>
                  <a:pt x="2416838" y="724225"/>
                </a:lnTo>
                <a:lnTo>
                  <a:pt x="2405152" y="706930"/>
                </a:lnTo>
                <a:lnTo>
                  <a:pt x="2399525" y="686752"/>
                </a:lnTo>
                <a:lnTo>
                  <a:pt x="2405152" y="666719"/>
                </a:lnTo>
                <a:lnTo>
                  <a:pt x="2416838" y="649280"/>
                </a:lnTo>
                <a:lnTo>
                  <a:pt x="2434006" y="634868"/>
                </a:lnTo>
                <a:lnTo>
                  <a:pt x="2454348" y="626364"/>
                </a:lnTo>
                <a:lnTo>
                  <a:pt x="2480317" y="623482"/>
                </a:lnTo>
                <a:lnTo>
                  <a:pt x="2454348" y="620311"/>
                </a:lnTo>
                <a:lnTo>
                  <a:pt x="2434006" y="611808"/>
                </a:lnTo>
                <a:lnTo>
                  <a:pt x="2416838" y="597395"/>
                </a:lnTo>
                <a:lnTo>
                  <a:pt x="2405152" y="580100"/>
                </a:lnTo>
                <a:lnTo>
                  <a:pt x="2399525" y="559923"/>
                </a:lnTo>
                <a:lnTo>
                  <a:pt x="2405152" y="539745"/>
                </a:lnTo>
                <a:lnTo>
                  <a:pt x="2416838" y="522451"/>
                </a:lnTo>
                <a:lnTo>
                  <a:pt x="2434006" y="507894"/>
                </a:lnTo>
                <a:lnTo>
                  <a:pt x="2454348" y="499102"/>
                </a:lnTo>
                <a:lnTo>
                  <a:pt x="2480317" y="496220"/>
                </a:lnTo>
                <a:lnTo>
                  <a:pt x="2454348" y="490599"/>
                </a:lnTo>
                <a:lnTo>
                  <a:pt x="2434006" y="481807"/>
                </a:lnTo>
                <a:lnTo>
                  <a:pt x="2416838" y="467683"/>
                </a:lnTo>
                <a:lnTo>
                  <a:pt x="2405152" y="450388"/>
                </a:lnTo>
                <a:lnTo>
                  <a:pt x="2399525" y="429779"/>
                </a:lnTo>
                <a:lnTo>
                  <a:pt x="2405152" y="412484"/>
                </a:lnTo>
                <a:lnTo>
                  <a:pt x="2416838" y="392306"/>
                </a:lnTo>
                <a:lnTo>
                  <a:pt x="2434006" y="378182"/>
                </a:lnTo>
                <a:lnTo>
                  <a:pt x="2454348" y="369390"/>
                </a:lnTo>
                <a:lnTo>
                  <a:pt x="2480317" y="366508"/>
                </a:lnTo>
              </a:path>
              <a:path w="2764154" h="981710">
                <a:moveTo>
                  <a:pt x="2251935" y="877285"/>
                </a:moveTo>
                <a:lnTo>
                  <a:pt x="2298246" y="865611"/>
                </a:lnTo>
                <a:lnTo>
                  <a:pt x="2327101" y="834192"/>
                </a:lnTo>
                <a:lnTo>
                  <a:pt x="2332871" y="813726"/>
                </a:lnTo>
                <a:lnTo>
                  <a:pt x="2327101" y="793549"/>
                </a:lnTo>
                <a:lnTo>
                  <a:pt x="2315415" y="776254"/>
                </a:lnTo>
                <a:lnTo>
                  <a:pt x="2298246" y="761697"/>
                </a:lnTo>
                <a:lnTo>
                  <a:pt x="2278048" y="753194"/>
                </a:lnTo>
                <a:lnTo>
                  <a:pt x="2251935" y="750455"/>
                </a:lnTo>
                <a:lnTo>
                  <a:pt x="2278048" y="747573"/>
                </a:lnTo>
                <a:lnTo>
                  <a:pt x="2298246" y="738781"/>
                </a:lnTo>
                <a:lnTo>
                  <a:pt x="2315415" y="724225"/>
                </a:lnTo>
                <a:lnTo>
                  <a:pt x="2327101" y="706930"/>
                </a:lnTo>
                <a:lnTo>
                  <a:pt x="2332871" y="686752"/>
                </a:lnTo>
                <a:lnTo>
                  <a:pt x="2327101" y="666719"/>
                </a:lnTo>
                <a:lnTo>
                  <a:pt x="2315415" y="649280"/>
                </a:lnTo>
                <a:lnTo>
                  <a:pt x="2298246" y="634868"/>
                </a:lnTo>
                <a:lnTo>
                  <a:pt x="2278048" y="626364"/>
                </a:lnTo>
                <a:lnTo>
                  <a:pt x="2251935" y="623482"/>
                </a:lnTo>
                <a:lnTo>
                  <a:pt x="2278048" y="620311"/>
                </a:lnTo>
                <a:lnTo>
                  <a:pt x="2298246" y="611808"/>
                </a:lnTo>
                <a:lnTo>
                  <a:pt x="2315415" y="597395"/>
                </a:lnTo>
                <a:lnTo>
                  <a:pt x="2327101" y="580100"/>
                </a:lnTo>
                <a:lnTo>
                  <a:pt x="2332871" y="559923"/>
                </a:lnTo>
                <a:lnTo>
                  <a:pt x="2327101" y="539746"/>
                </a:lnTo>
                <a:lnTo>
                  <a:pt x="2315415" y="522451"/>
                </a:lnTo>
                <a:lnTo>
                  <a:pt x="2298246" y="507894"/>
                </a:lnTo>
                <a:lnTo>
                  <a:pt x="2278048" y="499102"/>
                </a:lnTo>
                <a:lnTo>
                  <a:pt x="2251935" y="496220"/>
                </a:lnTo>
                <a:lnTo>
                  <a:pt x="2278048" y="490599"/>
                </a:lnTo>
                <a:lnTo>
                  <a:pt x="2298246" y="481807"/>
                </a:lnTo>
                <a:lnTo>
                  <a:pt x="2315415" y="467683"/>
                </a:lnTo>
                <a:lnTo>
                  <a:pt x="2327101" y="450388"/>
                </a:lnTo>
                <a:lnTo>
                  <a:pt x="2332871" y="429779"/>
                </a:lnTo>
                <a:lnTo>
                  <a:pt x="2327101" y="412484"/>
                </a:lnTo>
                <a:lnTo>
                  <a:pt x="2315415" y="392306"/>
                </a:lnTo>
                <a:lnTo>
                  <a:pt x="2298246" y="378182"/>
                </a:lnTo>
                <a:lnTo>
                  <a:pt x="2278048" y="369390"/>
                </a:lnTo>
                <a:lnTo>
                  <a:pt x="2251935" y="366508"/>
                </a:lnTo>
              </a:path>
              <a:path w="2764154" h="981710">
                <a:moveTo>
                  <a:pt x="2251935" y="981199"/>
                </a:moveTo>
                <a:lnTo>
                  <a:pt x="2251935" y="877285"/>
                </a:lnTo>
              </a:path>
              <a:path w="2764154" h="981710">
                <a:moveTo>
                  <a:pt x="2457089" y="366508"/>
                </a:moveTo>
                <a:lnTo>
                  <a:pt x="2763811" y="366508"/>
                </a:lnTo>
              </a:path>
              <a:path w="2764154" h="981710">
                <a:moveTo>
                  <a:pt x="2457089" y="877285"/>
                </a:moveTo>
                <a:lnTo>
                  <a:pt x="2763811" y="877285"/>
                </a:lnTo>
              </a:path>
              <a:path w="2764154" h="981710">
                <a:moveTo>
                  <a:pt x="2763811" y="366508"/>
                </a:moveTo>
                <a:lnTo>
                  <a:pt x="2763811" y="406863"/>
                </a:lnTo>
              </a:path>
              <a:path w="2764154" h="981710">
                <a:moveTo>
                  <a:pt x="2763811" y="816897"/>
                </a:moveTo>
                <a:lnTo>
                  <a:pt x="2763811" y="877285"/>
                </a:lnTo>
              </a:path>
              <a:path w="2764154" h="981710">
                <a:moveTo>
                  <a:pt x="202268" y="121208"/>
                </a:moveTo>
                <a:lnTo>
                  <a:pt x="216840" y="60388"/>
                </a:lnTo>
                <a:lnTo>
                  <a:pt x="254350" y="14556"/>
                </a:lnTo>
                <a:lnTo>
                  <a:pt x="306288" y="0"/>
                </a:lnTo>
                <a:lnTo>
                  <a:pt x="332257" y="2882"/>
                </a:lnTo>
                <a:lnTo>
                  <a:pt x="378568" y="34589"/>
                </a:lnTo>
                <a:lnTo>
                  <a:pt x="404537" y="89357"/>
                </a:lnTo>
                <a:lnTo>
                  <a:pt x="407423" y="121208"/>
                </a:lnTo>
                <a:lnTo>
                  <a:pt x="410308" y="89357"/>
                </a:lnTo>
                <a:lnTo>
                  <a:pt x="439451" y="34589"/>
                </a:lnTo>
                <a:lnTo>
                  <a:pt x="485762" y="2882"/>
                </a:lnTo>
                <a:lnTo>
                  <a:pt x="511731" y="0"/>
                </a:lnTo>
                <a:lnTo>
                  <a:pt x="537844" y="2882"/>
                </a:lnTo>
                <a:lnTo>
                  <a:pt x="583722" y="34589"/>
                </a:lnTo>
                <a:lnTo>
                  <a:pt x="610124" y="89357"/>
                </a:lnTo>
                <a:lnTo>
                  <a:pt x="613010" y="121208"/>
                </a:lnTo>
                <a:lnTo>
                  <a:pt x="615751" y="89357"/>
                </a:lnTo>
                <a:lnTo>
                  <a:pt x="644605" y="34589"/>
                </a:lnTo>
                <a:lnTo>
                  <a:pt x="688031" y="2882"/>
                </a:lnTo>
                <a:lnTo>
                  <a:pt x="716885" y="0"/>
                </a:lnTo>
                <a:lnTo>
                  <a:pt x="742998" y="2882"/>
                </a:lnTo>
                <a:lnTo>
                  <a:pt x="789309" y="34589"/>
                </a:lnTo>
                <a:lnTo>
                  <a:pt x="815278" y="89357"/>
                </a:lnTo>
                <a:lnTo>
                  <a:pt x="818164" y="121208"/>
                </a:lnTo>
                <a:lnTo>
                  <a:pt x="820905" y="89357"/>
                </a:lnTo>
                <a:lnTo>
                  <a:pt x="846874" y="34589"/>
                </a:lnTo>
                <a:lnTo>
                  <a:pt x="893185" y="2882"/>
                </a:lnTo>
                <a:lnTo>
                  <a:pt x="919298" y="0"/>
                </a:lnTo>
                <a:lnTo>
                  <a:pt x="948153" y="2882"/>
                </a:lnTo>
                <a:lnTo>
                  <a:pt x="971236" y="14556"/>
                </a:lnTo>
                <a:lnTo>
                  <a:pt x="994464" y="34589"/>
                </a:lnTo>
                <a:lnTo>
                  <a:pt x="1009035" y="60388"/>
                </a:lnTo>
                <a:lnTo>
                  <a:pt x="1020433" y="89357"/>
                </a:lnTo>
                <a:lnTo>
                  <a:pt x="1023174" y="121208"/>
                </a:lnTo>
              </a:path>
              <a:path w="2764154" h="981710">
                <a:moveTo>
                  <a:pt x="0" y="121208"/>
                </a:moveTo>
                <a:lnTo>
                  <a:pt x="202268" y="121208"/>
                </a:lnTo>
              </a:path>
              <a:path w="2764154" h="981710">
                <a:moveTo>
                  <a:pt x="1023174" y="121208"/>
                </a:moveTo>
                <a:lnTo>
                  <a:pt x="1228761" y="121208"/>
                </a:lnTo>
              </a:path>
              <a:path w="2764154" h="981710">
                <a:moveTo>
                  <a:pt x="0" y="530954"/>
                </a:moveTo>
                <a:lnTo>
                  <a:pt x="1228761" y="530954"/>
                </a:lnTo>
              </a:path>
            </a:pathLst>
          </a:custGeom>
          <a:ln w="145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094971" y="1947025"/>
            <a:ext cx="30607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600" b="1" spc="5" dirty="0">
                <a:latin typeface="Arial"/>
                <a:cs typeface="Arial"/>
              </a:rPr>
              <a:t>X</a:t>
            </a:r>
            <a:r>
              <a:rPr sz="1575" b="1" spc="7" baseline="-26455" dirty="0">
                <a:latin typeface="Arial"/>
                <a:cs typeface="Arial"/>
              </a:rPr>
              <a:t>O</a:t>
            </a:r>
            <a:endParaRPr sz="1575" baseline="-26455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628838" y="3481982"/>
            <a:ext cx="1229360" cy="531495"/>
          </a:xfrm>
          <a:custGeom>
            <a:avLst/>
            <a:gdLst/>
            <a:ahLst/>
            <a:cxnLst/>
            <a:rect l="l" t="t" r="r" b="b"/>
            <a:pathLst>
              <a:path w="1229360" h="531495">
                <a:moveTo>
                  <a:pt x="202268" y="121352"/>
                </a:moveTo>
                <a:lnTo>
                  <a:pt x="216840" y="60820"/>
                </a:lnTo>
                <a:lnTo>
                  <a:pt x="254350" y="17439"/>
                </a:lnTo>
                <a:lnTo>
                  <a:pt x="306288" y="0"/>
                </a:lnTo>
                <a:lnTo>
                  <a:pt x="332257" y="2882"/>
                </a:lnTo>
                <a:lnTo>
                  <a:pt x="378568" y="34734"/>
                </a:lnTo>
                <a:lnTo>
                  <a:pt x="404537" y="89501"/>
                </a:lnTo>
                <a:lnTo>
                  <a:pt x="407423" y="121352"/>
                </a:lnTo>
                <a:lnTo>
                  <a:pt x="410308" y="89501"/>
                </a:lnTo>
                <a:lnTo>
                  <a:pt x="439451" y="34734"/>
                </a:lnTo>
                <a:lnTo>
                  <a:pt x="485762" y="2882"/>
                </a:lnTo>
                <a:lnTo>
                  <a:pt x="511731" y="0"/>
                </a:lnTo>
                <a:lnTo>
                  <a:pt x="537844" y="2882"/>
                </a:lnTo>
                <a:lnTo>
                  <a:pt x="583722" y="34734"/>
                </a:lnTo>
                <a:lnTo>
                  <a:pt x="610124" y="89501"/>
                </a:lnTo>
                <a:lnTo>
                  <a:pt x="613010" y="121352"/>
                </a:lnTo>
                <a:lnTo>
                  <a:pt x="615751" y="89501"/>
                </a:lnTo>
                <a:lnTo>
                  <a:pt x="644605" y="34734"/>
                </a:lnTo>
                <a:lnTo>
                  <a:pt x="688031" y="2882"/>
                </a:lnTo>
                <a:lnTo>
                  <a:pt x="716885" y="0"/>
                </a:lnTo>
                <a:lnTo>
                  <a:pt x="742998" y="2882"/>
                </a:lnTo>
                <a:lnTo>
                  <a:pt x="789309" y="34734"/>
                </a:lnTo>
                <a:lnTo>
                  <a:pt x="815278" y="89501"/>
                </a:lnTo>
                <a:lnTo>
                  <a:pt x="818164" y="121352"/>
                </a:lnTo>
                <a:lnTo>
                  <a:pt x="820905" y="89501"/>
                </a:lnTo>
                <a:lnTo>
                  <a:pt x="846874" y="34733"/>
                </a:lnTo>
                <a:lnTo>
                  <a:pt x="893185" y="2882"/>
                </a:lnTo>
                <a:lnTo>
                  <a:pt x="919298" y="0"/>
                </a:lnTo>
                <a:lnTo>
                  <a:pt x="948153" y="2882"/>
                </a:lnTo>
                <a:lnTo>
                  <a:pt x="971236" y="17439"/>
                </a:lnTo>
                <a:lnTo>
                  <a:pt x="994464" y="34733"/>
                </a:lnTo>
                <a:lnTo>
                  <a:pt x="1009035" y="60820"/>
                </a:lnTo>
                <a:lnTo>
                  <a:pt x="1020433" y="89501"/>
                </a:lnTo>
                <a:lnTo>
                  <a:pt x="1023174" y="121352"/>
                </a:lnTo>
              </a:path>
              <a:path w="1229360" h="531495">
                <a:moveTo>
                  <a:pt x="0" y="121352"/>
                </a:moveTo>
                <a:lnTo>
                  <a:pt x="202268" y="121352"/>
                </a:lnTo>
              </a:path>
              <a:path w="1229360" h="531495">
                <a:moveTo>
                  <a:pt x="1023174" y="121352"/>
                </a:moveTo>
                <a:lnTo>
                  <a:pt x="1228761" y="121352"/>
                </a:lnTo>
              </a:path>
              <a:path w="1229360" h="531495">
                <a:moveTo>
                  <a:pt x="0" y="531386"/>
                </a:moveTo>
                <a:lnTo>
                  <a:pt x="1228761" y="531386"/>
                </a:lnTo>
              </a:path>
            </a:pathLst>
          </a:custGeom>
          <a:ln w="145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3094971" y="3173524"/>
            <a:ext cx="30607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600" b="1" spc="5" dirty="0">
                <a:latin typeface="Arial"/>
                <a:cs typeface="Arial"/>
              </a:rPr>
              <a:t>X</a:t>
            </a:r>
            <a:r>
              <a:rPr sz="1575" b="1" spc="7" baseline="-26455" dirty="0">
                <a:latin typeface="Arial"/>
                <a:cs typeface="Arial"/>
              </a:rPr>
              <a:t>O</a:t>
            </a:r>
            <a:endParaRPr sz="1575" baseline="-26455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621536" y="3596032"/>
            <a:ext cx="1344930" cy="1856105"/>
            <a:chOff x="2621536" y="3596032"/>
            <a:chExt cx="1344930" cy="1856105"/>
          </a:xfrm>
        </p:grpSpPr>
        <p:sp>
          <p:nvSpPr>
            <p:cNvPr id="35" name="object 35"/>
            <p:cNvSpPr/>
            <p:nvPr/>
          </p:nvSpPr>
          <p:spPr>
            <a:xfrm>
              <a:off x="2628838" y="3603334"/>
              <a:ext cx="0" cy="410209"/>
            </a:xfrm>
            <a:custGeom>
              <a:avLst/>
              <a:gdLst/>
              <a:ahLst/>
              <a:cxnLst/>
              <a:rect l="l" t="t" r="r" b="b"/>
              <a:pathLst>
                <a:path h="410210">
                  <a:moveTo>
                    <a:pt x="0" y="410034"/>
                  </a:moveTo>
                  <a:lnTo>
                    <a:pt x="0" y="0"/>
                  </a:lnTo>
                </a:path>
              </a:pathLst>
            </a:custGeom>
            <a:ln w="146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729973" y="4832716"/>
              <a:ext cx="0" cy="612140"/>
            </a:xfrm>
            <a:custGeom>
              <a:avLst/>
              <a:gdLst/>
              <a:ahLst/>
              <a:cxnLst/>
              <a:rect l="l" t="t" r="r" b="b"/>
              <a:pathLst>
                <a:path h="612139">
                  <a:moveTo>
                    <a:pt x="0" y="511065"/>
                  </a:moveTo>
                  <a:lnTo>
                    <a:pt x="0" y="611808"/>
                  </a:lnTo>
                </a:path>
                <a:path h="612139">
                  <a:moveTo>
                    <a:pt x="0" y="0"/>
                  </a:moveTo>
                  <a:lnTo>
                    <a:pt x="0" y="101031"/>
                  </a:lnTo>
                </a:path>
              </a:pathLst>
            </a:custGeom>
            <a:ln w="146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729973" y="4708625"/>
              <a:ext cx="1229360" cy="735965"/>
            </a:xfrm>
            <a:custGeom>
              <a:avLst/>
              <a:gdLst/>
              <a:ahLst/>
              <a:cxnLst/>
              <a:rect l="l" t="t" r="r" b="b"/>
              <a:pathLst>
                <a:path w="1229360" h="735964">
                  <a:moveTo>
                    <a:pt x="0" y="735899"/>
                  </a:moveTo>
                  <a:lnTo>
                    <a:pt x="1228761" y="735899"/>
                  </a:lnTo>
                </a:path>
                <a:path w="1229360" h="735964">
                  <a:moveTo>
                    <a:pt x="205154" y="124091"/>
                  </a:moveTo>
                  <a:lnTo>
                    <a:pt x="219725" y="60820"/>
                  </a:lnTo>
                  <a:lnTo>
                    <a:pt x="257092" y="17294"/>
                  </a:lnTo>
                  <a:lnTo>
                    <a:pt x="306288" y="0"/>
                  </a:lnTo>
                  <a:lnTo>
                    <a:pt x="332257" y="5909"/>
                  </a:lnTo>
                  <a:lnTo>
                    <a:pt x="378568" y="37472"/>
                  </a:lnTo>
                  <a:lnTo>
                    <a:pt x="407423" y="92527"/>
                  </a:lnTo>
                  <a:lnTo>
                    <a:pt x="410597" y="124091"/>
                  </a:lnTo>
                  <a:lnTo>
                    <a:pt x="413482" y="92527"/>
                  </a:lnTo>
                  <a:lnTo>
                    <a:pt x="439451" y="37472"/>
                  </a:lnTo>
                  <a:lnTo>
                    <a:pt x="485762" y="5909"/>
                  </a:lnTo>
                  <a:lnTo>
                    <a:pt x="511875" y="0"/>
                  </a:lnTo>
                  <a:lnTo>
                    <a:pt x="537844" y="5909"/>
                  </a:lnTo>
                  <a:lnTo>
                    <a:pt x="584155" y="37472"/>
                  </a:lnTo>
                  <a:lnTo>
                    <a:pt x="610124" y="92527"/>
                  </a:lnTo>
                  <a:lnTo>
                    <a:pt x="615751" y="124091"/>
                  </a:lnTo>
                  <a:lnTo>
                    <a:pt x="618636" y="92527"/>
                  </a:lnTo>
                  <a:lnTo>
                    <a:pt x="644605" y="37472"/>
                  </a:lnTo>
                  <a:lnTo>
                    <a:pt x="690916" y="5909"/>
                  </a:lnTo>
                  <a:lnTo>
                    <a:pt x="717029" y="0"/>
                  </a:lnTo>
                  <a:lnTo>
                    <a:pt x="742998" y="5909"/>
                  </a:lnTo>
                  <a:lnTo>
                    <a:pt x="789309" y="37472"/>
                  </a:lnTo>
                  <a:lnTo>
                    <a:pt x="815278" y="92527"/>
                  </a:lnTo>
                  <a:lnTo>
                    <a:pt x="818164" y="124091"/>
                  </a:lnTo>
                  <a:lnTo>
                    <a:pt x="823790" y="92527"/>
                  </a:lnTo>
                  <a:lnTo>
                    <a:pt x="849759" y="37472"/>
                  </a:lnTo>
                  <a:lnTo>
                    <a:pt x="896070" y="5909"/>
                  </a:lnTo>
                  <a:lnTo>
                    <a:pt x="922039" y="0"/>
                  </a:lnTo>
                  <a:lnTo>
                    <a:pt x="948153" y="5909"/>
                  </a:lnTo>
                  <a:lnTo>
                    <a:pt x="974121" y="17294"/>
                  </a:lnTo>
                  <a:lnTo>
                    <a:pt x="994464" y="37472"/>
                  </a:lnTo>
                  <a:lnTo>
                    <a:pt x="1011921" y="60820"/>
                  </a:lnTo>
                  <a:lnTo>
                    <a:pt x="1020433" y="92527"/>
                  </a:lnTo>
                  <a:lnTo>
                    <a:pt x="1023318" y="124091"/>
                  </a:lnTo>
                </a:path>
                <a:path w="1229360" h="735964">
                  <a:moveTo>
                    <a:pt x="0" y="124091"/>
                  </a:moveTo>
                  <a:lnTo>
                    <a:pt x="205154" y="124091"/>
                  </a:lnTo>
                </a:path>
                <a:path w="1229360" h="735964">
                  <a:moveTo>
                    <a:pt x="1023318" y="124091"/>
                  </a:moveTo>
                  <a:lnTo>
                    <a:pt x="1228761" y="124091"/>
                  </a:lnTo>
                </a:path>
              </a:pathLst>
            </a:custGeom>
            <a:ln w="145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198991" y="4400167"/>
            <a:ext cx="30607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600" b="1" spc="5" dirty="0">
                <a:latin typeface="Arial"/>
                <a:cs typeface="Arial"/>
              </a:rPr>
              <a:t>X</a:t>
            </a:r>
            <a:r>
              <a:rPr sz="1575" b="1" spc="7" baseline="-26455" dirty="0">
                <a:latin typeface="Arial"/>
                <a:cs typeface="Arial"/>
              </a:rPr>
              <a:t>O</a:t>
            </a:r>
            <a:endParaRPr sz="1575" baseline="-26455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2662076" y="4926445"/>
            <a:ext cx="135890" cy="424815"/>
            <a:chOff x="2662076" y="4926445"/>
            <a:chExt cx="135890" cy="424815"/>
          </a:xfrm>
        </p:grpSpPr>
        <p:sp>
          <p:nvSpPr>
            <p:cNvPr id="40" name="object 40"/>
            <p:cNvSpPr/>
            <p:nvPr/>
          </p:nvSpPr>
          <p:spPr>
            <a:xfrm>
              <a:off x="2669378" y="4933747"/>
              <a:ext cx="121285" cy="410209"/>
            </a:xfrm>
            <a:custGeom>
              <a:avLst/>
              <a:gdLst/>
              <a:ahLst/>
              <a:cxnLst/>
              <a:rect l="l" t="t" r="r" b="b"/>
              <a:pathLst>
                <a:path w="121285" h="410210">
                  <a:moveTo>
                    <a:pt x="121095" y="0"/>
                  </a:moveTo>
                  <a:lnTo>
                    <a:pt x="0" y="0"/>
                  </a:lnTo>
                  <a:lnTo>
                    <a:pt x="0" y="410034"/>
                  </a:lnTo>
                  <a:lnTo>
                    <a:pt x="121095" y="410034"/>
                  </a:lnTo>
                  <a:lnTo>
                    <a:pt x="1210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669378" y="4933747"/>
              <a:ext cx="121285" cy="410209"/>
            </a:xfrm>
            <a:custGeom>
              <a:avLst/>
              <a:gdLst/>
              <a:ahLst/>
              <a:cxnLst/>
              <a:rect l="l" t="t" r="r" b="b"/>
              <a:pathLst>
                <a:path w="121285" h="410210">
                  <a:moveTo>
                    <a:pt x="0" y="410034"/>
                  </a:moveTo>
                  <a:lnTo>
                    <a:pt x="121095" y="410034"/>
                  </a:lnTo>
                  <a:lnTo>
                    <a:pt x="121095" y="0"/>
                  </a:lnTo>
                  <a:lnTo>
                    <a:pt x="0" y="0"/>
                  </a:lnTo>
                  <a:lnTo>
                    <a:pt x="0" y="410034"/>
                  </a:lnTo>
                  <a:close/>
                </a:path>
              </a:pathLst>
            </a:custGeom>
            <a:ln w="14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2826049" y="4982992"/>
            <a:ext cx="39941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3Z</a:t>
            </a:r>
            <a:r>
              <a:rPr sz="1575" b="1" baseline="-26455" dirty="0">
                <a:latin typeface="Arial"/>
                <a:cs typeface="Arial"/>
              </a:rPr>
              <a:t>N</a:t>
            </a:r>
            <a:endParaRPr sz="1575" baseline="-26455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6165712" y="2453125"/>
            <a:ext cx="1243965" cy="751205"/>
            <a:chOff x="6165712" y="2453125"/>
            <a:chExt cx="1243965" cy="751205"/>
          </a:xfrm>
        </p:grpSpPr>
        <p:sp>
          <p:nvSpPr>
            <p:cNvPr id="44" name="object 44"/>
            <p:cNvSpPr/>
            <p:nvPr/>
          </p:nvSpPr>
          <p:spPr>
            <a:xfrm>
              <a:off x="6173014" y="2581780"/>
              <a:ext cx="0" cy="615315"/>
            </a:xfrm>
            <a:custGeom>
              <a:avLst/>
              <a:gdLst/>
              <a:ahLst/>
              <a:cxnLst/>
              <a:rect l="l" t="t" r="r" b="b"/>
              <a:pathLst>
                <a:path h="615314">
                  <a:moveTo>
                    <a:pt x="0" y="510777"/>
                  </a:moveTo>
                  <a:lnTo>
                    <a:pt x="0" y="614690"/>
                  </a:lnTo>
                </a:path>
                <a:path h="615314">
                  <a:moveTo>
                    <a:pt x="0" y="0"/>
                  </a:moveTo>
                  <a:lnTo>
                    <a:pt x="0" y="100742"/>
                  </a:lnTo>
                </a:path>
              </a:pathLst>
            </a:custGeom>
            <a:ln w="146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173014" y="2460427"/>
              <a:ext cx="1229360" cy="736600"/>
            </a:xfrm>
            <a:custGeom>
              <a:avLst/>
              <a:gdLst/>
              <a:ahLst/>
              <a:cxnLst/>
              <a:rect l="l" t="t" r="r" b="b"/>
              <a:pathLst>
                <a:path w="1229359" h="736600">
                  <a:moveTo>
                    <a:pt x="0" y="736043"/>
                  </a:moveTo>
                  <a:lnTo>
                    <a:pt x="1228761" y="736043"/>
                  </a:lnTo>
                </a:path>
                <a:path w="1229359" h="736600">
                  <a:moveTo>
                    <a:pt x="202268" y="121352"/>
                  </a:moveTo>
                  <a:lnTo>
                    <a:pt x="216840" y="60532"/>
                  </a:lnTo>
                  <a:lnTo>
                    <a:pt x="254350" y="14268"/>
                  </a:lnTo>
                  <a:lnTo>
                    <a:pt x="306288" y="0"/>
                  </a:lnTo>
                  <a:lnTo>
                    <a:pt x="332257" y="2882"/>
                  </a:lnTo>
                  <a:lnTo>
                    <a:pt x="378568" y="34734"/>
                  </a:lnTo>
                  <a:lnTo>
                    <a:pt x="404537" y="89501"/>
                  </a:lnTo>
                  <a:lnTo>
                    <a:pt x="407423" y="121352"/>
                  </a:lnTo>
                  <a:lnTo>
                    <a:pt x="410597" y="89501"/>
                  </a:lnTo>
                  <a:lnTo>
                    <a:pt x="439451" y="34734"/>
                  </a:lnTo>
                  <a:lnTo>
                    <a:pt x="485762" y="2882"/>
                  </a:lnTo>
                  <a:lnTo>
                    <a:pt x="511731" y="0"/>
                  </a:lnTo>
                  <a:lnTo>
                    <a:pt x="537844" y="2882"/>
                  </a:lnTo>
                  <a:lnTo>
                    <a:pt x="584155" y="34734"/>
                  </a:lnTo>
                  <a:lnTo>
                    <a:pt x="610124" y="89501"/>
                  </a:lnTo>
                  <a:lnTo>
                    <a:pt x="613010" y="121352"/>
                  </a:lnTo>
                  <a:lnTo>
                    <a:pt x="615751" y="89501"/>
                  </a:lnTo>
                  <a:lnTo>
                    <a:pt x="644605" y="34734"/>
                  </a:lnTo>
                  <a:lnTo>
                    <a:pt x="688031" y="2882"/>
                  </a:lnTo>
                  <a:lnTo>
                    <a:pt x="716885" y="0"/>
                  </a:lnTo>
                  <a:lnTo>
                    <a:pt x="742998" y="2882"/>
                  </a:lnTo>
                  <a:lnTo>
                    <a:pt x="789309" y="34734"/>
                  </a:lnTo>
                  <a:lnTo>
                    <a:pt x="815278" y="89501"/>
                  </a:lnTo>
                  <a:lnTo>
                    <a:pt x="818164" y="121352"/>
                  </a:lnTo>
                  <a:lnTo>
                    <a:pt x="820905" y="89501"/>
                  </a:lnTo>
                  <a:lnTo>
                    <a:pt x="846874" y="34733"/>
                  </a:lnTo>
                  <a:lnTo>
                    <a:pt x="893185" y="2882"/>
                  </a:lnTo>
                  <a:lnTo>
                    <a:pt x="919298" y="0"/>
                  </a:lnTo>
                  <a:lnTo>
                    <a:pt x="948153" y="2882"/>
                  </a:lnTo>
                  <a:lnTo>
                    <a:pt x="971236" y="14268"/>
                  </a:lnTo>
                  <a:lnTo>
                    <a:pt x="991578" y="34733"/>
                  </a:lnTo>
                  <a:lnTo>
                    <a:pt x="1009035" y="60532"/>
                  </a:lnTo>
                  <a:lnTo>
                    <a:pt x="1020433" y="89501"/>
                  </a:lnTo>
                  <a:lnTo>
                    <a:pt x="1023174" y="121352"/>
                  </a:lnTo>
                </a:path>
                <a:path w="1229359" h="736600">
                  <a:moveTo>
                    <a:pt x="0" y="121352"/>
                  </a:moveTo>
                  <a:lnTo>
                    <a:pt x="202268" y="121352"/>
                  </a:lnTo>
                </a:path>
                <a:path w="1229359" h="736600">
                  <a:moveTo>
                    <a:pt x="1023174" y="121352"/>
                  </a:moveTo>
                  <a:lnTo>
                    <a:pt x="1228761" y="121352"/>
                  </a:lnTo>
                </a:path>
              </a:pathLst>
            </a:custGeom>
            <a:ln w="145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6639148" y="2148799"/>
            <a:ext cx="30607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600" b="1" spc="5" dirty="0">
                <a:latin typeface="Arial"/>
                <a:cs typeface="Arial"/>
              </a:rPr>
              <a:t>X</a:t>
            </a:r>
            <a:r>
              <a:rPr sz="1575" b="1" spc="7" baseline="-29100" dirty="0">
                <a:latin typeface="Arial"/>
                <a:cs typeface="Arial"/>
              </a:rPr>
              <a:t>O</a:t>
            </a:r>
            <a:endParaRPr sz="1575" baseline="-29100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6101944" y="2675221"/>
            <a:ext cx="139065" cy="424815"/>
            <a:chOff x="6101944" y="2675221"/>
            <a:chExt cx="139065" cy="424815"/>
          </a:xfrm>
        </p:grpSpPr>
        <p:sp>
          <p:nvSpPr>
            <p:cNvPr id="48" name="object 48"/>
            <p:cNvSpPr/>
            <p:nvPr/>
          </p:nvSpPr>
          <p:spPr>
            <a:xfrm>
              <a:off x="6109247" y="2682523"/>
              <a:ext cx="124460" cy="410209"/>
            </a:xfrm>
            <a:custGeom>
              <a:avLst/>
              <a:gdLst/>
              <a:ahLst/>
              <a:cxnLst/>
              <a:rect l="l" t="t" r="r" b="b"/>
              <a:pathLst>
                <a:path w="124460" h="410210">
                  <a:moveTo>
                    <a:pt x="124301" y="0"/>
                  </a:moveTo>
                  <a:lnTo>
                    <a:pt x="0" y="0"/>
                  </a:lnTo>
                  <a:lnTo>
                    <a:pt x="0" y="410034"/>
                  </a:lnTo>
                  <a:lnTo>
                    <a:pt x="124301" y="410034"/>
                  </a:lnTo>
                  <a:lnTo>
                    <a:pt x="1243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109247" y="2682523"/>
              <a:ext cx="124460" cy="410209"/>
            </a:xfrm>
            <a:custGeom>
              <a:avLst/>
              <a:gdLst/>
              <a:ahLst/>
              <a:cxnLst/>
              <a:rect l="l" t="t" r="r" b="b"/>
              <a:pathLst>
                <a:path w="124460" h="410210">
                  <a:moveTo>
                    <a:pt x="0" y="410034"/>
                  </a:moveTo>
                  <a:lnTo>
                    <a:pt x="124301" y="410034"/>
                  </a:lnTo>
                  <a:lnTo>
                    <a:pt x="124301" y="0"/>
                  </a:lnTo>
                  <a:lnTo>
                    <a:pt x="0" y="0"/>
                  </a:lnTo>
                  <a:lnTo>
                    <a:pt x="0" y="410034"/>
                  </a:lnTo>
                  <a:close/>
                </a:path>
              </a:pathLst>
            </a:custGeom>
            <a:ln w="14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6170698" y="2732071"/>
            <a:ext cx="1237615" cy="731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3Z</a:t>
            </a:r>
            <a:r>
              <a:rPr sz="1575" b="1" baseline="-29100" dirty="0">
                <a:latin typeface="Arial"/>
                <a:cs typeface="Arial"/>
              </a:rPr>
              <a:t>N</a:t>
            </a:r>
            <a:endParaRPr sz="1575" baseline="-291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714"/>
              </a:spcBef>
            </a:pPr>
            <a:r>
              <a:rPr sz="1600" b="1" spc="-5" dirty="0">
                <a:latin typeface="Arial"/>
                <a:cs typeface="Arial"/>
              </a:rPr>
              <a:t>Z</a:t>
            </a:r>
            <a:r>
              <a:rPr sz="1575" b="1" spc="-7" baseline="-26455" dirty="0">
                <a:latin typeface="Arial"/>
                <a:cs typeface="Arial"/>
              </a:rPr>
              <a:t>N</a:t>
            </a:r>
            <a:r>
              <a:rPr sz="1600" b="1" spc="-5" dirty="0">
                <a:latin typeface="Arial"/>
                <a:cs typeface="Arial"/>
              </a:rPr>
              <a:t>=X</a:t>
            </a:r>
            <a:r>
              <a:rPr sz="1575" b="1" spc="-7" baseline="-26455" dirty="0">
                <a:latin typeface="Arial"/>
                <a:cs typeface="Arial"/>
              </a:rPr>
              <a:t>T</a:t>
            </a:r>
            <a:r>
              <a:rPr sz="1575" b="1" spc="15" baseline="-2645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+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5" dirty="0">
                <a:latin typeface="Arial"/>
                <a:cs typeface="Arial"/>
              </a:rPr>
              <a:t>a</a:t>
            </a:r>
            <a:r>
              <a:rPr sz="1575" b="1" spc="7" baseline="29100" dirty="0">
                <a:latin typeface="Arial"/>
                <a:cs typeface="Arial"/>
              </a:rPr>
              <a:t>2</a:t>
            </a:r>
            <a:r>
              <a:rPr sz="1575" b="1" spc="300" baseline="2910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R</a:t>
            </a:r>
            <a:endParaRPr sz="16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860576" y="2345587"/>
            <a:ext cx="263525" cy="2349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350" b="1" spc="-70" dirty="0">
                <a:latin typeface="Arial"/>
                <a:cs typeface="Arial"/>
              </a:rPr>
              <a:t>a</a:t>
            </a:r>
            <a:r>
              <a:rPr sz="1350" b="1" spc="70" dirty="0">
                <a:latin typeface="Arial"/>
                <a:cs typeface="Arial"/>
              </a:rPr>
              <a:t>:</a:t>
            </a:r>
            <a:r>
              <a:rPr sz="1350" b="1" spc="10" dirty="0">
                <a:latin typeface="Arial"/>
                <a:cs typeface="Arial"/>
              </a:rPr>
              <a:t>1</a:t>
            </a:r>
            <a:endParaRPr sz="135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6109246" y="4093934"/>
            <a:ext cx="1229360" cy="534670"/>
          </a:xfrm>
          <a:custGeom>
            <a:avLst/>
            <a:gdLst/>
            <a:ahLst/>
            <a:cxnLst/>
            <a:rect l="l" t="t" r="r" b="b"/>
            <a:pathLst>
              <a:path w="1229359" h="534670">
                <a:moveTo>
                  <a:pt x="205442" y="124091"/>
                </a:moveTo>
                <a:lnTo>
                  <a:pt x="219725" y="63558"/>
                </a:lnTo>
                <a:lnTo>
                  <a:pt x="257524" y="17294"/>
                </a:lnTo>
                <a:lnTo>
                  <a:pt x="309462" y="0"/>
                </a:lnTo>
                <a:lnTo>
                  <a:pt x="335575" y="5620"/>
                </a:lnTo>
                <a:lnTo>
                  <a:pt x="381742" y="37472"/>
                </a:lnTo>
                <a:lnTo>
                  <a:pt x="407855" y="92239"/>
                </a:lnTo>
                <a:lnTo>
                  <a:pt x="410597" y="124091"/>
                </a:lnTo>
                <a:lnTo>
                  <a:pt x="413482" y="92239"/>
                </a:lnTo>
                <a:lnTo>
                  <a:pt x="439451" y="37472"/>
                </a:lnTo>
                <a:lnTo>
                  <a:pt x="485762" y="5620"/>
                </a:lnTo>
                <a:lnTo>
                  <a:pt x="511875" y="0"/>
                </a:lnTo>
                <a:lnTo>
                  <a:pt x="540729" y="5620"/>
                </a:lnTo>
                <a:lnTo>
                  <a:pt x="584155" y="37472"/>
                </a:lnTo>
                <a:lnTo>
                  <a:pt x="613010" y="92239"/>
                </a:lnTo>
                <a:lnTo>
                  <a:pt x="615751" y="124091"/>
                </a:lnTo>
                <a:lnTo>
                  <a:pt x="618636" y="92239"/>
                </a:lnTo>
                <a:lnTo>
                  <a:pt x="645038" y="37472"/>
                </a:lnTo>
                <a:lnTo>
                  <a:pt x="690916" y="5620"/>
                </a:lnTo>
                <a:lnTo>
                  <a:pt x="717029" y="0"/>
                </a:lnTo>
                <a:lnTo>
                  <a:pt x="742998" y="5620"/>
                </a:lnTo>
                <a:lnTo>
                  <a:pt x="789309" y="37472"/>
                </a:lnTo>
                <a:lnTo>
                  <a:pt x="818452" y="92239"/>
                </a:lnTo>
                <a:lnTo>
                  <a:pt x="821338" y="124091"/>
                </a:lnTo>
                <a:lnTo>
                  <a:pt x="824223" y="92239"/>
                </a:lnTo>
                <a:lnTo>
                  <a:pt x="850192" y="37472"/>
                </a:lnTo>
                <a:lnTo>
                  <a:pt x="896503" y="5620"/>
                </a:lnTo>
                <a:lnTo>
                  <a:pt x="922472" y="0"/>
                </a:lnTo>
                <a:lnTo>
                  <a:pt x="948441" y="5620"/>
                </a:lnTo>
                <a:lnTo>
                  <a:pt x="974410" y="17294"/>
                </a:lnTo>
                <a:lnTo>
                  <a:pt x="994752" y="37472"/>
                </a:lnTo>
                <a:lnTo>
                  <a:pt x="1011921" y="63558"/>
                </a:lnTo>
                <a:lnTo>
                  <a:pt x="1020721" y="92239"/>
                </a:lnTo>
                <a:lnTo>
                  <a:pt x="1026492" y="124091"/>
                </a:lnTo>
              </a:path>
              <a:path w="1229359" h="534670">
                <a:moveTo>
                  <a:pt x="0" y="124091"/>
                </a:moveTo>
                <a:lnTo>
                  <a:pt x="205442" y="124091"/>
                </a:lnTo>
              </a:path>
              <a:path w="1229359" h="534670">
                <a:moveTo>
                  <a:pt x="1026492" y="124091"/>
                </a:moveTo>
                <a:lnTo>
                  <a:pt x="1228761" y="124091"/>
                </a:lnTo>
              </a:path>
              <a:path w="1229359" h="534670">
                <a:moveTo>
                  <a:pt x="0" y="534125"/>
                </a:moveTo>
                <a:lnTo>
                  <a:pt x="1228761" y="534125"/>
                </a:lnTo>
              </a:path>
            </a:pathLst>
          </a:custGeom>
          <a:ln w="145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6578265" y="3785476"/>
            <a:ext cx="30607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600" b="1" spc="10" dirty="0">
                <a:latin typeface="Arial"/>
                <a:cs typeface="Arial"/>
              </a:rPr>
              <a:t>X</a:t>
            </a:r>
            <a:r>
              <a:rPr sz="1575" b="1" spc="15" baseline="-29100" dirty="0">
                <a:latin typeface="Arial"/>
                <a:cs typeface="Arial"/>
              </a:rPr>
              <a:t>O</a:t>
            </a:r>
            <a:endParaRPr sz="1575" baseline="-29100">
              <a:latin typeface="Arial"/>
              <a:cs typeface="Arial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6101944" y="4210722"/>
            <a:ext cx="1243965" cy="424815"/>
            <a:chOff x="6101944" y="4210722"/>
            <a:chExt cx="1243965" cy="424815"/>
          </a:xfrm>
        </p:grpSpPr>
        <p:sp>
          <p:nvSpPr>
            <p:cNvPr id="55" name="object 55"/>
            <p:cNvSpPr/>
            <p:nvPr/>
          </p:nvSpPr>
          <p:spPr>
            <a:xfrm>
              <a:off x="6109247" y="4218025"/>
              <a:ext cx="1229360" cy="410209"/>
            </a:xfrm>
            <a:custGeom>
              <a:avLst/>
              <a:gdLst/>
              <a:ahLst/>
              <a:cxnLst/>
              <a:rect l="l" t="t" r="r" b="b"/>
              <a:pathLst>
                <a:path w="1229359" h="410210">
                  <a:moveTo>
                    <a:pt x="0" y="0"/>
                  </a:moveTo>
                  <a:lnTo>
                    <a:pt x="0" y="410034"/>
                  </a:lnTo>
                </a:path>
                <a:path w="1229359" h="410210">
                  <a:moveTo>
                    <a:pt x="1228761" y="0"/>
                  </a:moveTo>
                  <a:lnTo>
                    <a:pt x="1228761" y="410034"/>
                  </a:lnTo>
                </a:path>
              </a:pathLst>
            </a:custGeom>
            <a:ln w="145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12073" y="4294463"/>
              <a:ext cx="225809" cy="269892"/>
            </a:xfrm>
            <a:prstGeom prst="rect">
              <a:avLst/>
            </a:prstGeom>
          </p:spPr>
        </p:pic>
      </p:grpSp>
      <p:sp>
        <p:nvSpPr>
          <p:cNvPr id="57" name="object 57"/>
          <p:cNvSpPr txBox="1"/>
          <p:nvPr/>
        </p:nvSpPr>
        <p:spPr>
          <a:xfrm>
            <a:off x="1397220" y="5773601"/>
            <a:ext cx="6146165" cy="40767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9685" rIns="0" bIns="0" rtlCol="0">
            <a:spAutoFit/>
          </a:bodyPr>
          <a:lstStyle/>
          <a:p>
            <a:pPr marL="306070">
              <a:lnSpc>
                <a:spcPct val="100000"/>
              </a:lnSpc>
              <a:spcBef>
                <a:spcPts val="155"/>
              </a:spcBef>
            </a:pPr>
            <a:r>
              <a:rPr sz="2050" b="1" spc="-15" dirty="0">
                <a:solidFill>
                  <a:srgbClr val="FF0000"/>
                </a:solidFill>
                <a:latin typeface="Arial"/>
                <a:cs typeface="Arial"/>
              </a:rPr>
              <a:t>Redes</a:t>
            </a:r>
            <a:r>
              <a:rPr sz="205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50" b="1" spc="-25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05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50" b="1" spc="10" dirty="0">
                <a:solidFill>
                  <a:srgbClr val="FF0000"/>
                </a:solidFill>
                <a:latin typeface="Arial"/>
                <a:cs typeface="Arial"/>
              </a:rPr>
              <a:t>secuencia</a:t>
            </a:r>
            <a:r>
              <a:rPr sz="205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50" b="1" spc="40" dirty="0">
                <a:solidFill>
                  <a:srgbClr val="FF0000"/>
                </a:solidFill>
                <a:latin typeface="Arial"/>
                <a:cs typeface="Arial"/>
              </a:rPr>
              <a:t>cero</a:t>
            </a:r>
            <a:r>
              <a:rPr sz="2050" b="1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FF0000"/>
                </a:solidFill>
                <a:latin typeface="Arial"/>
                <a:cs typeface="Arial"/>
              </a:rPr>
              <a:t>según</a:t>
            </a:r>
            <a:r>
              <a:rPr sz="2050" b="1" spc="-1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50" b="1" spc="30" dirty="0">
                <a:solidFill>
                  <a:srgbClr val="FF0000"/>
                </a:solidFill>
                <a:latin typeface="Arial"/>
                <a:cs typeface="Arial"/>
              </a:rPr>
              <a:t>su</a:t>
            </a:r>
            <a:r>
              <a:rPr sz="2050" b="1" spc="-1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50" b="1" spc="-10" dirty="0">
                <a:solidFill>
                  <a:srgbClr val="FF0000"/>
                </a:solidFill>
                <a:latin typeface="Arial"/>
                <a:cs typeface="Arial"/>
              </a:rPr>
              <a:t>conexión</a:t>
            </a:r>
            <a:endParaRPr sz="2050">
              <a:latin typeface="Arial"/>
              <a:cs typeface="Aria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953261" y="1610105"/>
            <a:ext cx="7012305" cy="4695825"/>
          </a:xfrm>
          <a:custGeom>
            <a:avLst/>
            <a:gdLst/>
            <a:ahLst/>
            <a:cxnLst/>
            <a:rect l="l" t="t" r="r" b="b"/>
            <a:pathLst>
              <a:path w="7012305" h="4695825">
                <a:moveTo>
                  <a:pt x="0" y="4695444"/>
                </a:moveTo>
                <a:lnTo>
                  <a:pt x="7011924" y="4695444"/>
                </a:lnTo>
                <a:lnTo>
                  <a:pt x="7011924" y="0"/>
                </a:lnTo>
                <a:lnTo>
                  <a:pt x="0" y="0"/>
                </a:lnTo>
                <a:lnTo>
                  <a:pt x="0" y="4695444"/>
                </a:lnTo>
                <a:close/>
              </a:path>
            </a:pathLst>
          </a:custGeom>
          <a:ln w="38100">
            <a:solidFill>
              <a:srgbClr val="2E57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262380"/>
            <a:chOff x="419103" y="256054"/>
            <a:chExt cx="8305800" cy="1262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5500" y="365759"/>
              <a:ext cx="4951476" cy="11521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2343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45"/>
              </a:spcBef>
            </a:pPr>
            <a:r>
              <a:rPr sz="4000" spc="-35" dirty="0"/>
              <a:t>Transformadores</a:t>
            </a:r>
            <a:r>
              <a:rPr sz="4000" spc="15" dirty="0"/>
              <a:t> </a:t>
            </a:r>
            <a:r>
              <a:rPr sz="4000" spc="-5" dirty="0"/>
              <a:t>(1)</a:t>
            </a:r>
            <a:endParaRPr sz="4000"/>
          </a:p>
        </p:txBody>
      </p:sp>
      <p:sp>
        <p:nvSpPr>
          <p:cNvPr id="7" name="object 7"/>
          <p:cNvSpPr/>
          <p:nvPr/>
        </p:nvSpPr>
        <p:spPr>
          <a:xfrm>
            <a:off x="1219200" y="1549907"/>
            <a:ext cx="6705600" cy="4479290"/>
          </a:xfrm>
          <a:custGeom>
            <a:avLst/>
            <a:gdLst/>
            <a:ahLst/>
            <a:cxnLst/>
            <a:rect l="l" t="t" r="r" b="b"/>
            <a:pathLst>
              <a:path w="6705600" h="4479290">
                <a:moveTo>
                  <a:pt x="6705600" y="4457624"/>
                </a:moveTo>
                <a:lnTo>
                  <a:pt x="0" y="4457624"/>
                </a:lnTo>
                <a:lnTo>
                  <a:pt x="0" y="4479036"/>
                </a:lnTo>
                <a:lnTo>
                  <a:pt x="6705600" y="4479036"/>
                </a:lnTo>
                <a:lnTo>
                  <a:pt x="6705600" y="4457624"/>
                </a:lnTo>
                <a:close/>
              </a:path>
              <a:path w="6705600" h="4479290">
                <a:moveTo>
                  <a:pt x="6705600" y="0"/>
                </a:moveTo>
                <a:lnTo>
                  <a:pt x="0" y="0"/>
                </a:lnTo>
                <a:lnTo>
                  <a:pt x="0" y="3669296"/>
                </a:lnTo>
                <a:lnTo>
                  <a:pt x="6705600" y="3669296"/>
                </a:lnTo>
                <a:lnTo>
                  <a:pt x="6705600" y="0"/>
                </a:lnTo>
                <a:close/>
              </a:path>
            </a:pathLst>
          </a:custGeom>
          <a:solidFill>
            <a:srgbClr val="FFF3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780180" y="4251987"/>
            <a:ext cx="2757170" cy="69278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1430" rIns="0" bIns="0" rtlCol="0">
            <a:spAutoFit/>
          </a:bodyPr>
          <a:lstStyle/>
          <a:p>
            <a:pPr marL="725170" marR="185420" indent="-520065">
              <a:lnSpc>
                <a:spcPct val="100899"/>
              </a:lnSpc>
              <a:spcBef>
                <a:spcPts val="90"/>
              </a:spcBef>
            </a:pPr>
            <a:r>
              <a:rPr sz="1950" b="1" spc="15" dirty="0">
                <a:latin typeface="Arial"/>
                <a:cs typeface="Arial"/>
              </a:rPr>
              <a:t>Transformador</a:t>
            </a:r>
            <a:r>
              <a:rPr sz="1950" b="1" spc="-25" dirty="0">
                <a:latin typeface="Arial"/>
                <a:cs typeface="Arial"/>
              </a:rPr>
              <a:t> </a:t>
            </a:r>
            <a:r>
              <a:rPr sz="1950" b="1" spc="-20" dirty="0">
                <a:latin typeface="Arial"/>
                <a:cs typeface="Arial"/>
              </a:rPr>
              <a:t>de </a:t>
            </a:r>
            <a:r>
              <a:rPr sz="1950" b="1" spc="15" dirty="0">
                <a:latin typeface="Arial"/>
                <a:cs typeface="Arial"/>
              </a:rPr>
              <a:t>3 </a:t>
            </a:r>
            <a:r>
              <a:rPr sz="1950" b="1" spc="-525" dirty="0">
                <a:latin typeface="Arial"/>
                <a:cs typeface="Arial"/>
              </a:rPr>
              <a:t> </a:t>
            </a:r>
            <a:r>
              <a:rPr sz="1950" b="1" spc="-10" dirty="0">
                <a:latin typeface="Arial"/>
                <a:cs typeface="Arial"/>
              </a:rPr>
              <a:t>devanados</a:t>
            </a:r>
            <a:endParaRPr sz="19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214387" y="2274230"/>
            <a:ext cx="1022985" cy="153035"/>
          </a:xfrm>
          <a:custGeom>
            <a:avLst/>
            <a:gdLst/>
            <a:ahLst/>
            <a:cxnLst/>
            <a:rect l="l" t="t" r="r" b="b"/>
            <a:pathLst>
              <a:path w="1022985" h="153035">
                <a:moveTo>
                  <a:pt x="0" y="152744"/>
                </a:moveTo>
                <a:lnTo>
                  <a:pt x="2746" y="113934"/>
                </a:lnTo>
                <a:lnTo>
                  <a:pt x="16438" y="75124"/>
                </a:lnTo>
                <a:lnTo>
                  <a:pt x="63700" y="19404"/>
                </a:lnTo>
                <a:lnTo>
                  <a:pt x="127748" y="0"/>
                </a:lnTo>
                <a:lnTo>
                  <a:pt x="161305" y="2772"/>
                </a:lnTo>
                <a:lnTo>
                  <a:pt x="216780" y="44631"/>
                </a:lnTo>
                <a:lnTo>
                  <a:pt x="250003" y="113934"/>
                </a:lnTo>
                <a:lnTo>
                  <a:pt x="255830" y="152744"/>
                </a:lnTo>
                <a:lnTo>
                  <a:pt x="258562" y="113934"/>
                </a:lnTo>
                <a:lnTo>
                  <a:pt x="272268" y="75124"/>
                </a:lnTo>
                <a:lnTo>
                  <a:pt x="319517" y="19404"/>
                </a:lnTo>
                <a:lnTo>
                  <a:pt x="383564" y="0"/>
                </a:lnTo>
                <a:lnTo>
                  <a:pt x="416719" y="2772"/>
                </a:lnTo>
                <a:lnTo>
                  <a:pt x="472624" y="44631"/>
                </a:lnTo>
                <a:lnTo>
                  <a:pt x="505778" y="113934"/>
                </a:lnTo>
                <a:lnTo>
                  <a:pt x="511327" y="152744"/>
                </a:lnTo>
                <a:lnTo>
                  <a:pt x="514101" y="113934"/>
                </a:lnTo>
                <a:lnTo>
                  <a:pt x="528112" y="75124"/>
                </a:lnTo>
                <a:lnTo>
                  <a:pt x="575277" y="19404"/>
                </a:lnTo>
                <a:lnTo>
                  <a:pt x="639367" y="0"/>
                </a:lnTo>
                <a:lnTo>
                  <a:pt x="672660" y="2772"/>
                </a:lnTo>
                <a:lnTo>
                  <a:pt x="728010" y="44631"/>
                </a:lnTo>
                <a:lnTo>
                  <a:pt x="761580" y="113934"/>
                </a:lnTo>
                <a:lnTo>
                  <a:pt x="767129" y="152744"/>
                </a:lnTo>
                <a:lnTo>
                  <a:pt x="772539" y="113934"/>
                </a:lnTo>
                <a:lnTo>
                  <a:pt x="783915" y="75124"/>
                </a:lnTo>
                <a:lnTo>
                  <a:pt x="831219" y="19404"/>
                </a:lnTo>
                <a:lnTo>
                  <a:pt x="894892" y="0"/>
                </a:lnTo>
                <a:lnTo>
                  <a:pt x="928462" y="2772"/>
                </a:lnTo>
                <a:lnTo>
                  <a:pt x="958842" y="19404"/>
                </a:lnTo>
                <a:lnTo>
                  <a:pt x="986587" y="44631"/>
                </a:lnTo>
                <a:lnTo>
                  <a:pt x="1006146" y="75124"/>
                </a:lnTo>
                <a:lnTo>
                  <a:pt x="1020157" y="113934"/>
                </a:lnTo>
                <a:lnTo>
                  <a:pt x="1022932" y="152744"/>
                </a:lnTo>
              </a:path>
            </a:pathLst>
          </a:custGeom>
          <a:ln w="304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519810" y="1734922"/>
            <a:ext cx="422909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650" b="1" spc="-10" dirty="0">
                <a:latin typeface="Arial"/>
                <a:cs typeface="Arial"/>
              </a:rPr>
              <a:t>X</a:t>
            </a:r>
            <a:r>
              <a:rPr sz="2625" b="1" spc="-15" baseline="-26984" dirty="0">
                <a:latin typeface="Arial"/>
                <a:cs typeface="Arial"/>
              </a:rPr>
              <a:t>T</a:t>
            </a:r>
            <a:endParaRPr sz="2625" baseline="-26984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30490" y="2426975"/>
            <a:ext cx="2560320" cy="1021715"/>
          </a:xfrm>
          <a:custGeom>
            <a:avLst/>
            <a:gdLst/>
            <a:ahLst/>
            <a:cxnLst/>
            <a:rect l="l" t="t" r="r" b="b"/>
            <a:pathLst>
              <a:path w="2560320" h="1021714">
                <a:moveTo>
                  <a:pt x="0" y="0"/>
                </a:moveTo>
                <a:lnTo>
                  <a:pt x="683896" y="0"/>
                </a:lnTo>
              </a:path>
              <a:path w="2560320" h="1021714">
                <a:moveTo>
                  <a:pt x="1706828" y="0"/>
                </a:moveTo>
                <a:lnTo>
                  <a:pt x="2560243" y="0"/>
                </a:lnTo>
              </a:path>
              <a:path w="2560320" h="1021714">
                <a:moveTo>
                  <a:pt x="0" y="1021530"/>
                </a:moveTo>
                <a:lnTo>
                  <a:pt x="2560243" y="1021530"/>
                </a:lnTo>
              </a:path>
            </a:pathLst>
          </a:custGeom>
          <a:ln w="304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30500" y="3490198"/>
            <a:ext cx="2760345" cy="70802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7305" rIns="0" bIns="0" rtlCol="0">
            <a:spAutoFit/>
          </a:bodyPr>
          <a:lstStyle/>
          <a:p>
            <a:pPr marL="727710" marR="186055" indent="-520065">
              <a:lnSpc>
                <a:spcPct val="100899"/>
              </a:lnSpc>
              <a:spcBef>
                <a:spcPts val="215"/>
              </a:spcBef>
            </a:pPr>
            <a:r>
              <a:rPr sz="1950" b="1" spc="15" dirty="0">
                <a:latin typeface="Arial"/>
                <a:cs typeface="Arial"/>
              </a:rPr>
              <a:t>Transformador</a:t>
            </a:r>
            <a:r>
              <a:rPr sz="1950" b="1" spc="-25" dirty="0">
                <a:latin typeface="Arial"/>
                <a:cs typeface="Arial"/>
              </a:rPr>
              <a:t> </a:t>
            </a:r>
            <a:r>
              <a:rPr sz="1950" b="1" spc="-20" dirty="0">
                <a:latin typeface="Arial"/>
                <a:cs typeface="Arial"/>
              </a:rPr>
              <a:t>de </a:t>
            </a:r>
            <a:r>
              <a:rPr sz="1950" b="1" spc="15" dirty="0">
                <a:latin typeface="Arial"/>
                <a:cs typeface="Arial"/>
              </a:rPr>
              <a:t>2 </a:t>
            </a:r>
            <a:r>
              <a:rPr sz="1950" b="1" spc="-525" dirty="0">
                <a:latin typeface="Arial"/>
                <a:cs typeface="Arial"/>
              </a:rPr>
              <a:t> </a:t>
            </a:r>
            <a:r>
              <a:rPr sz="1950" b="1" spc="-10" dirty="0">
                <a:latin typeface="Arial"/>
                <a:cs typeface="Arial"/>
              </a:rPr>
              <a:t>devanados</a:t>
            </a:r>
            <a:endParaRPr sz="195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567261" y="1864647"/>
            <a:ext cx="2985770" cy="2387600"/>
            <a:chOff x="4567261" y="1864647"/>
            <a:chExt cx="2985770" cy="2387600"/>
          </a:xfrm>
        </p:grpSpPr>
        <p:sp>
          <p:nvSpPr>
            <p:cNvPr id="14" name="object 14"/>
            <p:cNvSpPr/>
            <p:nvPr/>
          </p:nvSpPr>
          <p:spPr>
            <a:xfrm>
              <a:off x="4938322" y="1888488"/>
              <a:ext cx="2127250" cy="971550"/>
            </a:xfrm>
            <a:custGeom>
              <a:avLst/>
              <a:gdLst/>
              <a:ahLst/>
              <a:cxnLst/>
              <a:rect l="l" t="t" r="r" b="b"/>
              <a:pathLst>
                <a:path w="2127250" h="971550">
                  <a:moveTo>
                    <a:pt x="0" y="971493"/>
                  </a:moveTo>
                  <a:lnTo>
                    <a:pt x="2774" y="930050"/>
                  </a:lnTo>
                  <a:lnTo>
                    <a:pt x="16785" y="893735"/>
                  </a:lnTo>
                  <a:lnTo>
                    <a:pt x="64089" y="838292"/>
                  </a:lnTo>
                  <a:lnTo>
                    <a:pt x="128039" y="818887"/>
                  </a:lnTo>
                  <a:lnTo>
                    <a:pt x="161333" y="821659"/>
                  </a:lnTo>
                  <a:lnTo>
                    <a:pt x="219457" y="863380"/>
                  </a:lnTo>
                  <a:lnTo>
                    <a:pt x="250392" y="930050"/>
                  </a:lnTo>
                  <a:lnTo>
                    <a:pt x="255802" y="971493"/>
                  </a:lnTo>
                  <a:lnTo>
                    <a:pt x="261351" y="930050"/>
                  </a:lnTo>
                  <a:lnTo>
                    <a:pt x="294921" y="863380"/>
                  </a:lnTo>
                  <a:lnTo>
                    <a:pt x="350410" y="821659"/>
                  </a:lnTo>
                  <a:lnTo>
                    <a:pt x="383564" y="818887"/>
                  </a:lnTo>
                  <a:lnTo>
                    <a:pt x="417135" y="821659"/>
                  </a:lnTo>
                  <a:lnTo>
                    <a:pt x="475398" y="863380"/>
                  </a:lnTo>
                  <a:lnTo>
                    <a:pt x="508969" y="930050"/>
                  </a:lnTo>
                  <a:lnTo>
                    <a:pt x="511604" y="971493"/>
                  </a:lnTo>
                  <a:lnTo>
                    <a:pt x="517153" y="930050"/>
                  </a:lnTo>
                  <a:lnTo>
                    <a:pt x="550308" y="863380"/>
                  </a:lnTo>
                  <a:lnTo>
                    <a:pt x="606212" y="821659"/>
                  </a:lnTo>
                  <a:lnTo>
                    <a:pt x="639367" y="818887"/>
                  </a:lnTo>
                  <a:lnTo>
                    <a:pt x="672660" y="821659"/>
                  </a:lnTo>
                  <a:lnTo>
                    <a:pt x="731200" y="863380"/>
                  </a:lnTo>
                  <a:lnTo>
                    <a:pt x="764355" y="930050"/>
                  </a:lnTo>
                  <a:lnTo>
                    <a:pt x="767129" y="971493"/>
                  </a:lnTo>
                  <a:lnTo>
                    <a:pt x="772956" y="930050"/>
                  </a:lnTo>
                  <a:lnTo>
                    <a:pt x="806110" y="863380"/>
                  </a:lnTo>
                  <a:lnTo>
                    <a:pt x="861599" y="821659"/>
                  </a:lnTo>
                  <a:lnTo>
                    <a:pt x="895169" y="818887"/>
                  </a:lnTo>
                  <a:lnTo>
                    <a:pt x="928462" y="821659"/>
                  </a:lnTo>
                  <a:lnTo>
                    <a:pt x="958842" y="838292"/>
                  </a:lnTo>
                  <a:lnTo>
                    <a:pt x="987003" y="863380"/>
                  </a:lnTo>
                  <a:lnTo>
                    <a:pt x="1006146" y="893735"/>
                  </a:lnTo>
                  <a:lnTo>
                    <a:pt x="1020157" y="930050"/>
                  </a:lnTo>
                  <a:lnTo>
                    <a:pt x="1022932" y="971493"/>
                  </a:lnTo>
                </a:path>
                <a:path w="2127250" h="971550">
                  <a:moveTo>
                    <a:pt x="1403722" y="774394"/>
                  </a:moveTo>
                  <a:lnTo>
                    <a:pt x="1378752" y="743762"/>
                  </a:lnTo>
                  <a:lnTo>
                    <a:pt x="1361967" y="707725"/>
                  </a:lnTo>
                  <a:lnTo>
                    <a:pt x="1353782" y="671687"/>
                  </a:lnTo>
                  <a:lnTo>
                    <a:pt x="1353782" y="635649"/>
                  </a:lnTo>
                  <a:lnTo>
                    <a:pt x="1365019" y="602384"/>
                  </a:lnTo>
                  <a:lnTo>
                    <a:pt x="1384301" y="574524"/>
                  </a:lnTo>
                  <a:lnTo>
                    <a:pt x="1412323" y="555119"/>
                  </a:lnTo>
                  <a:lnTo>
                    <a:pt x="1445477" y="544169"/>
                  </a:lnTo>
                  <a:lnTo>
                    <a:pt x="1481545" y="544169"/>
                  </a:lnTo>
                  <a:lnTo>
                    <a:pt x="1517751" y="552347"/>
                  </a:lnTo>
                  <a:lnTo>
                    <a:pt x="1553819" y="568979"/>
                  </a:lnTo>
                  <a:lnTo>
                    <a:pt x="1584615" y="594206"/>
                  </a:lnTo>
                  <a:lnTo>
                    <a:pt x="1559645" y="563574"/>
                  </a:lnTo>
                  <a:lnTo>
                    <a:pt x="1542860" y="527536"/>
                  </a:lnTo>
                  <a:lnTo>
                    <a:pt x="1534536" y="491221"/>
                  </a:lnTo>
                  <a:lnTo>
                    <a:pt x="1534536" y="455183"/>
                  </a:lnTo>
                  <a:lnTo>
                    <a:pt x="1545495" y="421779"/>
                  </a:lnTo>
                  <a:lnTo>
                    <a:pt x="1565055" y="394335"/>
                  </a:lnTo>
                  <a:lnTo>
                    <a:pt x="1592799" y="374653"/>
                  </a:lnTo>
                  <a:lnTo>
                    <a:pt x="1626370" y="363703"/>
                  </a:lnTo>
                  <a:lnTo>
                    <a:pt x="1662299" y="363703"/>
                  </a:lnTo>
                  <a:lnTo>
                    <a:pt x="1698644" y="369109"/>
                  </a:lnTo>
                  <a:lnTo>
                    <a:pt x="1734573" y="388514"/>
                  </a:lnTo>
                  <a:lnTo>
                    <a:pt x="1765092" y="413740"/>
                  </a:lnTo>
                  <a:lnTo>
                    <a:pt x="1740122" y="380336"/>
                  </a:lnTo>
                  <a:lnTo>
                    <a:pt x="1723614" y="347070"/>
                  </a:lnTo>
                  <a:lnTo>
                    <a:pt x="1715013" y="308260"/>
                  </a:lnTo>
                  <a:lnTo>
                    <a:pt x="1715013" y="271946"/>
                  </a:lnTo>
                  <a:lnTo>
                    <a:pt x="1745809" y="213731"/>
                  </a:lnTo>
                  <a:lnTo>
                    <a:pt x="1806847" y="183237"/>
                  </a:lnTo>
                  <a:lnTo>
                    <a:pt x="1843192" y="180465"/>
                  </a:lnTo>
                  <a:lnTo>
                    <a:pt x="1879121" y="188643"/>
                  </a:lnTo>
                  <a:lnTo>
                    <a:pt x="1915327" y="205276"/>
                  </a:lnTo>
                  <a:lnTo>
                    <a:pt x="1945846" y="230502"/>
                  </a:lnTo>
                  <a:lnTo>
                    <a:pt x="1920876" y="199870"/>
                  </a:lnTo>
                  <a:lnTo>
                    <a:pt x="1904090" y="166605"/>
                  </a:lnTo>
                  <a:lnTo>
                    <a:pt x="1895906" y="127795"/>
                  </a:lnTo>
                  <a:lnTo>
                    <a:pt x="1898680" y="91757"/>
                  </a:lnTo>
                  <a:lnTo>
                    <a:pt x="1929060" y="33265"/>
                  </a:lnTo>
                  <a:lnTo>
                    <a:pt x="1987601" y="2633"/>
                  </a:lnTo>
                  <a:lnTo>
                    <a:pt x="2023668" y="0"/>
                  </a:lnTo>
                  <a:lnTo>
                    <a:pt x="2059875" y="8455"/>
                  </a:lnTo>
                  <a:lnTo>
                    <a:pt x="2095803" y="25087"/>
                  </a:lnTo>
                  <a:lnTo>
                    <a:pt x="2126738" y="49898"/>
                  </a:lnTo>
                </a:path>
              </a:pathLst>
            </a:custGeom>
            <a:ln w="304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82501" y="2662883"/>
              <a:ext cx="1759585" cy="197485"/>
            </a:xfrm>
            <a:custGeom>
              <a:avLst/>
              <a:gdLst/>
              <a:ahLst/>
              <a:cxnLst/>
              <a:rect l="l" t="t" r="r" b="b"/>
              <a:pathLst>
                <a:path w="1759585" h="197485">
                  <a:moveTo>
                    <a:pt x="0" y="197098"/>
                  </a:moveTo>
                  <a:lnTo>
                    <a:pt x="355820" y="197098"/>
                  </a:lnTo>
                </a:path>
                <a:path w="1759585" h="197485">
                  <a:moveTo>
                    <a:pt x="1759543" y="0"/>
                  </a:moveTo>
                  <a:lnTo>
                    <a:pt x="1576014" y="197098"/>
                  </a:lnTo>
                  <a:lnTo>
                    <a:pt x="1378752" y="197098"/>
                  </a:lnTo>
                </a:path>
              </a:pathLst>
            </a:custGeom>
            <a:ln w="195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369789" y="2990549"/>
              <a:ext cx="773430" cy="774700"/>
            </a:xfrm>
            <a:custGeom>
              <a:avLst/>
              <a:gdLst/>
              <a:ahLst/>
              <a:cxnLst/>
              <a:rect l="l" t="t" r="r" b="b"/>
              <a:pathLst>
                <a:path w="773429" h="774700">
                  <a:moveTo>
                    <a:pt x="723016" y="774394"/>
                  </a:moveTo>
                  <a:lnTo>
                    <a:pt x="747986" y="743762"/>
                  </a:lnTo>
                  <a:lnTo>
                    <a:pt x="764355" y="707725"/>
                  </a:lnTo>
                  <a:lnTo>
                    <a:pt x="772956" y="671687"/>
                  </a:lnTo>
                  <a:lnTo>
                    <a:pt x="772956" y="635649"/>
                  </a:lnTo>
                  <a:lnTo>
                    <a:pt x="761719" y="602384"/>
                  </a:lnTo>
                  <a:lnTo>
                    <a:pt x="742437" y="574524"/>
                  </a:lnTo>
                  <a:lnTo>
                    <a:pt x="714415" y="555119"/>
                  </a:lnTo>
                  <a:lnTo>
                    <a:pt x="681122" y="543892"/>
                  </a:lnTo>
                  <a:lnTo>
                    <a:pt x="644916" y="543892"/>
                  </a:lnTo>
                  <a:lnTo>
                    <a:pt x="608987" y="549297"/>
                  </a:lnTo>
                  <a:lnTo>
                    <a:pt x="572642" y="569118"/>
                  </a:lnTo>
                  <a:lnTo>
                    <a:pt x="542123" y="593929"/>
                  </a:lnTo>
                  <a:lnTo>
                    <a:pt x="567093" y="560524"/>
                  </a:lnTo>
                  <a:lnTo>
                    <a:pt x="583878" y="527259"/>
                  </a:lnTo>
                  <a:lnTo>
                    <a:pt x="592201" y="488449"/>
                  </a:lnTo>
                  <a:lnTo>
                    <a:pt x="592201" y="452411"/>
                  </a:lnTo>
                  <a:lnTo>
                    <a:pt x="561683" y="394058"/>
                  </a:lnTo>
                  <a:lnTo>
                    <a:pt x="500368" y="363426"/>
                  </a:lnTo>
                  <a:lnTo>
                    <a:pt x="464439" y="360654"/>
                  </a:lnTo>
                  <a:lnTo>
                    <a:pt x="428094" y="369109"/>
                  </a:lnTo>
                  <a:lnTo>
                    <a:pt x="392165" y="385880"/>
                  </a:lnTo>
                  <a:lnTo>
                    <a:pt x="361646" y="410691"/>
                  </a:lnTo>
                  <a:lnTo>
                    <a:pt x="386616" y="380059"/>
                  </a:lnTo>
                  <a:lnTo>
                    <a:pt x="403124" y="346793"/>
                  </a:lnTo>
                  <a:lnTo>
                    <a:pt x="411725" y="307983"/>
                  </a:lnTo>
                  <a:lnTo>
                    <a:pt x="411725" y="271946"/>
                  </a:lnTo>
                  <a:lnTo>
                    <a:pt x="380790" y="213454"/>
                  </a:lnTo>
                  <a:lnTo>
                    <a:pt x="319891" y="183237"/>
                  </a:lnTo>
                  <a:lnTo>
                    <a:pt x="283546" y="180465"/>
                  </a:lnTo>
                  <a:lnTo>
                    <a:pt x="247617" y="188643"/>
                  </a:lnTo>
                  <a:lnTo>
                    <a:pt x="211272" y="205276"/>
                  </a:lnTo>
                  <a:lnTo>
                    <a:pt x="180892" y="230086"/>
                  </a:lnTo>
                  <a:lnTo>
                    <a:pt x="205862" y="199870"/>
                  </a:lnTo>
                  <a:lnTo>
                    <a:pt x="222647" y="163832"/>
                  </a:lnTo>
                  <a:lnTo>
                    <a:pt x="230832" y="127518"/>
                  </a:lnTo>
                  <a:lnTo>
                    <a:pt x="228058" y="91480"/>
                  </a:lnTo>
                  <a:lnTo>
                    <a:pt x="197678" y="33265"/>
                  </a:lnTo>
                  <a:lnTo>
                    <a:pt x="139137" y="2772"/>
                  </a:lnTo>
                  <a:lnTo>
                    <a:pt x="103070" y="0"/>
                  </a:lnTo>
                  <a:lnTo>
                    <a:pt x="66863" y="8177"/>
                  </a:lnTo>
                  <a:lnTo>
                    <a:pt x="30796" y="24810"/>
                  </a:lnTo>
                  <a:lnTo>
                    <a:pt x="0" y="50036"/>
                  </a:lnTo>
                </a:path>
              </a:pathLst>
            </a:custGeom>
            <a:ln w="304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158516" y="1874489"/>
              <a:ext cx="1379220" cy="1968500"/>
            </a:xfrm>
            <a:custGeom>
              <a:avLst/>
              <a:gdLst/>
              <a:ahLst/>
              <a:cxnLst/>
              <a:rect l="l" t="t" r="r" b="b"/>
              <a:pathLst>
                <a:path w="1379220" h="1968500">
                  <a:moveTo>
                    <a:pt x="0" y="985492"/>
                  </a:moveTo>
                  <a:lnTo>
                    <a:pt x="197539" y="1182729"/>
                  </a:lnTo>
                </a:path>
                <a:path w="1379220" h="1968500">
                  <a:moveTo>
                    <a:pt x="906544" y="63897"/>
                  </a:moveTo>
                  <a:lnTo>
                    <a:pt x="987003" y="0"/>
                  </a:lnTo>
                  <a:lnTo>
                    <a:pt x="1378752" y="0"/>
                  </a:lnTo>
                </a:path>
                <a:path w="1379220" h="1968500">
                  <a:moveTo>
                    <a:pt x="934289" y="1890454"/>
                  </a:moveTo>
                  <a:lnTo>
                    <a:pt x="1103806" y="1968351"/>
                  </a:lnTo>
                  <a:lnTo>
                    <a:pt x="1378752" y="1968351"/>
                  </a:lnTo>
                </a:path>
              </a:pathLst>
            </a:custGeom>
            <a:ln w="195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582501" y="4236761"/>
              <a:ext cx="2955290" cy="0"/>
            </a:xfrm>
            <a:custGeom>
              <a:avLst/>
              <a:gdLst/>
              <a:ahLst/>
              <a:cxnLst/>
              <a:rect l="l" t="t" r="r" b="b"/>
              <a:pathLst>
                <a:path w="2955290">
                  <a:moveTo>
                    <a:pt x="0" y="0"/>
                  </a:moveTo>
                  <a:lnTo>
                    <a:pt x="2954767" y="0"/>
                  </a:lnTo>
                </a:path>
              </a:pathLst>
            </a:custGeom>
            <a:ln w="304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638268" y="2473806"/>
            <a:ext cx="180975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50" b="1" spc="20" dirty="0">
                <a:latin typeface="Arial"/>
                <a:cs typeface="Arial"/>
              </a:rPr>
              <a:t>P</a:t>
            </a:r>
            <a:endParaRPr sz="19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59899" y="3456250"/>
            <a:ext cx="167005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50" b="1" spc="15" dirty="0">
                <a:latin typeface="Arial"/>
                <a:cs typeface="Arial"/>
              </a:rPr>
              <a:t>T</a:t>
            </a:r>
            <a:endParaRPr sz="19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593034" y="1685412"/>
            <a:ext cx="180975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50" b="1" spc="20" dirty="0">
                <a:latin typeface="Arial"/>
                <a:cs typeface="Arial"/>
              </a:rPr>
              <a:t>S</a:t>
            </a:r>
            <a:endParaRPr sz="19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30039" y="2925691"/>
            <a:ext cx="415925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650" b="1" spc="-10" dirty="0">
                <a:latin typeface="Arial"/>
                <a:cs typeface="Arial"/>
              </a:rPr>
              <a:t>Z</a:t>
            </a:r>
            <a:r>
              <a:rPr sz="2625" b="1" spc="-15" baseline="-26984" dirty="0">
                <a:latin typeface="Arial"/>
                <a:cs typeface="Arial"/>
              </a:rPr>
              <a:t>P</a:t>
            </a:r>
            <a:endParaRPr sz="2625" baseline="-26984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122587" y="1823631"/>
            <a:ext cx="217804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650" b="1" spc="-5" dirty="0">
                <a:latin typeface="Arial"/>
                <a:cs typeface="Arial"/>
              </a:rPr>
              <a:t>Z</a:t>
            </a:r>
            <a:endParaRPr sz="26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325259" y="2046677"/>
            <a:ext cx="161925" cy="2940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750" b="1" spc="5" dirty="0">
                <a:latin typeface="Arial"/>
                <a:cs typeface="Arial"/>
              </a:rPr>
              <a:t>S</a:t>
            </a:r>
            <a:endParaRPr sz="17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889287" y="2925691"/>
            <a:ext cx="403225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650" b="1" spc="-10" dirty="0">
                <a:latin typeface="Arial"/>
                <a:cs typeface="Arial"/>
              </a:rPr>
              <a:t>Z</a:t>
            </a:r>
            <a:r>
              <a:rPr sz="2625" b="1" spc="-15" baseline="-26984" dirty="0">
                <a:latin typeface="Arial"/>
                <a:cs typeface="Arial"/>
              </a:rPr>
              <a:t>T</a:t>
            </a:r>
            <a:endParaRPr sz="2625" baseline="-26984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19200" y="5219203"/>
            <a:ext cx="6705600" cy="78867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157480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240"/>
              </a:spcBef>
            </a:pPr>
            <a:r>
              <a:rPr sz="2650" b="1" spc="15" dirty="0">
                <a:solidFill>
                  <a:srgbClr val="FFFFFF"/>
                </a:solidFill>
                <a:latin typeface="Arial"/>
                <a:cs typeface="Arial"/>
              </a:rPr>
              <a:t>Redes</a:t>
            </a:r>
            <a:r>
              <a:rPr sz="265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1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65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secuencia</a:t>
            </a:r>
            <a:r>
              <a:rPr sz="265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-20" dirty="0">
                <a:solidFill>
                  <a:srgbClr val="FFFFFF"/>
                </a:solidFill>
                <a:latin typeface="Arial"/>
                <a:cs typeface="Arial"/>
              </a:rPr>
              <a:t>positiva</a:t>
            </a:r>
            <a:r>
              <a:rPr sz="265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65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-10" dirty="0">
                <a:solidFill>
                  <a:srgbClr val="FFFFFF"/>
                </a:solidFill>
                <a:latin typeface="Arial"/>
                <a:cs typeface="Arial"/>
              </a:rPr>
              <a:t>negativa</a:t>
            </a:r>
            <a:endParaRPr sz="265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200150" y="1530858"/>
            <a:ext cx="6743700" cy="4517390"/>
          </a:xfrm>
          <a:custGeom>
            <a:avLst/>
            <a:gdLst/>
            <a:ahLst/>
            <a:cxnLst/>
            <a:rect l="l" t="t" r="r" b="b"/>
            <a:pathLst>
              <a:path w="6743700" h="4517390">
                <a:moveTo>
                  <a:pt x="0" y="4517136"/>
                </a:moveTo>
                <a:lnTo>
                  <a:pt x="6743700" y="4517136"/>
                </a:lnTo>
                <a:lnTo>
                  <a:pt x="6743700" y="0"/>
                </a:lnTo>
                <a:lnTo>
                  <a:pt x="0" y="0"/>
                </a:lnTo>
                <a:lnTo>
                  <a:pt x="0" y="4517136"/>
                </a:lnTo>
                <a:close/>
              </a:path>
            </a:pathLst>
          </a:custGeom>
          <a:ln w="381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262380"/>
            <a:chOff x="419103" y="256054"/>
            <a:chExt cx="8305800" cy="1262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4568" y="365759"/>
              <a:ext cx="7671816" cy="11521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234315" rIns="0" bIns="0" rtlCol="0">
            <a:spAutoFit/>
          </a:bodyPr>
          <a:lstStyle/>
          <a:p>
            <a:pPr marL="625475">
              <a:lnSpc>
                <a:spcPct val="100000"/>
              </a:lnSpc>
              <a:spcBef>
                <a:spcPts val="1845"/>
              </a:spcBef>
            </a:pPr>
            <a:r>
              <a:rPr sz="4000" spc="-35" dirty="0"/>
              <a:t>Transformadores</a:t>
            </a:r>
            <a:r>
              <a:rPr sz="4000" spc="25" dirty="0"/>
              <a:t> </a:t>
            </a:r>
            <a:r>
              <a:rPr sz="4000" spc="-5" dirty="0"/>
              <a:t>de</a:t>
            </a:r>
            <a:r>
              <a:rPr sz="4000" spc="-15" dirty="0"/>
              <a:t> </a:t>
            </a:r>
            <a:r>
              <a:rPr sz="4000" spc="-5" dirty="0"/>
              <a:t>3</a:t>
            </a:r>
            <a:r>
              <a:rPr sz="4000" spc="-10" dirty="0"/>
              <a:t> devanados</a:t>
            </a:r>
            <a:endParaRPr sz="4000"/>
          </a:p>
        </p:txBody>
      </p:sp>
      <p:grpSp>
        <p:nvGrpSpPr>
          <p:cNvPr id="7" name="object 7"/>
          <p:cNvGrpSpPr/>
          <p:nvPr/>
        </p:nvGrpSpPr>
        <p:grpSpPr>
          <a:xfrm>
            <a:off x="2545079" y="1773935"/>
            <a:ext cx="4343400" cy="3576954"/>
            <a:chOff x="2545079" y="1773935"/>
            <a:chExt cx="4343400" cy="3576954"/>
          </a:xfrm>
        </p:grpSpPr>
        <p:sp>
          <p:nvSpPr>
            <p:cNvPr id="8" name="object 8"/>
            <p:cNvSpPr/>
            <p:nvPr/>
          </p:nvSpPr>
          <p:spPr>
            <a:xfrm>
              <a:off x="2545079" y="1773935"/>
              <a:ext cx="4343400" cy="3576954"/>
            </a:xfrm>
            <a:custGeom>
              <a:avLst/>
              <a:gdLst/>
              <a:ahLst/>
              <a:cxnLst/>
              <a:rect l="l" t="t" r="r" b="b"/>
              <a:pathLst>
                <a:path w="4343400" h="3576954">
                  <a:moveTo>
                    <a:pt x="4343400" y="0"/>
                  </a:moveTo>
                  <a:lnTo>
                    <a:pt x="0" y="0"/>
                  </a:lnTo>
                  <a:lnTo>
                    <a:pt x="0" y="3576828"/>
                  </a:lnTo>
                  <a:lnTo>
                    <a:pt x="4343400" y="3576828"/>
                  </a:lnTo>
                  <a:lnTo>
                    <a:pt x="4343400" y="0"/>
                  </a:lnTo>
                  <a:close/>
                </a:path>
              </a:pathLst>
            </a:custGeom>
            <a:solidFill>
              <a:srgbClr val="F9E6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95889" y="2420308"/>
              <a:ext cx="3152140" cy="2425700"/>
            </a:xfrm>
            <a:custGeom>
              <a:avLst/>
              <a:gdLst/>
              <a:ahLst/>
              <a:cxnLst/>
              <a:rect l="l" t="t" r="r" b="b"/>
              <a:pathLst>
                <a:path w="3152140" h="2425700">
                  <a:moveTo>
                    <a:pt x="16631" y="0"/>
                  </a:moveTo>
                  <a:lnTo>
                    <a:pt x="3151570" y="0"/>
                  </a:lnTo>
                </a:path>
                <a:path w="3152140" h="2425700">
                  <a:moveTo>
                    <a:pt x="0" y="1213050"/>
                  </a:moveTo>
                  <a:lnTo>
                    <a:pt x="3134714" y="1213050"/>
                  </a:lnTo>
                </a:path>
                <a:path w="3152140" h="2425700">
                  <a:moveTo>
                    <a:pt x="4607" y="2425166"/>
                  </a:moveTo>
                  <a:lnTo>
                    <a:pt x="3139583" y="2425166"/>
                  </a:lnTo>
                </a:path>
              </a:pathLst>
            </a:custGeom>
            <a:ln w="52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132426" y="4809170"/>
            <a:ext cx="244475" cy="579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3600" spc="20" dirty="0">
                <a:latin typeface="Times New Roman"/>
                <a:cs typeface="Times New Roman"/>
              </a:rPr>
              <a:t>2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27819" y="3596116"/>
            <a:ext cx="244475" cy="579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3600" spc="20" dirty="0">
                <a:latin typeface="Times New Roman"/>
                <a:cs typeface="Times New Roman"/>
              </a:rPr>
              <a:t>2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44450" y="2383999"/>
            <a:ext cx="244475" cy="579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3600" spc="20" dirty="0">
                <a:latin typeface="Times New Roman"/>
                <a:cs typeface="Times New Roman"/>
              </a:rPr>
              <a:t>2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70448" y="4764595"/>
            <a:ext cx="163195" cy="3486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2100" i="1" spc="10" dirty="0">
                <a:latin typeface="Times New Roman"/>
                <a:cs typeface="Times New Roman"/>
              </a:rPr>
              <a:t>T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90787" y="3552460"/>
            <a:ext cx="147955" cy="3486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2100" i="1" spc="10" dirty="0">
                <a:latin typeface="Times New Roman"/>
                <a:cs typeface="Times New Roman"/>
              </a:rPr>
              <a:t>S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94496" y="2339410"/>
            <a:ext cx="177800" cy="3486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2100" i="1" spc="15" dirty="0">
                <a:latin typeface="Times New Roman"/>
                <a:cs typeface="Times New Roman"/>
              </a:rPr>
              <a:t>P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50496" y="4458273"/>
            <a:ext cx="295275" cy="579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3600" i="1" spc="20" dirty="0">
                <a:latin typeface="Times New Roman"/>
                <a:cs typeface="Times New Roman"/>
              </a:rPr>
              <a:t>X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50496" y="3246120"/>
            <a:ext cx="295275" cy="579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3600" i="1" spc="20" dirty="0">
                <a:latin typeface="Times New Roman"/>
                <a:cs typeface="Times New Roman"/>
              </a:rPr>
              <a:t>X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50496" y="2033069"/>
            <a:ext cx="295275" cy="579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3600" i="1" spc="20" dirty="0">
                <a:latin typeface="Times New Roman"/>
                <a:cs typeface="Times New Roman"/>
              </a:rPr>
              <a:t>X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81642" y="4290616"/>
            <a:ext cx="3489325" cy="579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  <a:tabLst>
                <a:tab pos="457834" algn="l"/>
                <a:tab pos="1271270" algn="l"/>
              </a:tabLst>
            </a:pPr>
            <a:r>
              <a:rPr sz="5400" spc="30" baseline="-20061" dirty="0">
                <a:latin typeface="Symbol"/>
                <a:cs typeface="Symbol"/>
              </a:rPr>
              <a:t></a:t>
            </a:r>
            <a:r>
              <a:rPr sz="5400" spc="30" baseline="-20061" dirty="0">
                <a:latin typeface="Times New Roman"/>
                <a:cs typeface="Times New Roman"/>
              </a:rPr>
              <a:t>	</a:t>
            </a:r>
            <a:r>
              <a:rPr sz="5400" i="1" spc="750" baseline="13888" dirty="0">
                <a:latin typeface="Times New Roman"/>
                <a:cs typeface="Times New Roman"/>
              </a:rPr>
              <a:t>X</a:t>
            </a:r>
            <a:r>
              <a:rPr sz="2100" i="1" spc="70" dirty="0">
                <a:latin typeface="Times New Roman"/>
                <a:cs typeface="Times New Roman"/>
              </a:rPr>
              <a:t>P</a:t>
            </a:r>
            <a:r>
              <a:rPr sz="2100" i="1" spc="10" dirty="0">
                <a:latin typeface="Times New Roman"/>
                <a:cs typeface="Times New Roman"/>
              </a:rPr>
              <a:t>T</a:t>
            </a:r>
            <a:r>
              <a:rPr sz="2100" i="1" dirty="0">
                <a:latin typeface="Times New Roman"/>
                <a:cs typeface="Times New Roman"/>
              </a:rPr>
              <a:t>	</a:t>
            </a:r>
            <a:r>
              <a:rPr sz="5400" spc="30" baseline="13888" dirty="0">
                <a:latin typeface="Symbol"/>
                <a:cs typeface="Symbol"/>
              </a:rPr>
              <a:t></a:t>
            </a:r>
            <a:r>
              <a:rPr sz="5400" spc="52" baseline="13888" dirty="0">
                <a:latin typeface="Times New Roman"/>
                <a:cs typeface="Times New Roman"/>
              </a:rPr>
              <a:t> </a:t>
            </a:r>
            <a:r>
              <a:rPr sz="5400" i="1" spc="719" baseline="13888" dirty="0">
                <a:latin typeface="Times New Roman"/>
                <a:cs typeface="Times New Roman"/>
              </a:rPr>
              <a:t>X</a:t>
            </a:r>
            <a:r>
              <a:rPr sz="2100" i="1" spc="300" dirty="0">
                <a:latin typeface="Times New Roman"/>
                <a:cs typeface="Times New Roman"/>
              </a:rPr>
              <a:t>S</a:t>
            </a:r>
            <a:r>
              <a:rPr sz="2100" i="1" spc="10" dirty="0">
                <a:latin typeface="Times New Roman"/>
                <a:cs typeface="Times New Roman"/>
              </a:rPr>
              <a:t>T</a:t>
            </a:r>
            <a:r>
              <a:rPr sz="2100" i="1" dirty="0">
                <a:latin typeface="Times New Roman"/>
                <a:cs typeface="Times New Roman"/>
              </a:rPr>
              <a:t> </a:t>
            </a:r>
            <a:r>
              <a:rPr sz="2100" i="1" spc="-114" dirty="0">
                <a:latin typeface="Times New Roman"/>
                <a:cs typeface="Times New Roman"/>
              </a:rPr>
              <a:t> </a:t>
            </a:r>
            <a:r>
              <a:rPr sz="5400" spc="30" baseline="13888" dirty="0">
                <a:latin typeface="Symbol"/>
                <a:cs typeface="Symbol"/>
              </a:rPr>
              <a:t></a:t>
            </a:r>
            <a:r>
              <a:rPr sz="5400" spc="-37" baseline="13888" dirty="0">
                <a:latin typeface="Times New Roman"/>
                <a:cs typeface="Times New Roman"/>
              </a:rPr>
              <a:t> </a:t>
            </a:r>
            <a:r>
              <a:rPr sz="5400" i="1" spc="30" baseline="13888" dirty="0">
                <a:latin typeface="Times New Roman"/>
                <a:cs typeface="Times New Roman"/>
              </a:rPr>
              <a:t>X</a:t>
            </a:r>
            <a:r>
              <a:rPr sz="5400" i="1" spc="-615" baseline="13888" dirty="0">
                <a:latin typeface="Times New Roman"/>
                <a:cs typeface="Times New Roman"/>
              </a:rPr>
              <a:t> </a:t>
            </a:r>
            <a:r>
              <a:rPr sz="2100" i="1" spc="65" dirty="0">
                <a:latin typeface="Times New Roman"/>
                <a:cs typeface="Times New Roman"/>
              </a:rPr>
              <a:t>PS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76098" y="3077566"/>
            <a:ext cx="3479800" cy="579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  <a:tabLst>
                <a:tab pos="457834" algn="l"/>
                <a:tab pos="1247775" algn="l"/>
              </a:tabLst>
            </a:pPr>
            <a:r>
              <a:rPr sz="5400" spc="30" baseline="-20833" dirty="0">
                <a:latin typeface="Symbol"/>
                <a:cs typeface="Symbol"/>
              </a:rPr>
              <a:t></a:t>
            </a:r>
            <a:r>
              <a:rPr sz="5400" spc="30" baseline="-20833" dirty="0">
                <a:latin typeface="Times New Roman"/>
                <a:cs typeface="Times New Roman"/>
              </a:rPr>
              <a:t>	</a:t>
            </a:r>
            <a:r>
              <a:rPr sz="5400" i="1" spc="30" baseline="13888" dirty="0">
                <a:latin typeface="Times New Roman"/>
                <a:cs typeface="Times New Roman"/>
              </a:rPr>
              <a:t>X</a:t>
            </a:r>
            <a:r>
              <a:rPr sz="5400" i="1" spc="-615" baseline="13888" dirty="0">
                <a:latin typeface="Times New Roman"/>
                <a:cs typeface="Times New Roman"/>
              </a:rPr>
              <a:t> </a:t>
            </a:r>
            <a:r>
              <a:rPr sz="2100" i="1" spc="40" dirty="0">
                <a:latin typeface="Times New Roman"/>
                <a:cs typeface="Times New Roman"/>
              </a:rPr>
              <a:t>PS	</a:t>
            </a:r>
            <a:r>
              <a:rPr sz="5400" spc="30" baseline="13888" dirty="0">
                <a:latin typeface="Symbol"/>
                <a:cs typeface="Symbol"/>
              </a:rPr>
              <a:t></a:t>
            </a:r>
            <a:r>
              <a:rPr sz="5400" spc="15" baseline="13888" dirty="0">
                <a:latin typeface="Times New Roman"/>
                <a:cs typeface="Times New Roman"/>
              </a:rPr>
              <a:t> </a:t>
            </a:r>
            <a:r>
              <a:rPr sz="5400" i="1" spc="397" baseline="13888" dirty="0">
                <a:latin typeface="Times New Roman"/>
                <a:cs typeface="Times New Roman"/>
              </a:rPr>
              <a:t>X</a:t>
            </a:r>
            <a:r>
              <a:rPr sz="2100" i="1" spc="265" dirty="0">
                <a:latin typeface="Times New Roman"/>
                <a:cs typeface="Times New Roman"/>
              </a:rPr>
              <a:t>ST</a:t>
            </a:r>
            <a:r>
              <a:rPr sz="2100" i="1" spc="385" dirty="0">
                <a:latin typeface="Times New Roman"/>
                <a:cs typeface="Times New Roman"/>
              </a:rPr>
              <a:t> </a:t>
            </a:r>
            <a:r>
              <a:rPr sz="5400" spc="30" baseline="13888" dirty="0">
                <a:latin typeface="Symbol"/>
                <a:cs typeface="Symbol"/>
              </a:rPr>
              <a:t></a:t>
            </a:r>
            <a:r>
              <a:rPr sz="5400" spc="-75" baseline="13888" dirty="0">
                <a:latin typeface="Times New Roman"/>
                <a:cs typeface="Times New Roman"/>
              </a:rPr>
              <a:t> </a:t>
            </a:r>
            <a:r>
              <a:rPr sz="5400" i="1" spc="322" baseline="13888" dirty="0">
                <a:latin typeface="Times New Roman"/>
                <a:cs typeface="Times New Roman"/>
              </a:rPr>
              <a:t>X</a:t>
            </a:r>
            <a:r>
              <a:rPr sz="2100" i="1" spc="215" dirty="0">
                <a:latin typeface="Times New Roman"/>
                <a:cs typeface="Times New Roman"/>
              </a:rPr>
              <a:t>PT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92730" y="1865412"/>
            <a:ext cx="3538854" cy="579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  <a:tabLst>
                <a:tab pos="457834" algn="l"/>
                <a:tab pos="1247775" algn="l"/>
                <a:tab pos="2434590" algn="l"/>
              </a:tabLst>
            </a:pPr>
            <a:r>
              <a:rPr sz="5400" spc="30" baseline="-20061" dirty="0">
                <a:latin typeface="Symbol"/>
                <a:cs typeface="Symbol"/>
              </a:rPr>
              <a:t></a:t>
            </a:r>
            <a:r>
              <a:rPr sz="5400" spc="30" baseline="-20061" dirty="0">
                <a:latin typeface="Times New Roman"/>
                <a:cs typeface="Times New Roman"/>
              </a:rPr>
              <a:t>	</a:t>
            </a:r>
            <a:r>
              <a:rPr sz="5400" i="1" spc="30" baseline="13888" dirty="0">
                <a:latin typeface="Times New Roman"/>
                <a:cs typeface="Times New Roman"/>
              </a:rPr>
              <a:t>X</a:t>
            </a:r>
            <a:r>
              <a:rPr sz="5400" i="1" spc="-615" baseline="13888" dirty="0">
                <a:latin typeface="Times New Roman"/>
                <a:cs typeface="Times New Roman"/>
              </a:rPr>
              <a:t> </a:t>
            </a:r>
            <a:r>
              <a:rPr sz="2100" i="1" spc="40" dirty="0">
                <a:latin typeface="Times New Roman"/>
                <a:cs typeface="Times New Roman"/>
              </a:rPr>
              <a:t>PS	</a:t>
            </a:r>
            <a:r>
              <a:rPr sz="5400" spc="30" baseline="13888" dirty="0">
                <a:latin typeface="Symbol"/>
                <a:cs typeface="Symbol"/>
              </a:rPr>
              <a:t></a:t>
            </a:r>
            <a:r>
              <a:rPr sz="5400" spc="60" baseline="13888" dirty="0">
                <a:latin typeface="Times New Roman"/>
                <a:cs typeface="Times New Roman"/>
              </a:rPr>
              <a:t> </a:t>
            </a:r>
            <a:r>
              <a:rPr sz="5400" i="1" spc="292" baseline="13888" dirty="0">
                <a:latin typeface="Times New Roman"/>
                <a:cs typeface="Times New Roman"/>
              </a:rPr>
              <a:t>X</a:t>
            </a:r>
            <a:r>
              <a:rPr sz="2100" i="1" spc="195" dirty="0">
                <a:latin typeface="Times New Roman"/>
                <a:cs typeface="Times New Roman"/>
              </a:rPr>
              <a:t>PT	</a:t>
            </a:r>
            <a:r>
              <a:rPr sz="5400" spc="30" baseline="13888" dirty="0">
                <a:latin typeface="Symbol"/>
                <a:cs typeface="Symbol"/>
              </a:rPr>
              <a:t></a:t>
            </a:r>
            <a:r>
              <a:rPr sz="5400" spc="-120" baseline="13888" dirty="0">
                <a:latin typeface="Times New Roman"/>
                <a:cs typeface="Times New Roman"/>
              </a:rPr>
              <a:t> </a:t>
            </a:r>
            <a:r>
              <a:rPr sz="5400" i="1" spc="397" baseline="13888" dirty="0">
                <a:latin typeface="Times New Roman"/>
                <a:cs typeface="Times New Roman"/>
              </a:rPr>
              <a:t>X</a:t>
            </a:r>
            <a:r>
              <a:rPr sz="2100" i="1" spc="265" dirty="0">
                <a:latin typeface="Times New Roman"/>
                <a:cs typeface="Times New Roman"/>
              </a:rPr>
              <a:t>ST</a:t>
            </a:r>
            <a:r>
              <a:rPr sz="2100" i="1" spc="-235" dirty="0">
                <a:latin typeface="Times New Roman"/>
                <a:cs typeface="Times New Roman"/>
              </a:rPr>
              <a:t> 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526029" y="1754885"/>
            <a:ext cx="4381500" cy="3615054"/>
          </a:xfrm>
          <a:custGeom>
            <a:avLst/>
            <a:gdLst/>
            <a:ahLst/>
            <a:cxnLst/>
            <a:rect l="l" t="t" r="r" b="b"/>
            <a:pathLst>
              <a:path w="4381500" h="3615054">
                <a:moveTo>
                  <a:pt x="0" y="3614928"/>
                </a:moveTo>
                <a:lnTo>
                  <a:pt x="4381500" y="3614928"/>
                </a:lnTo>
                <a:lnTo>
                  <a:pt x="4381500" y="0"/>
                </a:lnTo>
                <a:lnTo>
                  <a:pt x="0" y="0"/>
                </a:lnTo>
                <a:lnTo>
                  <a:pt x="0" y="3614928"/>
                </a:lnTo>
                <a:close/>
              </a:path>
            </a:pathLst>
          </a:custGeom>
          <a:ln w="38100">
            <a:solidFill>
              <a:srgbClr val="E684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528" y="1807464"/>
            <a:ext cx="3481070" cy="3377565"/>
            <a:chOff x="33528" y="1807464"/>
            <a:chExt cx="3481070" cy="33775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491" y="1886698"/>
              <a:ext cx="3124217" cy="312270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528" y="1807464"/>
              <a:ext cx="3480816" cy="337718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599" y="1905000"/>
              <a:ext cx="3048000" cy="304647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28600" y="1905000"/>
            <a:ext cx="3048000" cy="304673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20955" rIns="0" bIns="0" rtlCol="0">
            <a:spAutoFit/>
          </a:bodyPr>
          <a:lstStyle/>
          <a:p>
            <a:pPr marL="90805" marR="129539">
              <a:lnSpc>
                <a:spcPct val="100000"/>
              </a:lnSpc>
              <a:spcBef>
                <a:spcPts val="165"/>
              </a:spcBef>
            </a:pPr>
            <a:r>
              <a:rPr sz="3200" b="1" spc="-20" dirty="0">
                <a:solidFill>
                  <a:srgbClr val="172C4A"/>
                </a:solidFill>
                <a:latin typeface="Calibri"/>
                <a:cs typeface="Calibri"/>
              </a:rPr>
              <a:t>Red</a:t>
            </a:r>
            <a:r>
              <a:rPr sz="3200" b="1" spc="100" dirty="0">
                <a:solidFill>
                  <a:srgbClr val="172C4A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172C4A"/>
                </a:solidFill>
                <a:latin typeface="Calibri"/>
                <a:cs typeface="Calibri"/>
              </a:rPr>
              <a:t>de </a:t>
            </a:r>
            <a:r>
              <a:rPr sz="3200" b="1" spc="5" dirty="0">
                <a:solidFill>
                  <a:srgbClr val="172C4A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172C4A"/>
                </a:solidFill>
                <a:latin typeface="Calibri"/>
                <a:cs typeface="Calibri"/>
              </a:rPr>
              <a:t>secuencia </a:t>
            </a:r>
            <a:r>
              <a:rPr sz="3200" b="1" spc="-10" dirty="0">
                <a:solidFill>
                  <a:srgbClr val="172C4A"/>
                </a:solidFill>
                <a:latin typeface="Calibri"/>
                <a:cs typeface="Calibri"/>
              </a:rPr>
              <a:t>cero </a:t>
            </a:r>
            <a:r>
              <a:rPr sz="3200" b="1" spc="-5" dirty="0">
                <a:solidFill>
                  <a:srgbClr val="172C4A"/>
                </a:solidFill>
                <a:latin typeface="Calibri"/>
                <a:cs typeface="Calibri"/>
              </a:rPr>
              <a:t> </a:t>
            </a:r>
            <a:r>
              <a:rPr sz="3200" b="1" spc="-20" dirty="0">
                <a:solidFill>
                  <a:srgbClr val="172C4A"/>
                </a:solidFill>
                <a:latin typeface="Calibri"/>
                <a:cs typeface="Calibri"/>
              </a:rPr>
              <a:t>para </a:t>
            </a:r>
            <a:r>
              <a:rPr sz="3200" b="1" dirty="0">
                <a:solidFill>
                  <a:srgbClr val="172C4A"/>
                </a:solidFill>
                <a:latin typeface="Calibri"/>
                <a:cs typeface="Calibri"/>
              </a:rPr>
              <a:t>los </a:t>
            </a:r>
            <a:r>
              <a:rPr sz="3200" b="1" spc="5" dirty="0">
                <a:solidFill>
                  <a:srgbClr val="172C4A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172C4A"/>
                </a:solidFill>
                <a:latin typeface="Calibri"/>
                <a:cs typeface="Calibri"/>
              </a:rPr>
              <a:t>t</a:t>
            </a:r>
            <a:r>
              <a:rPr sz="3200" b="1" spc="-65" dirty="0">
                <a:solidFill>
                  <a:srgbClr val="172C4A"/>
                </a:solidFill>
                <a:latin typeface="Calibri"/>
                <a:cs typeface="Calibri"/>
              </a:rPr>
              <a:t>r</a:t>
            </a:r>
            <a:r>
              <a:rPr sz="3200" b="1" dirty="0">
                <a:solidFill>
                  <a:srgbClr val="172C4A"/>
                </a:solidFill>
                <a:latin typeface="Calibri"/>
                <a:cs typeface="Calibri"/>
              </a:rPr>
              <a:t>an</a:t>
            </a:r>
            <a:r>
              <a:rPr sz="3200" b="1" spc="-25" dirty="0">
                <a:solidFill>
                  <a:srgbClr val="172C4A"/>
                </a:solidFill>
                <a:latin typeface="Calibri"/>
                <a:cs typeface="Calibri"/>
              </a:rPr>
              <a:t>s</a:t>
            </a:r>
            <a:r>
              <a:rPr sz="3200" b="1" spc="-55" dirty="0">
                <a:solidFill>
                  <a:srgbClr val="172C4A"/>
                </a:solidFill>
                <a:latin typeface="Calibri"/>
                <a:cs typeface="Calibri"/>
              </a:rPr>
              <a:t>f</a:t>
            </a:r>
            <a:r>
              <a:rPr sz="3200" b="1" dirty="0">
                <a:solidFill>
                  <a:srgbClr val="172C4A"/>
                </a:solidFill>
                <a:latin typeface="Calibri"/>
                <a:cs typeface="Calibri"/>
              </a:rPr>
              <a:t>ormado</a:t>
            </a:r>
            <a:r>
              <a:rPr sz="3200" b="1" spc="-40" dirty="0">
                <a:solidFill>
                  <a:srgbClr val="172C4A"/>
                </a:solidFill>
                <a:latin typeface="Calibri"/>
                <a:cs typeface="Calibri"/>
              </a:rPr>
              <a:t>r</a:t>
            </a:r>
            <a:r>
              <a:rPr sz="3200" b="1" spc="-5" dirty="0">
                <a:solidFill>
                  <a:srgbClr val="172C4A"/>
                </a:solidFill>
                <a:latin typeface="Calibri"/>
                <a:cs typeface="Calibri"/>
              </a:rPr>
              <a:t>es  </a:t>
            </a:r>
            <a:r>
              <a:rPr sz="3200" b="1" dirty="0">
                <a:solidFill>
                  <a:srgbClr val="172C4A"/>
                </a:solidFill>
                <a:latin typeface="Calibri"/>
                <a:cs typeface="Calibri"/>
              </a:rPr>
              <a:t>según su </a:t>
            </a:r>
            <a:r>
              <a:rPr sz="3200" b="1" spc="5" dirty="0">
                <a:solidFill>
                  <a:srgbClr val="172C4A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172C4A"/>
                </a:solidFill>
                <a:latin typeface="Calibri"/>
                <a:cs typeface="Calibri"/>
              </a:rPr>
              <a:t>conexión.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419855" y="0"/>
            <a:ext cx="4742815" cy="6858000"/>
            <a:chOff x="3419855" y="0"/>
            <a:chExt cx="4742815" cy="685800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28999" y="0"/>
              <a:ext cx="4724400" cy="685799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424427" y="0"/>
              <a:ext cx="4733925" cy="6858000"/>
            </a:xfrm>
            <a:custGeom>
              <a:avLst/>
              <a:gdLst/>
              <a:ahLst/>
              <a:cxnLst/>
              <a:rect l="l" t="t" r="r" b="b"/>
              <a:pathLst>
                <a:path w="4733925" h="6858000">
                  <a:moveTo>
                    <a:pt x="4733544" y="6857998"/>
                  </a:moveTo>
                  <a:lnTo>
                    <a:pt x="4733544" y="0"/>
                  </a:lnTo>
                </a:path>
                <a:path w="4733925" h="6858000">
                  <a:moveTo>
                    <a:pt x="0" y="0"/>
                  </a:moveTo>
                  <a:lnTo>
                    <a:pt x="0" y="685799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324600" y="5334000"/>
              <a:ext cx="1295400" cy="623570"/>
            </a:xfrm>
            <a:custGeom>
              <a:avLst/>
              <a:gdLst/>
              <a:ahLst/>
              <a:cxnLst/>
              <a:rect l="l" t="t" r="r" b="b"/>
              <a:pathLst>
                <a:path w="1295400" h="623570">
                  <a:moveTo>
                    <a:pt x="1295400" y="0"/>
                  </a:moveTo>
                  <a:lnTo>
                    <a:pt x="0" y="0"/>
                  </a:lnTo>
                  <a:lnTo>
                    <a:pt x="0" y="623316"/>
                  </a:lnTo>
                  <a:lnTo>
                    <a:pt x="1295400" y="623316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70972" y="5411672"/>
              <a:ext cx="685165" cy="262890"/>
            </a:xfrm>
            <a:custGeom>
              <a:avLst/>
              <a:gdLst/>
              <a:ahLst/>
              <a:cxnLst/>
              <a:rect l="l" t="t" r="r" b="b"/>
              <a:pathLst>
                <a:path w="685165" h="262889">
                  <a:moveTo>
                    <a:pt x="205779" y="213866"/>
                  </a:moveTo>
                  <a:lnTo>
                    <a:pt x="225100" y="256239"/>
                  </a:lnTo>
                  <a:lnTo>
                    <a:pt x="244422" y="262290"/>
                  </a:lnTo>
                  <a:lnTo>
                    <a:pt x="254083" y="261284"/>
                  </a:lnTo>
                  <a:lnTo>
                    <a:pt x="281132" y="226987"/>
                  </a:lnTo>
                  <a:lnTo>
                    <a:pt x="282102" y="213866"/>
                  </a:lnTo>
                  <a:lnTo>
                    <a:pt x="284036" y="226987"/>
                  </a:lnTo>
                  <a:lnTo>
                    <a:pt x="311084" y="261284"/>
                  </a:lnTo>
                  <a:lnTo>
                    <a:pt x="320745" y="262290"/>
                  </a:lnTo>
                  <a:lnTo>
                    <a:pt x="331369" y="261284"/>
                  </a:lnTo>
                  <a:lnTo>
                    <a:pt x="358425" y="226987"/>
                  </a:lnTo>
                  <a:lnTo>
                    <a:pt x="359389" y="213866"/>
                  </a:lnTo>
                  <a:lnTo>
                    <a:pt x="361322" y="226987"/>
                  </a:lnTo>
                  <a:lnTo>
                    <a:pt x="388371" y="261284"/>
                  </a:lnTo>
                  <a:lnTo>
                    <a:pt x="398032" y="262290"/>
                  </a:lnTo>
                  <a:lnTo>
                    <a:pt x="407693" y="261284"/>
                  </a:lnTo>
                  <a:lnTo>
                    <a:pt x="435712" y="226987"/>
                  </a:lnTo>
                  <a:lnTo>
                    <a:pt x="436675" y="213866"/>
                  </a:lnTo>
                  <a:lnTo>
                    <a:pt x="437646" y="226987"/>
                  </a:lnTo>
                  <a:lnTo>
                    <a:pt x="464694" y="261284"/>
                  </a:lnTo>
                  <a:lnTo>
                    <a:pt x="475318" y="262290"/>
                  </a:lnTo>
                  <a:lnTo>
                    <a:pt x="484979" y="261284"/>
                  </a:lnTo>
                  <a:lnTo>
                    <a:pt x="494640" y="256239"/>
                  </a:lnTo>
                  <a:lnTo>
                    <a:pt x="502367" y="248170"/>
                  </a:lnTo>
                  <a:lnTo>
                    <a:pt x="508168" y="238081"/>
                  </a:lnTo>
                  <a:lnTo>
                    <a:pt x="512028" y="226987"/>
                  </a:lnTo>
                  <a:lnTo>
                    <a:pt x="513962" y="213866"/>
                  </a:lnTo>
                </a:path>
                <a:path w="685165" h="262889">
                  <a:moveTo>
                    <a:pt x="137182" y="213866"/>
                  </a:moveTo>
                  <a:lnTo>
                    <a:pt x="205779" y="213866"/>
                  </a:lnTo>
                </a:path>
                <a:path w="685165" h="262889">
                  <a:moveTo>
                    <a:pt x="513962" y="213866"/>
                  </a:moveTo>
                  <a:lnTo>
                    <a:pt x="574831" y="213866"/>
                  </a:lnTo>
                </a:path>
                <a:path w="685165" h="262889">
                  <a:moveTo>
                    <a:pt x="0" y="213866"/>
                  </a:moveTo>
                  <a:lnTo>
                    <a:pt x="68594" y="213866"/>
                  </a:lnTo>
                </a:path>
                <a:path w="685165" h="262889">
                  <a:moveTo>
                    <a:pt x="0" y="0"/>
                  </a:moveTo>
                  <a:lnTo>
                    <a:pt x="684974" y="0"/>
                  </a:lnTo>
                </a:path>
                <a:path w="685165" h="262889">
                  <a:moveTo>
                    <a:pt x="616371" y="213866"/>
                  </a:moveTo>
                  <a:lnTo>
                    <a:pt x="684974" y="213866"/>
                  </a:lnTo>
                </a:path>
                <a:path w="685165" h="262889">
                  <a:moveTo>
                    <a:pt x="574831" y="213866"/>
                  </a:moveTo>
                  <a:lnTo>
                    <a:pt x="574831" y="0"/>
                  </a:lnTo>
                </a:path>
                <a:path w="685165" h="262889">
                  <a:moveTo>
                    <a:pt x="137182" y="213866"/>
                  </a:moveTo>
                  <a:lnTo>
                    <a:pt x="137182" y="0"/>
                  </a:lnTo>
                </a:path>
              </a:pathLst>
            </a:custGeom>
            <a:ln w="69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67627" y="4655820"/>
              <a:ext cx="1428115" cy="584200"/>
            </a:xfrm>
            <a:custGeom>
              <a:avLst/>
              <a:gdLst/>
              <a:ahLst/>
              <a:cxnLst/>
              <a:rect l="l" t="t" r="r" b="b"/>
              <a:pathLst>
                <a:path w="1428115" h="584200">
                  <a:moveTo>
                    <a:pt x="1427987" y="0"/>
                  </a:moveTo>
                  <a:lnTo>
                    <a:pt x="0" y="0"/>
                  </a:lnTo>
                  <a:lnTo>
                    <a:pt x="0" y="583691"/>
                  </a:lnTo>
                  <a:lnTo>
                    <a:pt x="1427987" y="583691"/>
                  </a:lnTo>
                  <a:lnTo>
                    <a:pt x="14279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288720" y="4726634"/>
              <a:ext cx="721995" cy="263525"/>
            </a:xfrm>
            <a:custGeom>
              <a:avLst/>
              <a:gdLst/>
              <a:ahLst/>
              <a:cxnLst/>
              <a:rect l="l" t="t" r="r" b="b"/>
              <a:pathLst>
                <a:path w="721995" h="263525">
                  <a:moveTo>
                    <a:pt x="216758" y="214447"/>
                  </a:moveTo>
                  <a:lnTo>
                    <a:pt x="237107" y="256934"/>
                  </a:lnTo>
                  <a:lnTo>
                    <a:pt x="256441" y="262998"/>
                  </a:lnTo>
                  <a:lnTo>
                    <a:pt x="267634" y="260982"/>
                  </a:lnTo>
                  <a:lnTo>
                    <a:pt x="296132" y="227596"/>
                  </a:lnTo>
                  <a:lnTo>
                    <a:pt x="297146" y="214447"/>
                  </a:lnTo>
                  <a:lnTo>
                    <a:pt x="299182" y="227596"/>
                  </a:lnTo>
                  <a:lnTo>
                    <a:pt x="327673" y="260982"/>
                  </a:lnTo>
                  <a:lnTo>
                    <a:pt x="337851" y="262998"/>
                  </a:lnTo>
                  <a:lnTo>
                    <a:pt x="349043" y="260982"/>
                  </a:lnTo>
                  <a:lnTo>
                    <a:pt x="377542" y="227596"/>
                  </a:lnTo>
                  <a:lnTo>
                    <a:pt x="378556" y="214447"/>
                  </a:lnTo>
                  <a:lnTo>
                    <a:pt x="379570" y="227596"/>
                  </a:lnTo>
                  <a:lnTo>
                    <a:pt x="409082" y="260982"/>
                  </a:lnTo>
                  <a:lnTo>
                    <a:pt x="419260" y="262998"/>
                  </a:lnTo>
                  <a:lnTo>
                    <a:pt x="429438" y="260982"/>
                  </a:lnTo>
                  <a:lnTo>
                    <a:pt x="457929" y="227596"/>
                  </a:lnTo>
                  <a:lnTo>
                    <a:pt x="459965" y="214447"/>
                  </a:lnTo>
                  <a:lnTo>
                    <a:pt x="460979" y="227596"/>
                  </a:lnTo>
                  <a:lnTo>
                    <a:pt x="489478" y="260982"/>
                  </a:lnTo>
                  <a:lnTo>
                    <a:pt x="500670" y="262998"/>
                  </a:lnTo>
                  <a:lnTo>
                    <a:pt x="510848" y="260982"/>
                  </a:lnTo>
                  <a:lnTo>
                    <a:pt x="521018" y="256934"/>
                  </a:lnTo>
                  <a:lnTo>
                    <a:pt x="529161" y="248840"/>
                  </a:lnTo>
                  <a:lnTo>
                    <a:pt x="535268" y="238722"/>
                  </a:lnTo>
                  <a:lnTo>
                    <a:pt x="539339" y="227596"/>
                  </a:lnTo>
                  <a:lnTo>
                    <a:pt x="541374" y="214447"/>
                  </a:lnTo>
                </a:path>
                <a:path w="721995" h="263525">
                  <a:moveTo>
                    <a:pt x="144505" y="214447"/>
                  </a:moveTo>
                  <a:lnTo>
                    <a:pt x="216758" y="214447"/>
                  </a:lnTo>
                </a:path>
                <a:path w="721995" h="263525">
                  <a:moveTo>
                    <a:pt x="541374" y="214447"/>
                  </a:moveTo>
                  <a:lnTo>
                    <a:pt x="605485" y="214447"/>
                  </a:lnTo>
                </a:path>
                <a:path w="721995" h="263525">
                  <a:moveTo>
                    <a:pt x="0" y="214447"/>
                  </a:moveTo>
                  <a:lnTo>
                    <a:pt x="72252" y="214447"/>
                  </a:lnTo>
                </a:path>
                <a:path w="721995" h="263525">
                  <a:moveTo>
                    <a:pt x="0" y="0"/>
                  </a:moveTo>
                  <a:lnTo>
                    <a:pt x="721515" y="0"/>
                  </a:lnTo>
                </a:path>
                <a:path w="721995" h="263525">
                  <a:moveTo>
                    <a:pt x="605485" y="214447"/>
                  </a:moveTo>
                  <a:lnTo>
                    <a:pt x="605485" y="0"/>
                  </a:lnTo>
                </a:path>
                <a:path w="721995" h="263525">
                  <a:moveTo>
                    <a:pt x="649239" y="214447"/>
                  </a:moveTo>
                  <a:lnTo>
                    <a:pt x="721515" y="214447"/>
                  </a:lnTo>
                </a:path>
              </a:pathLst>
            </a:custGeom>
            <a:ln w="71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248400" y="3962400"/>
              <a:ext cx="1430020" cy="582295"/>
            </a:xfrm>
            <a:custGeom>
              <a:avLst/>
              <a:gdLst/>
              <a:ahLst/>
              <a:cxnLst/>
              <a:rect l="l" t="t" r="r" b="b"/>
              <a:pathLst>
                <a:path w="1430020" h="582295">
                  <a:moveTo>
                    <a:pt x="1429511" y="0"/>
                  </a:moveTo>
                  <a:lnTo>
                    <a:pt x="0" y="0"/>
                  </a:lnTo>
                  <a:lnTo>
                    <a:pt x="0" y="582168"/>
                  </a:lnTo>
                  <a:lnTo>
                    <a:pt x="1429511" y="582168"/>
                  </a:lnTo>
                  <a:lnTo>
                    <a:pt x="14295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369616" y="4033024"/>
              <a:ext cx="722630" cy="262890"/>
            </a:xfrm>
            <a:custGeom>
              <a:avLst/>
              <a:gdLst/>
              <a:ahLst/>
              <a:cxnLst/>
              <a:rect l="l" t="t" r="r" b="b"/>
              <a:pathLst>
                <a:path w="722629" h="262889">
                  <a:moveTo>
                    <a:pt x="505258" y="213889"/>
                  </a:moveTo>
                  <a:lnTo>
                    <a:pt x="484881" y="256266"/>
                  </a:lnTo>
                  <a:lnTo>
                    <a:pt x="464512" y="262314"/>
                  </a:lnTo>
                  <a:lnTo>
                    <a:pt x="454323" y="260303"/>
                  </a:lnTo>
                  <a:lnTo>
                    <a:pt x="425803" y="227004"/>
                  </a:lnTo>
                  <a:lnTo>
                    <a:pt x="423765" y="213889"/>
                  </a:lnTo>
                  <a:lnTo>
                    <a:pt x="422743" y="227004"/>
                  </a:lnTo>
                  <a:lnTo>
                    <a:pt x="394222" y="260303"/>
                  </a:lnTo>
                  <a:lnTo>
                    <a:pt x="383019" y="262314"/>
                  </a:lnTo>
                  <a:lnTo>
                    <a:pt x="372830" y="260303"/>
                  </a:lnTo>
                  <a:lnTo>
                    <a:pt x="344310" y="227004"/>
                  </a:lnTo>
                  <a:lnTo>
                    <a:pt x="343287" y="213889"/>
                  </a:lnTo>
                  <a:lnTo>
                    <a:pt x="341250" y="227004"/>
                  </a:lnTo>
                  <a:lnTo>
                    <a:pt x="312730" y="260303"/>
                  </a:lnTo>
                  <a:lnTo>
                    <a:pt x="302541" y="262314"/>
                  </a:lnTo>
                  <a:lnTo>
                    <a:pt x="291337" y="260303"/>
                  </a:lnTo>
                  <a:lnTo>
                    <a:pt x="262817" y="227004"/>
                  </a:lnTo>
                  <a:lnTo>
                    <a:pt x="261795" y="213889"/>
                  </a:lnTo>
                  <a:lnTo>
                    <a:pt x="260780" y="227004"/>
                  </a:lnTo>
                  <a:lnTo>
                    <a:pt x="231237" y="260303"/>
                  </a:lnTo>
                  <a:lnTo>
                    <a:pt x="221048" y="262314"/>
                  </a:lnTo>
                  <a:lnTo>
                    <a:pt x="210867" y="260303"/>
                  </a:lnTo>
                  <a:lnTo>
                    <a:pt x="200679" y="256266"/>
                  </a:lnTo>
                  <a:lnTo>
                    <a:pt x="192528" y="248193"/>
                  </a:lnTo>
                  <a:lnTo>
                    <a:pt x="186415" y="238101"/>
                  </a:lnTo>
                  <a:lnTo>
                    <a:pt x="182339" y="227004"/>
                  </a:lnTo>
                  <a:lnTo>
                    <a:pt x="180302" y="213889"/>
                  </a:lnTo>
                </a:path>
                <a:path w="722629" h="262889">
                  <a:moveTo>
                    <a:pt x="577585" y="213889"/>
                  </a:moveTo>
                  <a:lnTo>
                    <a:pt x="505258" y="213889"/>
                  </a:lnTo>
                </a:path>
                <a:path w="722629" h="262889">
                  <a:moveTo>
                    <a:pt x="180302" y="213889"/>
                  </a:moveTo>
                  <a:lnTo>
                    <a:pt x="115111" y="213889"/>
                  </a:lnTo>
                </a:path>
                <a:path w="722629" h="262889">
                  <a:moveTo>
                    <a:pt x="722254" y="213889"/>
                  </a:moveTo>
                  <a:lnTo>
                    <a:pt x="649904" y="213889"/>
                  </a:lnTo>
                </a:path>
                <a:path w="722629" h="262889">
                  <a:moveTo>
                    <a:pt x="722254" y="0"/>
                  </a:moveTo>
                  <a:lnTo>
                    <a:pt x="0" y="0"/>
                  </a:lnTo>
                </a:path>
                <a:path w="722629" h="262889">
                  <a:moveTo>
                    <a:pt x="115111" y="213889"/>
                  </a:moveTo>
                  <a:lnTo>
                    <a:pt x="115111" y="0"/>
                  </a:lnTo>
                </a:path>
                <a:path w="722629" h="262889">
                  <a:moveTo>
                    <a:pt x="72326" y="213889"/>
                  </a:moveTo>
                  <a:lnTo>
                    <a:pt x="0" y="213889"/>
                  </a:lnTo>
                </a:path>
              </a:pathLst>
            </a:custGeom>
            <a:ln w="71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219200"/>
            <a:chOff x="419103" y="256054"/>
            <a:chExt cx="8305800" cy="1219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627" y="428243"/>
              <a:ext cx="8183880" cy="104546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285115" rIns="0" bIns="0" rtlCol="0">
            <a:spAutoFit/>
          </a:bodyPr>
          <a:lstStyle/>
          <a:p>
            <a:pPr marL="313055">
              <a:lnSpc>
                <a:spcPct val="100000"/>
              </a:lnSpc>
              <a:spcBef>
                <a:spcPts val="2245"/>
              </a:spcBef>
            </a:pPr>
            <a:r>
              <a:rPr sz="3600" spc="-30" dirty="0"/>
              <a:t>Transformador</a:t>
            </a:r>
            <a:r>
              <a:rPr sz="3600" spc="-20" dirty="0"/>
              <a:t> </a:t>
            </a:r>
            <a:r>
              <a:rPr sz="3600" dirty="0"/>
              <a:t>de</a:t>
            </a:r>
            <a:r>
              <a:rPr sz="3600" spc="15" dirty="0"/>
              <a:t> </a:t>
            </a:r>
            <a:r>
              <a:rPr sz="3600" spc="-15" dirty="0"/>
              <a:t>puesta</a:t>
            </a:r>
            <a:r>
              <a:rPr sz="3600" spc="5" dirty="0"/>
              <a:t> </a:t>
            </a:r>
            <a:r>
              <a:rPr sz="3600" dirty="0"/>
              <a:t>a </a:t>
            </a:r>
            <a:r>
              <a:rPr sz="3600" spc="-15" dirty="0"/>
              <a:t>tierra</a:t>
            </a:r>
            <a:r>
              <a:rPr sz="3600" spc="45" dirty="0"/>
              <a:t> </a:t>
            </a:r>
            <a:r>
              <a:rPr sz="2900" spc="-10" dirty="0"/>
              <a:t>(zig-zag)</a:t>
            </a:r>
            <a:endParaRPr sz="2900"/>
          </a:p>
        </p:txBody>
      </p:sp>
      <p:grpSp>
        <p:nvGrpSpPr>
          <p:cNvPr id="7" name="object 7"/>
          <p:cNvGrpSpPr/>
          <p:nvPr/>
        </p:nvGrpSpPr>
        <p:grpSpPr>
          <a:xfrm>
            <a:off x="1386839" y="1845564"/>
            <a:ext cx="6659880" cy="4448810"/>
            <a:chOff x="1386839" y="1845564"/>
            <a:chExt cx="6659880" cy="4448810"/>
          </a:xfrm>
        </p:grpSpPr>
        <p:sp>
          <p:nvSpPr>
            <p:cNvPr id="8" name="object 8"/>
            <p:cNvSpPr/>
            <p:nvPr/>
          </p:nvSpPr>
          <p:spPr>
            <a:xfrm>
              <a:off x="1386839" y="1845564"/>
              <a:ext cx="6659880" cy="4448810"/>
            </a:xfrm>
            <a:custGeom>
              <a:avLst/>
              <a:gdLst/>
              <a:ahLst/>
              <a:cxnLst/>
              <a:rect l="l" t="t" r="r" b="b"/>
              <a:pathLst>
                <a:path w="6659880" h="4448810">
                  <a:moveTo>
                    <a:pt x="6659880" y="0"/>
                  </a:moveTo>
                  <a:lnTo>
                    <a:pt x="0" y="0"/>
                  </a:lnTo>
                  <a:lnTo>
                    <a:pt x="0" y="4448556"/>
                  </a:lnTo>
                  <a:lnTo>
                    <a:pt x="6659880" y="4448556"/>
                  </a:lnTo>
                  <a:lnTo>
                    <a:pt x="665988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96699" y="2774595"/>
              <a:ext cx="2741930" cy="956944"/>
            </a:xfrm>
            <a:custGeom>
              <a:avLst/>
              <a:gdLst/>
              <a:ahLst/>
              <a:cxnLst/>
              <a:rect l="l" t="t" r="r" b="b"/>
              <a:pathLst>
                <a:path w="2741929" h="956945">
                  <a:moveTo>
                    <a:pt x="783984" y="176347"/>
                  </a:moveTo>
                  <a:lnTo>
                    <a:pt x="786712" y="137801"/>
                  </a:lnTo>
                  <a:lnTo>
                    <a:pt x="797941" y="99393"/>
                  </a:lnTo>
                  <a:lnTo>
                    <a:pt x="816981" y="66216"/>
                  </a:lnTo>
                  <a:lnTo>
                    <a:pt x="866980" y="16657"/>
                  </a:lnTo>
                  <a:lnTo>
                    <a:pt x="930247" y="0"/>
                  </a:lnTo>
                  <a:lnTo>
                    <a:pt x="963575" y="5506"/>
                  </a:lnTo>
                  <a:lnTo>
                    <a:pt x="1021399" y="38546"/>
                  </a:lnTo>
                  <a:lnTo>
                    <a:pt x="1062897" y="99393"/>
                  </a:lnTo>
                  <a:lnTo>
                    <a:pt x="1073781" y="137801"/>
                  </a:lnTo>
                  <a:lnTo>
                    <a:pt x="1076496" y="176347"/>
                  </a:lnTo>
                  <a:lnTo>
                    <a:pt x="1082282" y="137801"/>
                  </a:lnTo>
                  <a:lnTo>
                    <a:pt x="1093166" y="99393"/>
                  </a:lnTo>
                  <a:lnTo>
                    <a:pt x="1131936" y="38546"/>
                  </a:lnTo>
                  <a:lnTo>
                    <a:pt x="1192420" y="5506"/>
                  </a:lnTo>
                  <a:lnTo>
                    <a:pt x="1223144" y="0"/>
                  </a:lnTo>
                  <a:lnTo>
                    <a:pt x="1256072" y="5506"/>
                  </a:lnTo>
                  <a:lnTo>
                    <a:pt x="1316969" y="38546"/>
                  </a:lnTo>
                  <a:lnTo>
                    <a:pt x="1355409" y="99393"/>
                  </a:lnTo>
                  <a:lnTo>
                    <a:pt x="1366568" y="137801"/>
                  </a:lnTo>
                  <a:lnTo>
                    <a:pt x="1372079" y="176347"/>
                  </a:lnTo>
                  <a:lnTo>
                    <a:pt x="1374835" y="137801"/>
                  </a:lnTo>
                  <a:lnTo>
                    <a:pt x="1385719" y="99393"/>
                  </a:lnTo>
                  <a:lnTo>
                    <a:pt x="1427190" y="38546"/>
                  </a:lnTo>
                  <a:lnTo>
                    <a:pt x="1485331" y="5506"/>
                  </a:lnTo>
                  <a:lnTo>
                    <a:pt x="1518259" y="0"/>
                  </a:lnTo>
                  <a:lnTo>
                    <a:pt x="1551325" y="5506"/>
                  </a:lnTo>
                  <a:lnTo>
                    <a:pt x="1609467" y="38546"/>
                  </a:lnTo>
                  <a:lnTo>
                    <a:pt x="1650937" y="99393"/>
                  </a:lnTo>
                  <a:lnTo>
                    <a:pt x="1661822" y="137801"/>
                  </a:lnTo>
                  <a:lnTo>
                    <a:pt x="1664577" y="176347"/>
                  </a:lnTo>
                  <a:lnTo>
                    <a:pt x="1667333" y="137801"/>
                  </a:lnTo>
                  <a:lnTo>
                    <a:pt x="1678492" y="99393"/>
                  </a:lnTo>
                  <a:lnTo>
                    <a:pt x="1719963" y="38546"/>
                  </a:lnTo>
                  <a:lnTo>
                    <a:pt x="1777829" y="5506"/>
                  </a:lnTo>
                  <a:lnTo>
                    <a:pt x="1810895" y="0"/>
                  </a:lnTo>
                  <a:lnTo>
                    <a:pt x="1844099" y="5506"/>
                  </a:lnTo>
                  <a:lnTo>
                    <a:pt x="1901964" y="38546"/>
                  </a:lnTo>
                  <a:lnTo>
                    <a:pt x="1943435" y="99393"/>
                  </a:lnTo>
                  <a:lnTo>
                    <a:pt x="1954733" y="137801"/>
                  </a:lnTo>
                  <a:lnTo>
                    <a:pt x="1957488" y="176347"/>
                  </a:lnTo>
                </a:path>
                <a:path w="2741929" h="956945">
                  <a:moveTo>
                    <a:pt x="1957488" y="176347"/>
                  </a:moveTo>
                  <a:lnTo>
                    <a:pt x="2153405" y="176348"/>
                  </a:lnTo>
                </a:path>
                <a:path w="2741929" h="956945">
                  <a:moveTo>
                    <a:pt x="2349184" y="176348"/>
                  </a:moveTo>
                  <a:lnTo>
                    <a:pt x="2741431" y="176348"/>
                  </a:lnTo>
                </a:path>
                <a:path w="2741929" h="956945">
                  <a:moveTo>
                    <a:pt x="588081" y="176347"/>
                  </a:moveTo>
                  <a:lnTo>
                    <a:pt x="783984" y="176347"/>
                  </a:lnTo>
                </a:path>
                <a:path w="2741929" h="956945">
                  <a:moveTo>
                    <a:pt x="0" y="176347"/>
                  </a:moveTo>
                  <a:lnTo>
                    <a:pt x="391820" y="176347"/>
                  </a:lnTo>
                </a:path>
                <a:path w="2741929" h="956945">
                  <a:moveTo>
                    <a:pt x="0" y="956628"/>
                  </a:moveTo>
                  <a:lnTo>
                    <a:pt x="2741431" y="956629"/>
                  </a:lnTo>
                </a:path>
              </a:pathLst>
            </a:custGeom>
            <a:ln w="302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763720" y="2216565"/>
            <a:ext cx="420370" cy="4254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2600" b="1" dirty="0">
                <a:latin typeface="Arial"/>
                <a:cs typeface="Arial"/>
              </a:rPr>
              <a:t>X</a:t>
            </a:r>
            <a:r>
              <a:rPr sz="2625" b="1" baseline="-26984" dirty="0">
                <a:latin typeface="Arial"/>
                <a:cs typeface="Arial"/>
              </a:rPr>
              <a:t>T</a:t>
            </a:r>
            <a:endParaRPr sz="2625" baseline="-26984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19319" y="2774595"/>
            <a:ext cx="2738755" cy="956944"/>
          </a:xfrm>
          <a:custGeom>
            <a:avLst/>
            <a:gdLst/>
            <a:ahLst/>
            <a:cxnLst/>
            <a:rect l="l" t="t" r="r" b="b"/>
            <a:pathLst>
              <a:path w="2738754" h="956945">
                <a:moveTo>
                  <a:pt x="784081" y="176347"/>
                </a:moveTo>
                <a:lnTo>
                  <a:pt x="786836" y="137801"/>
                </a:lnTo>
                <a:lnTo>
                  <a:pt x="797996" y="99393"/>
                </a:lnTo>
                <a:lnTo>
                  <a:pt x="839191" y="38545"/>
                </a:lnTo>
                <a:lnTo>
                  <a:pt x="897332" y="5506"/>
                </a:lnTo>
                <a:lnTo>
                  <a:pt x="930261" y="0"/>
                </a:lnTo>
                <a:lnTo>
                  <a:pt x="963602" y="5506"/>
                </a:lnTo>
                <a:lnTo>
                  <a:pt x="1021468" y="38546"/>
                </a:lnTo>
                <a:lnTo>
                  <a:pt x="1062938" y="99393"/>
                </a:lnTo>
                <a:lnTo>
                  <a:pt x="1073823" y="137801"/>
                </a:lnTo>
                <a:lnTo>
                  <a:pt x="1076578" y="176347"/>
                </a:lnTo>
                <a:lnTo>
                  <a:pt x="1079334" y="137801"/>
                </a:lnTo>
                <a:lnTo>
                  <a:pt x="1090494" y="99393"/>
                </a:lnTo>
                <a:lnTo>
                  <a:pt x="1131964" y="38546"/>
                </a:lnTo>
                <a:lnTo>
                  <a:pt x="1189830" y="5506"/>
                </a:lnTo>
                <a:lnTo>
                  <a:pt x="1223172" y="0"/>
                </a:lnTo>
                <a:lnTo>
                  <a:pt x="1256100" y="5506"/>
                </a:lnTo>
                <a:lnTo>
                  <a:pt x="1313966" y="38546"/>
                </a:lnTo>
                <a:lnTo>
                  <a:pt x="1355436" y="99393"/>
                </a:lnTo>
                <a:lnTo>
                  <a:pt x="1366734" y="137801"/>
                </a:lnTo>
                <a:lnTo>
                  <a:pt x="1369351" y="176347"/>
                </a:lnTo>
                <a:lnTo>
                  <a:pt x="1372107" y="137801"/>
                </a:lnTo>
                <a:lnTo>
                  <a:pt x="1382991" y="99393"/>
                </a:lnTo>
                <a:lnTo>
                  <a:pt x="1402418" y="66216"/>
                </a:lnTo>
                <a:lnTo>
                  <a:pt x="1452017" y="16657"/>
                </a:lnTo>
                <a:lnTo>
                  <a:pt x="1515669" y="0"/>
                </a:lnTo>
                <a:lnTo>
                  <a:pt x="1548598" y="5506"/>
                </a:lnTo>
                <a:lnTo>
                  <a:pt x="1606877" y="38546"/>
                </a:lnTo>
                <a:lnTo>
                  <a:pt x="1648347" y="99393"/>
                </a:lnTo>
                <a:lnTo>
                  <a:pt x="1659231" y="137801"/>
                </a:lnTo>
                <a:lnTo>
                  <a:pt x="1661987" y="176347"/>
                </a:lnTo>
                <a:lnTo>
                  <a:pt x="1667360" y="137801"/>
                </a:lnTo>
                <a:lnTo>
                  <a:pt x="1678658" y="99393"/>
                </a:lnTo>
                <a:lnTo>
                  <a:pt x="1716959" y="38546"/>
                </a:lnTo>
                <a:lnTo>
                  <a:pt x="1777856" y="5506"/>
                </a:lnTo>
                <a:lnTo>
                  <a:pt x="1810922" y="0"/>
                </a:lnTo>
                <a:lnTo>
                  <a:pt x="1841509" y="5506"/>
                </a:lnTo>
                <a:lnTo>
                  <a:pt x="1901992" y="38546"/>
                </a:lnTo>
                <a:lnTo>
                  <a:pt x="1940845" y="99393"/>
                </a:lnTo>
                <a:lnTo>
                  <a:pt x="1951729" y="137801"/>
                </a:lnTo>
                <a:lnTo>
                  <a:pt x="1957516" y="176347"/>
                </a:lnTo>
              </a:path>
              <a:path w="2738754" h="956945">
                <a:moveTo>
                  <a:pt x="1957516" y="176347"/>
                </a:moveTo>
                <a:lnTo>
                  <a:pt x="2153433" y="176348"/>
                </a:lnTo>
              </a:path>
              <a:path w="2738754" h="956945">
                <a:moveTo>
                  <a:pt x="2346594" y="176348"/>
                </a:moveTo>
                <a:lnTo>
                  <a:pt x="2738703" y="176348"/>
                </a:lnTo>
              </a:path>
              <a:path w="2738754" h="956945">
                <a:moveTo>
                  <a:pt x="391833" y="176347"/>
                </a:moveTo>
                <a:lnTo>
                  <a:pt x="784081" y="176347"/>
                </a:lnTo>
              </a:path>
              <a:path w="2738754" h="956945">
                <a:moveTo>
                  <a:pt x="0" y="176347"/>
                </a:moveTo>
                <a:lnTo>
                  <a:pt x="391833" y="176347"/>
                </a:lnTo>
              </a:path>
              <a:path w="2738754" h="956945">
                <a:moveTo>
                  <a:pt x="0" y="956628"/>
                </a:moveTo>
                <a:lnTo>
                  <a:pt x="2738703" y="956629"/>
                </a:lnTo>
              </a:path>
            </a:pathLst>
          </a:custGeom>
          <a:ln w="302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286505" y="2216566"/>
            <a:ext cx="420370" cy="4254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2600" b="1" dirty="0">
                <a:latin typeface="Arial"/>
                <a:cs typeface="Arial"/>
              </a:rPr>
              <a:t>X</a:t>
            </a:r>
            <a:r>
              <a:rPr sz="2625" b="1" baseline="-26984" dirty="0">
                <a:latin typeface="Arial"/>
                <a:cs typeface="Arial"/>
              </a:rPr>
              <a:t>T</a:t>
            </a:r>
            <a:endParaRPr sz="2625" baseline="-26984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158176" y="2935703"/>
            <a:ext cx="226695" cy="810895"/>
            <a:chOff x="7158176" y="2935703"/>
            <a:chExt cx="226695" cy="810895"/>
          </a:xfrm>
        </p:grpSpPr>
        <p:sp>
          <p:nvSpPr>
            <p:cNvPr id="14" name="object 14"/>
            <p:cNvSpPr/>
            <p:nvPr/>
          </p:nvSpPr>
          <p:spPr>
            <a:xfrm>
              <a:off x="7173416" y="3146770"/>
              <a:ext cx="196215" cy="391795"/>
            </a:xfrm>
            <a:custGeom>
              <a:avLst/>
              <a:gdLst/>
              <a:ahLst/>
              <a:cxnLst/>
              <a:rect l="l" t="t" r="r" b="b"/>
              <a:pathLst>
                <a:path w="196215" h="391795">
                  <a:moveTo>
                    <a:pt x="195916" y="0"/>
                  </a:moveTo>
                  <a:lnTo>
                    <a:pt x="0" y="0"/>
                  </a:lnTo>
                  <a:lnTo>
                    <a:pt x="0" y="391310"/>
                  </a:lnTo>
                  <a:lnTo>
                    <a:pt x="195916" y="391310"/>
                  </a:lnTo>
                  <a:lnTo>
                    <a:pt x="1959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173416" y="2950943"/>
              <a:ext cx="196215" cy="780415"/>
            </a:xfrm>
            <a:custGeom>
              <a:avLst/>
              <a:gdLst/>
              <a:ahLst/>
              <a:cxnLst/>
              <a:rect l="l" t="t" r="r" b="b"/>
              <a:pathLst>
                <a:path w="196215" h="780414">
                  <a:moveTo>
                    <a:pt x="0" y="587138"/>
                  </a:moveTo>
                  <a:lnTo>
                    <a:pt x="195916" y="587138"/>
                  </a:lnTo>
                  <a:lnTo>
                    <a:pt x="195916" y="195827"/>
                  </a:lnTo>
                  <a:lnTo>
                    <a:pt x="0" y="195827"/>
                  </a:lnTo>
                  <a:lnTo>
                    <a:pt x="0" y="587138"/>
                  </a:lnTo>
                  <a:close/>
                </a:path>
                <a:path w="196215" h="780414">
                  <a:moveTo>
                    <a:pt x="99336" y="0"/>
                  </a:moveTo>
                  <a:lnTo>
                    <a:pt x="99336" y="195758"/>
                  </a:lnTo>
                </a:path>
                <a:path w="196215" h="780414">
                  <a:moveTo>
                    <a:pt x="99336" y="587138"/>
                  </a:moveTo>
                  <a:lnTo>
                    <a:pt x="99336" y="780281"/>
                  </a:lnTo>
                </a:path>
              </a:pathLst>
            </a:custGeom>
            <a:ln w="302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537695" y="3193183"/>
            <a:ext cx="254635" cy="25907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500" b="1" spc="-10" dirty="0">
                <a:latin typeface="Arial"/>
                <a:cs typeface="Arial"/>
              </a:rPr>
              <a:t>3R</a:t>
            </a:r>
            <a:endParaRPr sz="15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792616" y="4122878"/>
            <a:ext cx="2465705" cy="587375"/>
          </a:xfrm>
          <a:custGeom>
            <a:avLst/>
            <a:gdLst/>
            <a:ahLst/>
            <a:cxnLst/>
            <a:rect l="l" t="t" r="r" b="b"/>
            <a:pathLst>
              <a:path w="2465704" h="587375">
                <a:moveTo>
                  <a:pt x="2465219" y="0"/>
                </a:moveTo>
                <a:lnTo>
                  <a:pt x="0" y="0"/>
                </a:lnTo>
                <a:lnTo>
                  <a:pt x="0" y="587138"/>
                </a:lnTo>
                <a:lnTo>
                  <a:pt x="2465219" y="587138"/>
                </a:lnTo>
                <a:lnTo>
                  <a:pt x="246521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919811" y="4078034"/>
            <a:ext cx="2169160" cy="6229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5080" indent="57785">
              <a:lnSpc>
                <a:spcPct val="100000"/>
              </a:lnSpc>
              <a:spcBef>
                <a:spcPts val="114"/>
              </a:spcBef>
            </a:pPr>
            <a:r>
              <a:rPr sz="1950" b="1" spc="-110" dirty="0">
                <a:latin typeface="Arial"/>
                <a:cs typeface="Arial"/>
              </a:rPr>
              <a:t>R</a:t>
            </a:r>
            <a:r>
              <a:rPr sz="1950" b="1" spc="65" dirty="0">
                <a:latin typeface="Arial"/>
                <a:cs typeface="Arial"/>
              </a:rPr>
              <a:t>e</a:t>
            </a:r>
            <a:r>
              <a:rPr sz="1950" b="1" spc="10" dirty="0">
                <a:latin typeface="Arial"/>
                <a:cs typeface="Arial"/>
              </a:rPr>
              <a:t>d</a:t>
            </a:r>
            <a:r>
              <a:rPr sz="1950" b="1" spc="-114" dirty="0">
                <a:latin typeface="Arial"/>
                <a:cs typeface="Arial"/>
              </a:rPr>
              <a:t> </a:t>
            </a:r>
            <a:r>
              <a:rPr sz="1950" b="1" spc="-45" dirty="0">
                <a:latin typeface="Arial"/>
                <a:cs typeface="Arial"/>
              </a:rPr>
              <a:t>d</a:t>
            </a:r>
            <a:r>
              <a:rPr sz="1950" b="1" spc="10" dirty="0">
                <a:latin typeface="Arial"/>
                <a:cs typeface="Arial"/>
              </a:rPr>
              <a:t>e</a:t>
            </a:r>
            <a:r>
              <a:rPr sz="1950" b="1" spc="-10" dirty="0">
                <a:latin typeface="Arial"/>
                <a:cs typeface="Arial"/>
              </a:rPr>
              <a:t> </a:t>
            </a:r>
            <a:r>
              <a:rPr sz="1950" b="1" spc="65" dirty="0">
                <a:latin typeface="Arial"/>
                <a:cs typeface="Arial"/>
              </a:rPr>
              <a:t>sec</a:t>
            </a:r>
            <a:r>
              <a:rPr sz="1950" b="1" spc="-65" dirty="0">
                <a:latin typeface="Arial"/>
                <a:cs typeface="Arial"/>
              </a:rPr>
              <a:t>u</a:t>
            </a:r>
            <a:r>
              <a:rPr sz="1950" b="1" spc="65" dirty="0">
                <a:latin typeface="Arial"/>
                <a:cs typeface="Arial"/>
              </a:rPr>
              <a:t>e</a:t>
            </a:r>
            <a:r>
              <a:rPr sz="1950" b="1" spc="-45" dirty="0">
                <a:latin typeface="Arial"/>
                <a:cs typeface="Arial"/>
              </a:rPr>
              <a:t>n</a:t>
            </a:r>
            <a:r>
              <a:rPr sz="1950" b="1" spc="65" dirty="0">
                <a:latin typeface="Arial"/>
                <a:cs typeface="Arial"/>
              </a:rPr>
              <a:t>c</a:t>
            </a:r>
            <a:r>
              <a:rPr sz="1950" b="1" spc="-65" dirty="0">
                <a:latin typeface="Arial"/>
                <a:cs typeface="Arial"/>
              </a:rPr>
              <a:t>i</a:t>
            </a:r>
            <a:r>
              <a:rPr sz="1950" b="1" spc="5" dirty="0">
                <a:latin typeface="Arial"/>
                <a:cs typeface="Arial"/>
              </a:rPr>
              <a:t>a  </a:t>
            </a:r>
            <a:r>
              <a:rPr sz="1950" b="1" spc="-45" dirty="0">
                <a:latin typeface="Arial"/>
                <a:cs typeface="Arial"/>
              </a:rPr>
              <a:t>p</a:t>
            </a:r>
            <a:r>
              <a:rPr sz="1950" b="1" spc="-65" dirty="0">
                <a:latin typeface="Arial"/>
                <a:cs typeface="Arial"/>
              </a:rPr>
              <a:t>o</a:t>
            </a:r>
            <a:r>
              <a:rPr sz="1950" b="1" spc="65" dirty="0">
                <a:latin typeface="Arial"/>
                <a:cs typeface="Arial"/>
              </a:rPr>
              <a:t>s</a:t>
            </a:r>
            <a:r>
              <a:rPr sz="1950" b="1" spc="-45" dirty="0">
                <a:latin typeface="Arial"/>
                <a:cs typeface="Arial"/>
              </a:rPr>
              <a:t>i</a:t>
            </a:r>
            <a:r>
              <a:rPr sz="1950" b="1" spc="5" dirty="0">
                <a:latin typeface="Arial"/>
                <a:cs typeface="Arial"/>
              </a:rPr>
              <a:t>t</a:t>
            </a:r>
            <a:r>
              <a:rPr sz="1950" b="1" spc="-45" dirty="0">
                <a:latin typeface="Arial"/>
                <a:cs typeface="Arial"/>
              </a:rPr>
              <a:t>i</a:t>
            </a:r>
            <a:r>
              <a:rPr sz="1950" b="1" spc="-110" dirty="0">
                <a:latin typeface="Arial"/>
                <a:cs typeface="Arial"/>
              </a:rPr>
              <a:t>v</a:t>
            </a:r>
            <a:r>
              <a:rPr sz="1950" b="1" spc="10" dirty="0">
                <a:latin typeface="Arial"/>
                <a:cs typeface="Arial"/>
              </a:rPr>
              <a:t>a</a:t>
            </a:r>
            <a:r>
              <a:rPr sz="1950" b="1" spc="-10" dirty="0">
                <a:latin typeface="Arial"/>
                <a:cs typeface="Arial"/>
              </a:rPr>
              <a:t> </a:t>
            </a:r>
            <a:r>
              <a:rPr sz="1950" b="1" spc="10" dirty="0">
                <a:latin typeface="Arial"/>
                <a:cs typeface="Arial"/>
              </a:rPr>
              <a:t>y</a:t>
            </a:r>
            <a:r>
              <a:rPr sz="1950" b="1" spc="-160" dirty="0">
                <a:latin typeface="Arial"/>
                <a:cs typeface="Arial"/>
              </a:rPr>
              <a:t> </a:t>
            </a:r>
            <a:r>
              <a:rPr sz="1950" b="1" spc="-45" dirty="0">
                <a:latin typeface="Arial"/>
                <a:cs typeface="Arial"/>
              </a:rPr>
              <a:t>n</a:t>
            </a:r>
            <a:r>
              <a:rPr sz="1950" b="1" spc="40" dirty="0">
                <a:latin typeface="Arial"/>
                <a:cs typeface="Arial"/>
              </a:rPr>
              <a:t>e</a:t>
            </a:r>
            <a:r>
              <a:rPr sz="1950" b="1" spc="-45" dirty="0">
                <a:latin typeface="Arial"/>
                <a:cs typeface="Arial"/>
              </a:rPr>
              <a:t>g</a:t>
            </a:r>
            <a:r>
              <a:rPr sz="1950" b="1" spc="65" dirty="0">
                <a:latin typeface="Arial"/>
                <a:cs typeface="Arial"/>
              </a:rPr>
              <a:t>a</a:t>
            </a:r>
            <a:r>
              <a:rPr sz="1950" b="1" spc="5" dirty="0">
                <a:latin typeface="Arial"/>
                <a:cs typeface="Arial"/>
              </a:rPr>
              <a:t>t</a:t>
            </a:r>
            <a:r>
              <a:rPr sz="1950" b="1" spc="-45" dirty="0">
                <a:latin typeface="Arial"/>
                <a:cs typeface="Arial"/>
              </a:rPr>
              <a:t>i</a:t>
            </a:r>
            <a:r>
              <a:rPr sz="1950" b="1" spc="-110" dirty="0">
                <a:latin typeface="Arial"/>
                <a:cs typeface="Arial"/>
              </a:rPr>
              <a:t>v</a:t>
            </a:r>
            <a:r>
              <a:rPr sz="1950" b="1" spc="10" dirty="0">
                <a:latin typeface="Arial"/>
                <a:cs typeface="Arial"/>
              </a:rPr>
              <a:t>a</a:t>
            </a:r>
            <a:endParaRPr sz="19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19319" y="4122879"/>
            <a:ext cx="2465705" cy="58737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105"/>
              </a:lnSpc>
            </a:pPr>
            <a:r>
              <a:rPr sz="1950" b="1" spc="-110" dirty="0">
                <a:latin typeface="Arial"/>
                <a:cs typeface="Arial"/>
              </a:rPr>
              <a:t>R</a:t>
            </a:r>
            <a:r>
              <a:rPr sz="1950" b="1" spc="65" dirty="0">
                <a:latin typeface="Arial"/>
                <a:cs typeface="Arial"/>
              </a:rPr>
              <a:t>e</a:t>
            </a:r>
            <a:r>
              <a:rPr sz="1950" b="1" spc="10" dirty="0">
                <a:latin typeface="Arial"/>
                <a:cs typeface="Arial"/>
              </a:rPr>
              <a:t>d</a:t>
            </a:r>
            <a:r>
              <a:rPr sz="1950" b="1" spc="-114" dirty="0">
                <a:latin typeface="Arial"/>
                <a:cs typeface="Arial"/>
              </a:rPr>
              <a:t> </a:t>
            </a:r>
            <a:r>
              <a:rPr sz="1950" b="1" spc="-45" dirty="0">
                <a:latin typeface="Arial"/>
                <a:cs typeface="Arial"/>
              </a:rPr>
              <a:t>d</a:t>
            </a:r>
            <a:r>
              <a:rPr sz="1950" b="1" spc="10" dirty="0">
                <a:latin typeface="Arial"/>
                <a:cs typeface="Arial"/>
              </a:rPr>
              <a:t>e</a:t>
            </a:r>
            <a:r>
              <a:rPr sz="1950" b="1" spc="-10" dirty="0">
                <a:latin typeface="Arial"/>
                <a:cs typeface="Arial"/>
              </a:rPr>
              <a:t> </a:t>
            </a:r>
            <a:r>
              <a:rPr sz="1950" b="1" spc="65" dirty="0">
                <a:latin typeface="Arial"/>
                <a:cs typeface="Arial"/>
              </a:rPr>
              <a:t>sec</a:t>
            </a:r>
            <a:r>
              <a:rPr sz="1950" b="1" spc="-65" dirty="0">
                <a:latin typeface="Arial"/>
                <a:cs typeface="Arial"/>
              </a:rPr>
              <a:t>u</a:t>
            </a:r>
            <a:r>
              <a:rPr sz="1950" b="1" spc="65" dirty="0">
                <a:latin typeface="Arial"/>
                <a:cs typeface="Arial"/>
              </a:rPr>
              <a:t>e</a:t>
            </a:r>
            <a:r>
              <a:rPr sz="1950" b="1" spc="-45" dirty="0">
                <a:latin typeface="Arial"/>
                <a:cs typeface="Arial"/>
              </a:rPr>
              <a:t>n</a:t>
            </a:r>
            <a:r>
              <a:rPr sz="1950" b="1" spc="65" dirty="0">
                <a:latin typeface="Arial"/>
                <a:cs typeface="Arial"/>
              </a:rPr>
              <a:t>c</a:t>
            </a:r>
            <a:r>
              <a:rPr sz="1950" b="1" spc="-65" dirty="0">
                <a:latin typeface="Arial"/>
                <a:cs typeface="Arial"/>
              </a:rPr>
              <a:t>i</a:t>
            </a:r>
            <a:r>
              <a:rPr sz="1950" b="1" spc="10" dirty="0">
                <a:latin typeface="Arial"/>
                <a:cs typeface="Arial"/>
              </a:rPr>
              <a:t>a</a:t>
            </a:r>
            <a:endParaRPr sz="1950">
              <a:latin typeface="Arial"/>
              <a:cs typeface="Arial"/>
            </a:endParaRPr>
          </a:p>
          <a:p>
            <a:pPr marL="24765" algn="ctr">
              <a:lnSpc>
                <a:spcPct val="100000"/>
              </a:lnSpc>
            </a:pPr>
            <a:r>
              <a:rPr sz="1950" b="1" spc="40" dirty="0">
                <a:latin typeface="Arial"/>
                <a:cs typeface="Arial"/>
              </a:rPr>
              <a:t>cero</a:t>
            </a:r>
            <a:endParaRPr sz="195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367789" y="1826514"/>
            <a:ext cx="6697980" cy="4486910"/>
          </a:xfrm>
          <a:custGeom>
            <a:avLst/>
            <a:gdLst/>
            <a:ahLst/>
            <a:cxnLst/>
            <a:rect l="l" t="t" r="r" b="b"/>
            <a:pathLst>
              <a:path w="6697980" h="4486910">
                <a:moveTo>
                  <a:pt x="0" y="4486656"/>
                </a:moveTo>
                <a:lnTo>
                  <a:pt x="6697980" y="4486656"/>
                </a:lnTo>
                <a:lnTo>
                  <a:pt x="6697980" y="0"/>
                </a:lnTo>
                <a:lnTo>
                  <a:pt x="0" y="0"/>
                </a:lnTo>
                <a:lnTo>
                  <a:pt x="0" y="4486656"/>
                </a:lnTo>
                <a:close/>
              </a:path>
            </a:pathLst>
          </a:custGeom>
          <a:ln w="38100">
            <a:solidFill>
              <a:srgbClr val="2242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6344" y="4277867"/>
            <a:ext cx="8067040" cy="1548765"/>
            <a:chOff x="466344" y="4277867"/>
            <a:chExt cx="8067040" cy="15487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4279" y="4389129"/>
              <a:ext cx="7848592" cy="14371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4277867"/>
              <a:ext cx="5198363" cy="11521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2376" y="4407407"/>
              <a:ext cx="7772400" cy="136093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22376" y="4407408"/>
            <a:ext cx="7772400" cy="1361440"/>
          </a:xfrm>
          <a:prstGeom prst="rect">
            <a:avLst/>
          </a:prstGeom>
          <a:ln w="9144">
            <a:solidFill>
              <a:srgbClr val="717C82"/>
            </a:solidFill>
          </a:ln>
        </p:spPr>
        <p:txBody>
          <a:bodyPr vert="horz" wrap="square" lIns="0" tIns="1397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10"/>
              </a:spcBef>
            </a:pPr>
            <a:r>
              <a:rPr sz="4000" b="1" spc="-15" dirty="0">
                <a:latin typeface="Calibri"/>
                <a:cs typeface="Calibri"/>
              </a:rPr>
              <a:t>REDES</a:t>
            </a:r>
            <a:r>
              <a:rPr sz="4000" b="1" spc="-10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DE</a:t>
            </a:r>
            <a:r>
              <a:rPr sz="4000" b="1" spc="-25" dirty="0">
                <a:latin typeface="Calibri"/>
                <a:cs typeface="Calibri"/>
              </a:rPr>
              <a:t> </a:t>
            </a:r>
            <a:r>
              <a:rPr sz="4000" b="1" spc="-15" dirty="0">
                <a:latin typeface="Calibri"/>
                <a:cs typeface="Calibri"/>
              </a:rPr>
              <a:t>SECUENCIA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262380"/>
            <a:chOff x="419103" y="256054"/>
            <a:chExt cx="8305800" cy="1262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365759"/>
              <a:ext cx="6702552" cy="11521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23431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845"/>
              </a:spcBef>
            </a:pPr>
            <a:r>
              <a:rPr sz="4000" spc="-15" dirty="0"/>
              <a:t>Procedimiento</a:t>
            </a:r>
            <a:r>
              <a:rPr sz="4000" spc="10" dirty="0"/>
              <a:t> </a:t>
            </a:r>
            <a:r>
              <a:rPr sz="4000" spc="-5" dirty="0"/>
              <a:t>de</a:t>
            </a:r>
            <a:r>
              <a:rPr sz="4000" dirty="0"/>
              <a:t> </a:t>
            </a:r>
            <a:r>
              <a:rPr sz="4000" spc="-10" dirty="0"/>
              <a:t>cálculo</a:t>
            </a:r>
            <a:r>
              <a:rPr sz="4000" spc="20" dirty="0"/>
              <a:t> </a:t>
            </a:r>
            <a:r>
              <a:rPr sz="4000" spc="-5" dirty="0"/>
              <a:t>(1)</a:t>
            </a:r>
            <a:endParaRPr sz="4000"/>
          </a:p>
        </p:txBody>
      </p:sp>
      <p:grpSp>
        <p:nvGrpSpPr>
          <p:cNvPr id="6" name="object 6"/>
          <p:cNvGrpSpPr/>
          <p:nvPr/>
        </p:nvGrpSpPr>
        <p:grpSpPr>
          <a:xfrm>
            <a:off x="307847" y="1578863"/>
            <a:ext cx="4323715" cy="4672965"/>
            <a:chOff x="307847" y="1578863"/>
            <a:chExt cx="4323715" cy="467296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100" y="1581918"/>
              <a:ext cx="4114800" cy="46024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7847" y="1578863"/>
              <a:ext cx="4323588" cy="467258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57200" y="1600200"/>
            <a:ext cx="4038600" cy="4526280"/>
          </a:xfrm>
          <a:prstGeom prst="rect">
            <a:avLst/>
          </a:prstGeom>
          <a:solidFill>
            <a:srgbClr val="F1F1F1"/>
          </a:solidFill>
          <a:ln w="9144">
            <a:solidFill>
              <a:srgbClr val="5C71B1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434975" marR="192405" indent="-343535">
              <a:lnSpc>
                <a:spcPct val="90000"/>
              </a:lnSpc>
              <a:spcBef>
                <a:spcPts val="1005"/>
              </a:spcBef>
              <a:buFont typeface="Arial MT"/>
              <a:buChar char="•"/>
              <a:tabLst>
                <a:tab pos="434975" algn="l"/>
                <a:tab pos="435609" algn="l"/>
              </a:tabLst>
            </a:pPr>
            <a:r>
              <a:rPr sz="2800" spc="-15" dirty="0">
                <a:latin typeface="Calibri"/>
                <a:cs typeface="Calibri"/>
              </a:rPr>
              <a:t>Reemplazar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las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impedancias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secuencia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positiva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en el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sistema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eléctrico </a:t>
            </a:r>
            <a:r>
              <a:rPr sz="2800" spc="-5" dirty="0">
                <a:latin typeface="Calibri"/>
                <a:cs typeface="Calibri"/>
              </a:rPr>
              <a:t>en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estudio,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luego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determinar </a:t>
            </a:r>
            <a:r>
              <a:rPr sz="2800" spc="-5" dirty="0">
                <a:latin typeface="Calibri"/>
                <a:cs typeface="Calibri"/>
              </a:rPr>
              <a:t>el </a:t>
            </a:r>
            <a:r>
              <a:rPr sz="2800" spc="-15" dirty="0">
                <a:latin typeface="Calibri"/>
                <a:cs typeface="Calibri"/>
              </a:rPr>
              <a:t>circuito </a:t>
            </a:r>
            <a:r>
              <a:rPr sz="2800" spc="-10" dirty="0">
                <a:latin typeface="Calibri"/>
                <a:cs typeface="Calibri"/>
              </a:rPr>
              <a:t> Thévenin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equivalente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(</a:t>
            </a:r>
            <a:r>
              <a:rPr sz="2800" b="1" i="1" spc="-15" dirty="0">
                <a:solidFill>
                  <a:srgbClr val="2E5796"/>
                </a:solidFill>
                <a:latin typeface="Calibri"/>
                <a:cs typeface="Calibri"/>
              </a:rPr>
              <a:t>Red</a:t>
            </a:r>
            <a:r>
              <a:rPr sz="2800" b="1" i="1" spc="-10" dirty="0">
                <a:solidFill>
                  <a:srgbClr val="2E5796"/>
                </a:solidFill>
                <a:latin typeface="Calibri"/>
                <a:cs typeface="Calibri"/>
              </a:rPr>
              <a:t> monofásica </a:t>
            </a:r>
            <a:r>
              <a:rPr sz="2800" b="1" i="1" spc="-5" dirty="0">
                <a:solidFill>
                  <a:srgbClr val="2E5796"/>
                </a:solidFill>
                <a:latin typeface="Calibri"/>
                <a:cs typeface="Calibri"/>
              </a:rPr>
              <a:t> activa,</a:t>
            </a:r>
            <a:r>
              <a:rPr sz="2800" b="1" i="1" dirty="0">
                <a:solidFill>
                  <a:srgbClr val="2E5796"/>
                </a:solidFill>
                <a:latin typeface="Calibri"/>
                <a:cs typeface="Calibri"/>
              </a:rPr>
              <a:t> </a:t>
            </a:r>
            <a:r>
              <a:rPr sz="2800" b="1" i="1" spc="-15" dirty="0">
                <a:solidFill>
                  <a:srgbClr val="2E5796"/>
                </a:solidFill>
                <a:latin typeface="Calibri"/>
                <a:cs typeface="Calibri"/>
              </a:rPr>
              <a:t>con </a:t>
            </a:r>
            <a:r>
              <a:rPr sz="2800" b="1" i="1" spc="-10" dirty="0">
                <a:solidFill>
                  <a:srgbClr val="2E5796"/>
                </a:solidFill>
                <a:latin typeface="Calibri"/>
                <a:cs typeface="Calibri"/>
              </a:rPr>
              <a:t> </a:t>
            </a:r>
            <a:r>
              <a:rPr sz="2800" b="1" i="1" spc="-5" dirty="0">
                <a:solidFill>
                  <a:srgbClr val="2E5796"/>
                </a:solidFill>
                <a:latin typeface="Calibri"/>
                <a:cs typeface="Calibri"/>
              </a:rPr>
              <a:t>impedancias </a:t>
            </a:r>
            <a:r>
              <a:rPr sz="2800" b="1" i="1" spc="-10" dirty="0">
                <a:solidFill>
                  <a:srgbClr val="2E5796"/>
                </a:solidFill>
                <a:latin typeface="Calibri"/>
                <a:cs typeface="Calibri"/>
              </a:rPr>
              <a:t>directas</a:t>
            </a:r>
            <a:r>
              <a:rPr sz="2800" spc="-10" dirty="0">
                <a:latin typeface="Calibri"/>
                <a:cs typeface="Calibri"/>
              </a:rPr>
              <a:t>) </a:t>
            </a:r>
            <a:r>
              <a:rPr sz="2800" spc="-5" dirty="0">
                <a:latin typeface="Calibri"/>
                <a:cs typeface="Calibri"/>
              </a:rPr>
              <a:t> en el </a:t>
            </a:r>
            <a:r>
              <a:rPr sz="2800" spc="-20" dirty="0">
                <a:latin typeface="Calibri"/>
                <a:cs typeface="Calibri"/>
              </a:rPr>
              <a:t>punto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 </a:t>
            </a:r>
            <a:r>
              <a:rPr sz="2800" spc="-15" dirty="0">
                <a:latin typeface="Calibri"/>
                <a:cs typeface="Calibri"/>
              </a:rPr>
              <a:t>falla.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648200" y="1973579"/>
            <a:ext cx="4038600" cy="3779520"/>
            <a:chOff x="4648200" y="1973579"/>
            <a:chExt cx="4038600" cy="3779520"/>
          </a:xfrm>
        </p:grpSpPr>
        <p:sp>
          <p:nvSpPr>
            <p:cNvPr id="11" name="object 11"/>
            <p:cNvSpPr/>
            <p:nvPr/>
          </p:nvSpPr>
          <p:spPr>
            <a:xfrm>
              <a:off x="4648200" y="1973579"/>
              <a:ext cx="4038600" cy="3779520"/>
            </a:xfrm>
            <a:custGeom>
              <a:avLst/>
              <a:gdLst/>
              <a:ahLst/>
              <a:cxnLst/>
              <a:rect l="l" t="t" r="r" b="b"/>
              <a:pathLst>
                <a:path w="4038600" h="3779520">
                  <a:moveTo>
                    <a:pt x="4038600" y="0"/>
                  </a:moveTo>
                  <a:lnTo>
                    <a:pt x="0" y="0"/>
                  </a:lnTo>
                  <a:lnTo>
                    <a:pt x="0" y="3779520"/>
                  </a:lnTo>
                  <a:lnTo>
                    <a:pt x="4038600" y="3779520"/>
                  </a:lnTo>
                  <a:lnTo>
                    <a:pt x="4038600" y="0"/>
                  </a:lnTo>
                  <a:close/>
                </a:path>
              </a:pathLst>
            </a:custGeom>
            <a:solidFill>
              <a:srgbClr val="FFF3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949307" y="3079055"/>
              <a:ext cx="1002030" cy="993140"/>
            </a:xfrm>
            <a:custGeom>
              <a:avLst/>
              <a:gdLst/>
              <a:ahLst/>
              <a:cxnLst/>
              <a:rect l="l" t="t" r="r" b="b"/>
              <a:pathLst>
                <a:path w="1002029" h="993139">
                  <a:moveTo>
                    <a:pt x="0" y="496609"/>
                  </a:moveTo>
                  <a:lnTo>
                    <a:pt x="4605" y="428539"/>
                  </a:lnTo>
                  <a:lnTo>
                    <a:pt x="18703" y="363159"/>
                  </a:lnTo>
                  <a:lnTo>
                    <a:pt x="42315" y="299767"/>
                  </a:lnTo>
                  <a:lnTo>
                    <a:pt x="72819" y="238948"/>
                  </a:lnTo>
                  <a:lnTo>
                    <a:pt x="112837" y="182690"/>
                  </a:lnTo>
                  <a:lnTo>
                    <a:pt x="159759" y="133450"/>
                  </a:lnTo>
                  <a:lnTo>
                    <a:pt x="211578" y="91228"/>
                  </a:lnTo>
                  <a:lnTo>
                    <a:pt x="270300" y="56257"/>
                  </a:lnTo>
                  <a:lnTo>
                    <a:pt x="333628" y="28187"/>
                  </a:lnTo>
                  <a:lnTo>
                    <a:pt x="399544" y="9473"/>
                  </a:lnTo>
                  <a:lnTo>
                    <a:pt x="467769" y="0"/>
                  </a:lnTo>
                  <a:lnTo>
                    <a:pt x="535994" y="0"/>
                  </a:lnTo>
                  <a:lnTo>
                    <a:pt x="601911" y="9473"/>
                  </a:lnTo>
                  <a:lnTo>
                    <a:pt x="667547" y="28187"/>
                  </a:lnTo>
                  <a:lnTo>
                    <a:pt x="731166" y="56257"/>
                  </a:lnTo>
                  <a:lnTo>
                    <a:pt x="789888" y="91228"/>
                  </a:lnTo>
                  <a:lnTo>
                    <a:pt x="841696" y="133450"/>
                  </a:lnTo>
                  <a:lnTo>
                    <a:pt x="888605" y="182690"/>
                  </a:lnTo>
                  <a:lnTo>
                    <a:pt x="928601" y="238948"/>
                  </a:lnTo>
                  <a:lnTo>
                    <a:pt x="959151" y="299767"/>
                  </a:lnTo>
                  <a:lnTo>
                    <a:pt x="982705" y="363159"/>
                  </a:lnTo>
                  <a:lnTo>
                    <a:pt x="996814" y="428539"/>
                  </a:lnTo>
                  <a:lnTo>
                    <a:pt x="1001478" y="496609"/>
                  </a:lnTo>
                  <a:lnTo>
                    <a:pt x="996814" y="564563"/>
                  </a:lnTo>
                  <a:lnTo>
                    <a:pt x="982705" y="632516"/>
                  </a:lnTo>
                  <a:lnTo>
                    <a:pt x="959151" y="695674"/>
                  </a:lnTo>
                  <a:lnTo>
                    <a:pt x="928601" y="756493"/>
                  </a:lnTo>
                  <a:lnTo>
                    <a:pt x="888605" y="812634"/>
                  </a:lnTo>
                  <a:lnTo>
                    <a:pt x="841696" y="861991"/>
                  </a:lnTo>
                  <a:lnTo>
                    <a:pt x="789888" y="904213"/>
                  </a:lnTo>
                  <a:lnTo>
                    <a:pt x="731166" y="939184"/>
                  </a:lnTo>
                  <a:lnTo>
                    <a:pt x="667547" y="967254"/>
                  </a:lnTo>
                  <a:lnTo>
                    <a:pt x="601911" y="986202"/>
                  </a:lnTo>
                  <a:lnTo>
                    <a:pt x="535994" y="993102"/>
                  </a:lnTo>
                  <a:lnTo>
                    <a:pt x="467769" y="993102"/>
                  </a:lnTo>
                  <a:lnTo>
                    <a:pt x="399544" y="986202"/>
                  </a:lnTo>
                  <a:lnTo>
                    <a:pt x="333628" y="967254"/>
                  </a:lnTo>
                  <a:lnTo>
                    <a:pt x="270300" y="939184"/>
                  </a:lnTo>
                  <a:lnTo>
                    <a:pt x="211578" y="904213"/>
                  </a:lnTo>
                  <a:lnTo>
                    <a:pt x="159759" y="861991"/>
                  </a:lnTo>
                  <a:lnTo>
                    <a:pt x="112837" y="812634"/>
                  </a:lnTo>
                  <a:lnTo>
                    <a:pt x="72819" y="756493"/>
                  </a:lnTo>
                  <a:lnTo>
                    <a:pt x="42315" y="695674"/>
                  </a:lnTo>
                  <a:lnTo>
                    <a:pt x="18703" y="632516"/>
                  </a:lnTo>
                  <a:lnTo>
                    <a:pt x="4605" y="564563"/>
                  </a:lnTo>
                  <a:lnTo>
                    <a:pt x="0" y="496609"/>
                  </a:lnTo>
                </a:path>
              </a:pathLst>
            </a:custGeom>
            <a:ln w="259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282935" y="3327477"/>
              <a:ext cx="334010" cy="499109"/>
            </a:xfrm>
            <a:custGeom>
              <a:avLst/>
              <a:gdLst/>
              <a:ahLst/>
              <a:cxnLst/>
              <a:rect l="l" t="t" r="r" b="b"/>
              <a:pathLst>
                <a:path w="334010" h="499110">
                  <a:moveTo>
                    <a:pt x="0" y="248187"/>
                  </a:moveTo>
                  <a:lnTo>
                    <a:pt x="2588" y="205965"/>
                  </a:lnTo>
                  <a:lnTo>
                    <a:pt x="4885" y="163860"/>
                  </a:lnTo>
                  <a:lnTo>
                    <a:pt x="11800" y="123977"/>
                  </a:lnTo>
                  <a:lnTo>
                    <a:pt x="30795" y="58479"/>
                  </a:lnTo>
                  <a:lnTo>
                    <a:pt x="56413" y="14035"/>
                  </a:lnTo>
                  <a:lnTo>
                    <a:pt x="84631" y="0"/>
                  </a:lnTo>
                  <a:lnTo>
                    <a:pt x="98728" y="4561"/>
                  </a:lnTo>
                  <a:lnTo>
                    <a:pt x="124638" y="32748"/>
                  </a:lnTo>
                  <a:lnTo>
                    <a:pt x="148250" y="88889"/>
                  </a:lnTo>
                  <a:lnTo>
                    <a:pt x="162348" y="163860"/>
                  </a:lnTo>
                  <a:lnTo>
                    <a:pt x="166953" y="205965"/>
                  </a:lnTo>
                  <a:lnTo>
                    <a:pt x="166953" y="248187"/>
                  </a:lnTo>
                </a:path>
                <a:path w="334010" h="499110">
                  <a:moveTo>
                    <a:pt x="166953" y="248187"/>
                  </a:moveTo>
                  <a:lnTo>
                    <a:pt x="169262" y="292632"/>
                  </a:lnTo>
                  <a:lnTo>
                    <a:pt x="171851" y="334737"/>
                  </a:lnTo>
                  <a:lnTo>
                    <a:pt x="178754" y="374621"/>
                  </a:lnTo>
                  <a:lnTo>
                    <a:pt x="197760" y="440352"/>
                  </a:lnTo>
                  <a:lnTo>
                    <a:pt x="221069" y="482457"/>
                  </a:lnTo>
                  <a:lnTo>
                    <a:pt x="249288" y="498832"/>
                  </a:lnTo>
                  <a:lnTo>
                    <a:pt x="265694" y="493919"/>
                  </a:lnTo>
                  <a:lnTo>
                    <a:pt x="291603" y="463510"/>
                  </a:lnTo>
                  <a:lnTo>
                    <a:pt x="315204" y="409592"/>
                  </a:lnTo>
                  <a:lnTo>
                    <a:pt x="329313" y="334737"/>
                  </a:lnTo>
                  <a:lnTo>
                    <a:pt x="331610" y="292632"/>
                  </a:lnTo>
                  <a:lnTo>
                    <a:pt x="333919" y="248187"/>
                  </a:lnTo>
                </a:path>
              </a:pathLst>
            </a:custGeom>
            <a:ln w="259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49889" y="2331802"/>
              <a:ext cx="2499995" cy="2406015"/>
            </a:xfrm>
            <a:custGeom>
              <a:avLst/>
              <a:gdLst/>
              <a:ahLst/>
              <a:cxnLst/>
              <a:rect l="l" t="t" r="r" b="b"/>
              <a:pathLst>
                <a:path w="2499995" h="2406015">
                  <a:moveTo>
                    <a:pt x="0" y="747253"/>
                  </a:moveTo>
                  <a:lnTo>
                    <a:pt x="0" y="82105"/>
                  </a:lnTo>
                </a:path>
                <a:path w="2499995" h="2406015">
                  <a:moveTo>
                    <a:pt x="0" y="1742695"/>
                  </a:moveTo>
                  <a:lnTo>
                    <a:pt x="0" y="2405563"/>
                  </a:lnTo>
                </a:path>
                <a:path w="2499995" h="2406015">
                  <a:moveTo>
                    <a:pt x="0" y="2405563"/>
                  </a:moveTo>
                  <a:lnTo>
                    <a:pt x="2499493" y="2405563"/>
                  </a:lnTo>
                </a:path>
                <a:path w="2499995" h="2406015">
                  <a:moveTo>
                    <a:pt x="832519" y="166433"/>
                  </a:moveTo>
                  <a:lnTo>
                    <a:pt x="1667289" y="166433"/>
                  </a:lnTo>
                  <a:lnTo>
                    <a:pt x="1667289" y="0"/>
                  </a:lnTo>
                  <a:lnTo>
                    <a:pt x="832519" y="0"/>
                  </a:lnTo>
                  <a:lnTo>
                    <a:pt x="832519" y="166433"/>
                  </a:lnTo>
                </a:path>
                <a:path w="2499995" h="2406015">
                  <a:moveTo>
                    <a:pt x="0" y="82105"/>
                  </a:moveTo>
                  <a:lnTo>
                    <a:pt x="832519" y="82105"/>
                  </a:lnTo>
                </a:path>
                <a:path w="2499995" h="2406015">
                  <a:moveTo>
                    <a:pt x="1667289" y="82105"/>
                  </a:moveTo>
                  <a:lnTo>
                    <a:pt x="2499493" y="82105"/>
                  </a:lnTo>
                </a:path>
              </a:pathLst>
            </a:custGeom>
            <a:ln w="259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571956" y="2502786"/>
            <a:ext cx="271780" cy="2806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1650" b="1" spc="5" dirty="0">
                <a:latin typeface="Arial"/>
                <a:cs typeface="Arial"/>
              </a:rPr>
              <a:t>Z</a:t>
            </a:r>
            <a:r>
              <a:rPr sz="1650" b="1" spc="7" baseline="-27777" dirty="0">
                <a:latin typeface="Arial"/>
                <a:cs typeface="Arial"/>
              </a:rPr>
              <a:t>1</a:t>
            </a:r>
            <a:endParaRPr sz="1650" baseline="-27777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38985" y="3448661"/>
            <a:ext cx="201295" cy="3651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200" b="1" spc="10" dirty="0">
                <a:latin typeface="Arial"/>
                <a:cs typeface="Arial"/>
              </a:rPr>
              <a:t>E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911719" y="2481861"/>
            <a:ext cx="75565" cy="2190115"/>
            <a:chOff x="7911719" y="2481861"/>
            <a:chExt cx="75565" cy="2190115"/>
          </a:xfrm>
        </p:grpSpPr>
        <p:sp>
          <p:nvSpPr>
            <p:cNvPr id="18" name="object 18"/>
            <p:cNvSpPr/>
            <p:nvPr/>
          </p:nvSpPr>
          <p:spPr>
            <a:xfrm>
              <a:off x="7949382" y="2533206"/>
              <a:ext cx="0" cy="712470"/>
            </a:xfrm>
            <a:custGeom>
              <a:avLst/>
              <a:gdLst/>
              <a:ahLst/>
              <a:cxnLst/>
              <a:rect l="l" t="t" r="r" b="b"/>
              <a:pathLst>
                <a:path h="712469">
                  <a:moveTo>
                    <a:pt x="0" y="0"/>
                  </a:moveTo>
                  <a:lnTo>
                    <a:pt x="0" y="712283"/>
                  </a:lnTo>
                </a:path>
              </a:pathLst>
            </a:custGeom>
            <a:ln w="1180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918832" y="2481861"/>
              <a:ext cx="61594" cy="59055"/>
            </a:xfrm>
            <a:custGeom>
              <a:avLst/>
              <a:gdLst/>
              <a:ahLst/>
              <a:cxnLst/>
              <a:rect l="l" t="t" r="r" b="b"/>
              <a:pathLst>
                <a:path w="61595" h="59055">
                  <a:moveTo>
                    <a:pt x="30550" y="0"/>
                  </a:moveTo>
                  <a:lnTo>
                    <a:pt x="0" y="58479"/>
                  </a:lnTo>
                  <a:lnTo>
                    <a:pt x="61100" y="58479"/>
                  </a:lnTo>
                  <a:lnTo>
                    <a:pt x="3055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949382" y="3908415"/>
              <a:ext cx="0" cy="697865"/>
            </a:xfrm>
            <a:custGeom>
              <a:avLst/>
              <a:gdLst/>
              <a:ahLst/>
              <a:cxnLst/>
              <a:rect l="l" t="t" r="r" b="b"/>
              <a:pathLst>
                <a:path h="697864">
                  <a:moveTo>
                    <a:pt x="0" y="0"/>
                  </a:moveTo>
                  <a:lnTo>
                    <a:pt x="0" y="697861"/>
                  </a:lnTo>
                </a:path>
              </a:pathLst>
            </a:custGeom>
            <a:ln w="1180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911719" y="4596803"/>
              <a:ext cx="75565" cy="74930"/>
            </a:xfrm>
            <a:custGeom>
              <a:avLst/>
              <a:gdLst/>
              <a:ahLst/>
              <a:cxnLst/>
              <a:rect l="l" t="t" r="r" b="b"/>
              <a:pathLst>
                <a:path w="75565" h="74929">
                  <a:moveTo>
                    <a:pt x="75326" y="0"/>
                  </a:moveTo>
                  <a:lnTo>
                    <a:pt x="0" y="0"/>
                  </a:lnTo>
                  <a:lnTo>
                    <a:pt x="37663" y="74865"/>
                  </a:lnTo>
                  <a:lnTo>
                    <a:pt x="7532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750125" y="3413783"/>
            <a:ext cx="412750" cy="2806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1650" b="1" spc="5" dirty="0">
                <a:latin typeface="Arial"/>
                <a:cs typeface="Arial"/>
              </a:rPr>
              <a:t>Ua</a:t>
            </a:r>
            <a:r>
              <a:rPr sz="1650" b="1" spc="7" baseline="-27777" dirty="0">
                <a:latin typeface="Arial"/>
                <a:cs typeface="Arial"/>
              </a:rPr>
              <a:t>1</a:t>
            </a:r>
            <a:endParaRPr sz="1650" baseline="-27777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102952" y="2203029"/>
            <a:ext cx="448309" cy="390525"/>
            <a:chOff x="5102952" y="2203029"/>
            <a:chExt cx="448309" cy="390525"/>
          </a:xfrm>
        </p:grpSpPr>
        <p:sp>
          <p:nvSpPr>
            <p:cNvPr id="24" name="object 24"/>
            <p:cNvSpPr/>
            <p:nvPr/>
          </p:nvSpPr>
          <p:spPr>
            <a:xfrm>
              <a:off x="5115969" y="2247474"/>
              <a:ext cx="353060" cy="333375"/>
            </a:xfrm>
            <a:custGeom>
              <a:avLst/>
              <a:gdLst/>
              <a:ahLst/>
              <a:cxnLst/>
              <a:rect l="l" t="t" r="r" b="b"/>
              <a:pathLst>
                <a:path w="353060" h="333375">
                  <a:moveTo>
                    <a:pt x="0" y="332749"/>
                  </a:moveTo>
                  <a:lnTo>
                    <a:pt x="0" y="0"/>
                  </a:lnTo>
                  <a:lnTo>
                    <a:pt x="352926" y="0"/>
                  </a:lnTo>
                </a:path>
              </a:pathLst>
            </a:custGeom>
            <a:ln w="259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57083" y="2203029"/>
              <a:ext cx="94615" cy="92075"/>
            </a:xfrm>
            <a:custGeom>
              <a:avLst/>
              <a:gdLst/>
              <a:ahLst/>
              <a:cxnLst/>
              <a:rect l="l" t="t" r="r" b="b"/>
              <a:pathLst>
                <a:path w="94614" h="92075">
                  <a:moveTo>
                    <a:pt x="0" y="0"/>
                  </a:moveTo>
                  <a:lnTo>
                    <a:pt x="0" y="91462"/>
                  </a:lnTo>
                  <a:lnTo>
                    <a:pt x="94134" y="444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713795" y="2085943"/>
            <a:ext cx="318770" cy="2806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1650" b="1" dirty="0">
                <a:latin typeface="Arial"/>
                <a:cs typeface="Arial"/>
              </a:rPr>
              <a:t>Ia</a:t>
            </a:r>
            <a:r>
              <a:rPr sz="1650" b="1" baseline="-27777" dirty="0">
                <a:latin typeface="Arial"/>
                <a:cs typeface="Arial"/>
              </a:rPr>
              <a:t>1</a:t>
            </a:r>
            <a:endParaRPr sz="1650" baseline="-27777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49307" y="4903740"/>
            <a:ext cx="3334385" cy="3327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9685" rIns="0" bIns="0" rtlCol="0">
            <a:spAutoFit/>
          </a:bodyPr>
          <a:lstStyle/>
          <a:p>
            <a:pPr marL="67310">
              <a:lnSpc>
                <a:spcPct val="100000"/>
              </a:lnSpc>
              <a:spcBef>
                <a:spcPts val="155"/>
              </a:spcBef>
              <a:tabLst>
                <a:tab pos="2877820" algn="l"/>
              </a:tabLst>
            </a:pPr>
            <a:r>
              <a:rPr sz="1650" b="1" spc="-5" dirty="0">
                <a:solidFill>
                  <a:srgbClr val="FF0000"/>
                </a:solidFill>
                <a:latin typeface="Arial"/>
                <a:cs typeface="Arial"/>
              </a:rPr>
              <a:t>Red</a:t>
            </a:r>
            <a:r>
              <a:rPr sz="1650" b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50" b="1" spc="-20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1650" b="1" spc="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50" b="1" spc="15" dirty="0">
                <a:solidFill>
                  <a:srgbClr val="FF0000"/>
                </a:solidFill>
                <a:latin typeface="Arial"/>
                <a:cs typeface="Arial"/>
              </a:rPr>
              <a:t>secuencia</a:t>
            </a:r>
            <a:r>
              <a:rPr sz="1650" b="1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50" b="1" spc="-25" dirty="0">
                <a:solidFill>
                  <a:srgbClr val="FF0000"/>
                </a:solidFill>
                <a:latin typeface="Arial"/>
                <a:cs typeface="Arial"/>
              </a:rPr>
              <a:t>positiva	</a:t>
            </a:r>
            <a:r>
              <a:rPr sz="1650" b="1" spc="5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sz="1650" b="1" spc="-6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50" b="1" spc="5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r>
              <a:rPr sz="1650" b="1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50" b="1" spc="5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936408" y="2335202"/>
            <a:ext cx="160655" cy="2480945"/>
            <a:chOff x="7936408" y="2335202"/>
            <a:chExt cx="160655" cy="2480945"/>
          </a:xfrm>
        </p:grpSpPr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36408" y="2335202"/>
              <a:ext cx="160042" cy="15729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36408" y="4661280"/>
              <a:ext cx="160043" cy="154744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8201014" y="2202575"/>
            <a:ext cx="177800" cy="3651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200" b="1" spc="10" dirty="0">
                <a:solidFill>
                  <a:srgbClr val="FF0000"/>
                </a:solidFill>
                <a:latin typeface="Arial"/>
                <a:cs typeface="Arial"/>
              </a:rPr>
              <a:t>+</a:t>
            </a:r>
            <a:endParaRPr sz="22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236345" y="4526033"/>
            <a:ext cx="106680" cy="3651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200" b="1" spc="5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endParaRPr sz="22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629150" y="1954529"/>
            <a:ext cx="4076700" cy="3817620"/>
          </a:xfrm>
          <a:custGeom>
            <a:avLst/>
            <a:gdLst/>
            <a:ahLst/>
            <a:cxnLst/>
            <a:rect l="l" t="t" r="r" b="b"/>
            <a:pathLst>
              <a:path w="4076700" h="3817620">
                <a:moveTo>
                  <a:pt x="0" y="3817620"/>
                </a:moveTo>
                <a:lnTo>
                  <a:pt x="4076700" y="3817620"/>
                </a:lnTo>
                <a:lnTo>
                  <a:pt x="4076700" y="0"/>
                </a:lnTo>
                <a:lnTo>
                  <a:pt x="0" y="0"/>
                </a:lnTo>
                <a:lnTo>
                  <a:pt x="0" y="3817620"/>
                </a:lnTo>
                <a:close/>
              </a:path>
            </a:pathLst>
          </a:custGeom>
          <a:ln w="38100">
            <a:solidFill>
              <a:srgbClr val="B162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262380"/>
            <a:chOff x="419103" y="256054"/>
            <a:chExt cx="8305800" cy="1262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83207" y="365759"/>
              <a:ext cx="6576059" cy="11521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2343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45"/>
              </a:spcBef>
            </a:pPr>
            <a:r>
              <a:rPr sz="4000" b="0" spc="-20" dirty="0">
                <a:latin typeface="Calibri"/>
                <a:cs typeface="Calibri"/>
              </a:rPr>
              <a:t>Procedimiento</a:t>
            </a:r>
            <a:r>
              <a:rPr sz="4000" b="0" spc="-10" dirty="0">
                <a:latin typeface="Calibri"/>
                <a:cs typeface="Calibri"/>
              </a:rPr>
              <a:t> </a:t>
            </a:r>
            <a:r>
              <a:rPr sz="4000" b="0" spc="-5" dirty="0">
                <a:latin typeface="Calibri"/>
                <a:cs typeface="Calibri"/>
              </a:rPr>
              <a:t>de</a:t>
            </a:r>
            <a:r>
              <a:rPr sz="4000" b="0" spc="-10" dirty="0">
                <a:latin typeface="Calibri"/>
                <a:cs typeface="Calibri"/>
              </a:rPr>
              <a:t> cálculo</a:t>
            </a:r>
            <a:r>
              <a:rPr sz="4000" b="0" spc="-20" dirty="0">
                <a:latin typeface="Calibri"/>
                <a:cs typeface="Calibri"/>
              </a:rPr>
              <a:t> </a:t>
            </a:r>
            <a:r>
              <a:rPr sz="4000" b="0" spc="-10" dirty="0">
                <a:latin typeface="Calibri"/>
                <a:cs typeface="Calibri"/>
              </a:rPr>
              <a:t>(2)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07847" y="1578863"/>
            <a:ext cx="4381500" cy="4672965"/>
            <a:chOff x="307847" y="1578863"/>
            <a:chExt cx="4381500" cy="467296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9100" y="1581918"/>
              <a:ext cx="4114800" cy="460246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7847" y="1578863"/>
              <a:ext cx="4381500" cy="467258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57200" y="1600200"/>
            <a:ext cx="4038600" cy="4526280"/>
          </a:xfrm>
          <a:prstGeom prst="rect">
            <a:avLst/>
          </a:prstGeom>
          <a:solidFill>
            <a:srgbClr val="FFFFCC"/>
          </a:solidFill>
          <a:ln w="9144">
            <a:solidFill>
              <a:srgbClr val="717C82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434975" marR="133985" indent="-343535">
              <a:lnSpc>
                <a:spcPct val="90000"/>
              </a:lnSpc>
              <a:spcBef>
                <a:spcPts val="1005"/>
              </a:spcBef>
              <a:buFont typeface="Arial MT"/>
              <a:buChar char="•"/>
              <a:tabLst>
                <a:tab pos="434975" algn="l"/>
                <a:tab pos="435609" algn="l"/>
              </a:tabLst>
            </a:pPr>
            <a:r>
              <a:rPr sz="2800" spc="-15" dirty="0">
                <a:latin typeface="Calibri"/>
                <a:cs typeface="Calibri"/>
              </a:rPr>
              <a:t>Reemplazar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las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impedancias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secuencia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negativa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y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anular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fuentes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tensión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existentes.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 </a:t>
            </a:r>
            <a:r>
              <a:rPr sz="2800" spc="-5" dirty="0">
                <a:latin typeface="Calibri"/>
                <a:cs typeface="Calibri"/>
              </a:rPr>
              <a:t> igual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modo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determina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 </a:t>
            </a:r>
            <a:r>
              <a:rPr sz="2800" spc="-20" dirty="0">
                <a:latin typeface="Calibri"/>
                <a:cs typeface="Calibri"/>
              </a:rPr>
              <a:t>red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secuencia </a:t>
            </a:r>
            <a:r>
              <a:rPr sz="2800" spc="-20" dirty="0">
                <a:latin typeface="Calibri"/>
                <a:cs typeface="Calibri"/>
              </a:rPr>
              <a:t>negativa </a:t>
            </a:r>
            <a:r>
              <a:rPr sz="2800" spc="-10" dirty="0">
                <a:latin typeface="Calibri"/>
                <a:cs typeface="Calibri"/>
              </a:rPr>
              <a:t>(</a:t>
            </a:r>
            <a:r>
              <a:rPr sz="2800" b="1" i="1" spc="-10" dirty="0">
                <a:solidFill>
                  <a:srgbClr val="2E5796"/>
                </a:solidFill>
                <a:latin typeface="Calibri"/>
                <a:cs typeface="Calibri"/>
              </a:rPr>
              <a:t>Red </a:t>
            </a:r>
            <a:r>
              <a:rPr sz="2800" b="1" i="1" spc="-620" dirty="0">
                <a:solidFill>
                  <a:srgbClr val="2E5796"/>
                </a:solidFill>
                <a:latin typeface="Calibri"/>
                <a:cs typeface="Calibri"/>
              </a:rPr>
              <a:t> </a:t>
            </a:r>
            <a:r>
              <a:rPr sz="2800" b="1" i="1" spc="-10" dirty="0">
                <a:solidFill>
                  <a:srgbClr val="2E5796"/>
                </a:solidFill>
                <a:latin typeface="Calibri"/>
                <a:cs typeface="Calibri"/>
              </a:rPr>
              <a:t>monofásica </a:t>
            </a:r>
            <a:r>
              <a:rPr sz="2800" b="1" i="1" spc="-5" dirty="0">
                <a:solidFill>
                  <a:srgbClr val="2E5796"/>
                </a:solidFill>
                <a:latin typeface="Calibri"/>
                <a:cs typeface="Calibri"/>
              </a:rPr>
              <a:t>pasiva, </a:t>
            </a:r>
            <a:r>
              <a:rPr sz="2800" b="1" i="1" spc="-15" dirty="0">
                <a:solidFill>
                  <a:srgbClr val="2E5796"/>
                </a:solidFill>
                <a:latin typeface="Calibri"/>
                <a:cs typeface="Calibri"/>
              </a:rPr>
              <a:t>con </a:t>
            </a:r>
            <a:r>
              <a:rPr sz="2800" b="1" i="1" spc="-620" dirty="0">
                <a:solidFill>
                  <a:srgbClr val="2E5796"/>
                </a:solidFill>
                <a:latin typeface="Calibri"/>
                <a:cs typeface="Calibri"/>
              </a:rPr>
              <a:t> </a:t>
            </a:r>
            <a:r>
              <a:rPr sz="2800" b="1" i="1" spc="-5" dirty="0">
                <a:solidFill>
                  <a:srgbClr val="2E5796"/>
                </a:solidFill>
                <a:latin typeface="Calibri"/>
                <a:cs typeface="Calibri"/>
              </a:rPr>
              <a:t>impedancias </a:t>
            </a:r>
            <a:r>
              <a:rPr sz="2800" b="1" i="1" spc="-10" dirty="0">
                <a:solidFill>
                  <a:srgbClr val="2E5796"/>
                </a:solidFill>
                <a:latin typeface="Calibri"/>
                <a:cs typeface="Calibri"/>
              </a:rPr>
              <a:t>inversas</a:t>
            </a:r>
            <a:r>
              <a:rPr sz="2800" spc="-10" dirty="0">
                <a:latin typeface="Calibri"/>
                <a:cs typeface="Calibri"/>
              </a:rPr>
              <a:t>) </a:t>
            </a:r>
            <a:r>
              <a:rPr sz="2800" spc="-5" dirty="0">
                <a:latin typeface="Calibri"/>
                <a:cs typeface="Calibri"/>
              </a:rPr>
              <a:t> en el </a:t>
            </a:r>
            <a:r>
              <a:rPr sz="2800" spc="-20" dirty="0">
                <a:latin typeface="Calibri"/>
                <a:cs typeface="Calibri"/>
              </a:rPr>
              <a:t>punto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falla.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696967" y="1816607"/>
            <a:ext cx="3941445" cy="4093845"/>
            <a:chOff x="4696967" y="1816607"/>
            <a:chExt cx="3941445" cy="4093845"/>
          </a:xfrm>
        </p:grpSpPr>
        <p:sp>
          <p:nvSpPr>
            <p:cNvPr id="12" name="object 12"/>
            <p:cNvSpPr/>
            <p:nvPr/>
          </p:nvSpPr>
          <p:spPr>
            <a:xfrm>
              <a:off x="4696967" y="1816607"/>
              <a:ext cx="3941445" cy="4093845"/>
            </a:xfrm>
            <a:custGeom>
              <a:avLst/>
              <a:gdLst/>
              <a:ahLst/>
              <a:cxnLst/>
              <a:rect l="l" t="t" r="r" b="b"/>
              <a:pathLst>
                <a:path w="3941445" h="4093845">
                  <a:moveTo>
                    <a:pt x="3941064" y="0"/>
                  </a:moveTo>
                  <a:lnTo>
                    <a:pt x="0" y="0"/>
                  </a:lnTo>
                  <a:lnTo>
                    <a:pt x="0" y="4093464"/>
                  </a:lnTo>
                  <a:lnTo>
                    <a:pt x="3941064" y="4093464"/>
                  </a:lnTo>
                  <a:lnTo>
                    <a:pt x="3941064" y="0"/>
                  </a:lnTo>
                  <a:close/>
                </a:path>
              </a:pathLst>
            </a:custGeom>
            <a:solidFill>
              <a:srgbClr val="CFDC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34980" y="2204527"/>
              <a:ext cx="2701290" cy="2606040"/>
            </a:xfrm>
            <a:custGeom>
              <a:avLst/>
              <a:gdLst/>
              <a:ahLst/>
              <a:cxnLst/>
              <a:rect l="l" t="t" r="r" b="b"/>
              <a:pathLst>
                <a:path w="2701290" h="2606040">
                  <a:moveTo>
                    <a:pt x="0" y="1887481"/>
                  </a:moveTo>
                  <a:lnTo>
                    <a:pt x="0" y="88927"/>
                  </a:lnTo>
                </a:path>
                <a:path w="2701290" h="2606040">
                  <a:moveTo>
                    <a:pt x="0" y="1887481"/>
                  </a:moveTo>
                  <a:lnTo>
                    <a:pt x="0" y="2605421"/>
                  </a:lnTo>
                </a:path>
                <a:path w="2701290" h="2606040">
                  <a:moveTo>
                    <a:pt x="0" y="2605421"/>
                  </a:moveTo>
                  <a:lnTo>
                    <a:pt x="2701269" y="2605420"/>
                  </a:lnTo>
                </a:path>
                <a:path w="2701290" h="2606040">
                  <a:moveTo>
                    <a:pt x="901986" y="180260"/>
                  </a:moveTo>
                  <a:lnTo>
                    <a:pt x="1801495" y="180260"/>
                  </a:lnTo>
                  <a:lnTo>
                    <a:pt x="1801495" y="0"/>
                  </a:lnTo>
                  <a:lnTo>
                    <a:pt x="901986" y="0"/>
                  </a:lnTo>
                  <a:lnTo>
                    <a:pt x="901986" y="180260"/>
                  </a:lnTo>
                </a:path>
                <a:path w="2701290" h="2606040">
                  <a:moveTo>
                    <a:pt x="0" y="88927"/>
                  </a:moveTo>
                  <a:lnTo>
                    <a:pt x="901986" y="88927"/>
                  </a:lnTo>
                </a:path>
                <a:path w="2701290" h="2606040">
                  <a:moveTo>
                    <a:pt x="1801495" y="88926"/>
                  </a:moveTo>
                  <a:lnTo>
                    <a:pt x="2701269" y="88926"/>
                  </a:lnTo>
                </a:path>
              </a:pathLst>
            </a:custGeom>
            <a:ln w="281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249617" y="2390773"/>
            <a:ext cx="288925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sz="1800" b="1" dirty="0">
                <a:latin typeface="Arial"/>
                <a:cs typeface="Arial"/>
              </a:rPr>
              <a:t>Z</a:t>
            </a:r>
            <a:r>
              <a:rPr sz="1800" b="1" baseline="-27777" dirty="0">
                <a:latin typeface="Arial"/>
                <a:cs typeface="Arial"/>
              </a:rPr>
              <a:t>2</a:t>
            </a:r>
            <a:endParaRPr sz="1800" baseline="-27777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695414" y="2367053"/>
            <a:ext cx="81915" cy="2372360"/>
            <a:chOff x="7695414" y="2367053"/>
            <a:chExt cx="81915" cy="2372360"/>
          </a:xfrm>
        </p:grpSpPr>
        <p:sp>
          <p:nvSpPr>
            <p:cNvPr id="16" name="object 16"/>
            <p:cNvSpPr/>
            <p:nvPr/>
          </p:nvSpPr>
          <p:spPr>
            <a:xfrm>
              <a:off x="7736250" y="2422664"/>
              <a:ext cx="0" cy="771525"/>
            </a:xfrm>
            <a:custGeom>
              <a:avLst/>
              <a:gdLst/>
              <a:ahLst/>
              <a:cxnLst/>
              <a:rect l="l" t="t" r="r" b="b"/>
              <a:pathLst>
                <a:path h="771525">
                  <a:moveTo>
                    <a:pt x="0" y="0"/>
                  </a:moveTo>
                  <a:lnTo>
                    <a:pt x="0" y="771460"/>
                  </a:lnTo>
                </a:path>
              </a:pathLst>
            </a:custGeom>
            <a:ln w="1279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705655" y="2367053"/>
              <a:ext cx="63500" cy="63500"/>
            </a:xfrm>
            <a:custGeom>
              <a:avLst/>
              <a:gdLst/>
              <a:ahLst/>
              <a:cxnLst/>
              <a:rect l="l" t="t" r="r" b="b"/>
              <a:pathLst>
                <a:path w="63500" h="63500">
                  <a:moveTo>
                    <a:pt x="30595" y="0"/>
                  </a:moveTo>
                  <a:lnTo>
                    <a:pt x="0" y="63338"/>
                  </a:lnTo>
                  <a:lnTo>
                    <a:pt x="63339" y="63338"/>
                  </a:lnTo>
                  <a:lnTo>
                    <a:pt x="3059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736250" y="3912128"/>
              <a:ext cx="0" cy="756285"/>
            </a:xfrm>
            <a:custGeom>
              <a:avLst/>
              <a:gdLst/>
              <a:ahLst/>
              <a:cxnLst/>
              <a:rect l="l" t="t" r="r" b="b"/>
              <a:pathLst>
                <a:path h="756285">
                  <a:moveTo>
                    <a:pt x="0" y="0"/>
                  </a:moveTo>
                  <a:lnTo>
                    <a:pt x="0" y="755841"/>
                  </a:lnTo>
                </a:path>
              </a:pathLst>
            </a:custGeom>
            <a:ln w="1279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695414" y="4657708"/>
              <a:ext cx="81915" cy="81280"/>
            </a:xfrm>
            <a:custGeom>
              <a:avLst/>
              <a:gdLst/>
              <a:ahLst/>
              <a:cxnLst/>
              <a:rect l="l" t="t" r="r" b="b"/>
              <a:pathLst>
                <a:path w="81915" h="81279">
                  <a:moveTo>
                    <a:pt x="81418" y="0"/>
                  </a:moveTo>
                  <a:lnTo>
                    <a:pt x="0" y="0"/>
                  </a:lnTo>
                  <a:lnTo>
                    <a:pt x="40835" y="81085"/>
                  </a:lnTo>
                  <a:lnTo>
                    <a:pt x="8141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522728" y="3377457"/>
            <a:ext cx="44069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sz="1800" b="1" spc="-5" dirty="0">
                <a:latin typeface="Arial"/>
                <a:cs typeface="Arial"/>
              </a:rPr>
              <a:t>Ua</a:t>
            </a:r>
            <a:r>
              <a:rPr sz="1800" b="1" spc="-7" baseline="-27777" dirty="0">
                <a:latin typeface="Arial"/>
                <a:cs typeface="Arial"/>
              </a:rPr>
              <a:t>2</a:t>
            </a:r>
            <a:endParaRPr sz="1800" baseline="-27777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682680" y="2065057"/>
            <a:ext cx="461645" cy="99060"/>
            <a:chOff x="4682680" y="2065057"/>
            <a:chExt cx="461645" cy="99060"/>
          </a:xfrm>
        </p:grpSpPr>
        <p:sp>
          <p:nvSpPr>
            <p:cNvPr id="22" name="object 22"/>
            <p:cNvSpPr/>
            <p:nvPr/>
          </p:nvSpPr>
          <p:spPr>
            <a:xfrm>
              <a:off x="4696967" y="2113194"/>
              <a:ext cx="358775" cy="0"/>
            </a:xfrm>
            <a:custGeom>
              <a:avLst/>
              <a:gdLst/>
              <a:ahLst/>
              <a:cxnLst/>
              <a:rect l="l" t="t" r="r" b="b"/>
              <a:pathLst>
                <a:path w="358775">
                  <a:moveTo>
                    <a:pt x="0" y="0"/>
                  </a:moveTo>
                  <a:lnTo>
                    <a:pt x="358303" y="0"/>
                  </a:lnTo>
                </a:path>
              </a:pathLst>
            </a:custGeom>
            <a:ln w="28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42464" y="2065057"/>
              <a:ext cx="102235" cy="99060"/>
            </a:xfrm>
            <a:custGeom>
              <a:avLst/>
              <a:gdLst/>
              <a:ahLst/>
              <a:cxnLst/>
              <a:rect l="l" t="t" r="r" b="b"/>
              <a:pathLst>
                <a:path w="102235" h="99060">
                  <a:moveTo>
                    <a:pt x="0" y="0"/>
                  </a:moveTo>
                  <a:lnTo>
                    <a:pt x="0" y="99061"/>
                  </a:lnTo>
                  <a:lnTo>
                    <a:pt x="101747" y="48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322004" y="1939298"/>
            <a:ext cx="339725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sz="1800" b="1" spc="-5" dirty="0">
                <a:latin typeface="Arial"/>
                <a:cs typeface="Arial"/>
              </a:rPr>
              <a:t>Ia</a:t>
            </a:r>
            <a:r>
              <a:rPr sz="1800" b="1" spc="-7" baseline="-27777" dirty="0">
                <a:latin typeface="Arial"/>
                <a:cs typeface="Arial"/>
              </a:rPr>
              <a:t>2</a:t>
            </a:r>
            <a:endParaRPr sz="1800" baseline="-27777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34980" y="4990146"/>
            <a:ext cx="2701925" cy="54038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955"/>
              </a:lnSpc>
            </a:pPr>
            <a:r>
              <a:rPr sz="1800" b="1" spc="-105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800" b="1" spc="55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1800" b="1" spc="-1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45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55" dirty="0">
                <a:solidFill>
                  <a:srgbClr val="FF0000"/>
                </a:solidFill>
                <a:latin typeface="Arial"/>
                <a:cs typeface="Arial"/>
              </a:rPr>
              <a:t>se</a:t>
            </a:r>
            <a:r>
              <a:rPr sz="1800" b="1" spc="30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1800" b="1" spc="-45" dirty="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sz="1800" b="1" spc="55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800" b="1" spc="-6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1800" b="1" spc="55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1800" b="1" spc="-45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 marR="7620" algn="ctr">
              <a:lnSpc>
                <a:spcPts val="2160"/>
              </a:lnSpc>
              <a:tabLst>
                <a:tab pos="1104900" algn="l"/>
              </a:tabLst>
            </a:pP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negativa	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sz="1800" b="1" spc="-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sz="1800" b="1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722190" y="2208203"/>
            <a:ext cx="173355" cy="2687320"/>
            <a:chOff x="7722190" y="2208203"/>
            <a:chExt cx="173355" cy="2687320"/>
          </a:xfrm>
        </p:grpSpPr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22190" y="2208203"/>
              <a:ext cx="173001" cy="17037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722190" y="4727534"/>
              <a:ext cx="173002" cy="167614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8008066" y="2065619"/>
            <a:ext cx="191770" cy="3937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+</a:t>
            </a:r>
            <a:endParaRPr sz="2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046246" y="4582114"/>
            <a:ext cx="114935" cy="3937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endParaRPr sz="24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677917" y="1797557"/>
            <a:ext cx="3979545" cy="4131945"/>
          </a:xfrm>
          <a:custGeom>
            <a:avLst/>
            <a:gdLst/>
            <a:ahLst/>
            <a:cxnLst/>
            <a:rect l="l" t="t" r="r" b="b"/>
            <a:pathLst>
              <a:path w="3979545" h="4131945">
                <a:moveTo>
                  <a:pt x="0" y="4131564"/>
                </a:moveTo>
                <a:lnTo>
                  <a:pt x="3979164" y="4131564"/>
                </a:lnTo>
                <a:lnTo>
                  <a:pt x="3979164" y="0"/>
                </a:lnTo>
                <a:lnTo>
                  <a:pt x="0" y="0"/>
                </a:lnTo>
                <a:lnTo>
                  <a:pt x="0" y="4131564"/>
                </a:lnTo>
                <a:close/>
              </a:path>
            </a:pathLst>
          </a:custGeom>
          <a:ln w="38100">
            <a:solidFill>
              <a:srgbClr val="2E57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262380"/>
            <a:chOff x="419103" y="256054"/>
            <a:chExt cx="8305800" cy="1262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365759"/>
              <a:ext cx="6702552" cy="11521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60871B"/>
            </a:solidFill>
          </a:ln>
        </p:spPr>
        <p:txBody>
          <a:bodyPr vert="horz" wrap="square" lIns="0" tIns="23431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845"/>
              </a:spcBef>
            </a:pPr>
            <a:r>
              <a:rPr sz="4000" spc="-15" dirty="0"/>
              <a:t>Procedimiento</a:t>
            </a:r>
            <a:r>
              <a:rPr sz="4000" spc="10" dirty="0"/>
              <a:t> </a:t>
            </a:r>
            <a:r>
              <a:rPr sz="4000" spc="-5" dirty="0"/>
              <a:t>de</a:t>
            </a:r>
            <a:r>
              <a:rPr sz="4000" dirty="0"/>
              <a:t> </a:t>
            </a:r>
            <a:r>
              <a:rPr sz="4000" spc="-10" dirty="0"/>
              <a:t>cálculo</a:t>
            </a:r>
            <a:r>
              <a:rPr sz="4000" spc="20" dirty="0"/>
              <a:t> </a:t>
            </a:r>
            <a:r>
              <a:rPr sz="4000" spc="-5" dirty="0"/>
              <a:t>(3)</a:t>
            </a:r>
            <a:endParaRPr sz="4000"/>
          </a:p>
        </p:txBody>
      </p:sp>
      <p:grpSp>
        <p:nvGrpSpPr>
          <p:cNvPr id="6" name="object 6"/>
          <p:cNvGrpSpPr/>
          <p:nvPr/>
        </p:nvGrpSpPr>
        <p:grpSpPr>
          <a:xfrm>
            <a:off x="307847" y="1581918"/>
            <a:ext cx="4394200" cy="4602480"/>
            <a:chOff x="307847" y="1581918"/>
            <a:chExt cx="4394200" cy="460248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100" y="1581918"/>
              <a:ext cx="4114800" cy="46024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7847" y="1844040"/>
              <a:ext cx="4393692" cy="418490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57200" y="1600200"/>
            <a:ext cx="4038600" cy="4526280"/>
          </a:xfrm>
          <a:prstGeom prst="rect">
            <a:avLst/>
          </a:prstGeom>
          <a:solidFill>
            <a:srgbClr val="FFF3E0"/>
          </a:solidFill>
          <a:ln w="9144">
            <a:solidFill>
              <a:srgbClr val="717C82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2350">
              <a:latin typeface="Times New Roman"/>
              <a:cs typeface="Times New Roman"/>
            </a:endParaRPr>
          </a:p>
          <a:p>
            <a:pPr marL="434975" marR="124460" indent="-343535">
              <a:lnSpc>
                <a:spcPct val="100000"/>
              </a:lnSpc>
              <a:buFont typeface="Arial MT"/>
              <a:buChar char="•"/>
              <a:tabLst>
                <a:tab pos="434975" algn="l"/>
                <a:tab pos="435609" algn="l"/>
              </a:tabLst>
            </a:pPr>
            <a:r>
              <a:rPr sz="2800" spc="-5" dirty="0">
                <a:latin typeface="Calibri"/>
                <a:cs typeface="Calibri"/>
              </a:rPr>
              <a:t>Asimismo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determina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red</a:t>
            </a:r>
            <a:r>
              <a:rPr sz="2800" spc="-5" dirty="0">
                <a:latin typeface="Calibri"/>
                <a:cs typeface="Calibri"/>
              </a:rPr>
              <a:t> de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secuencia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cero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(</a:t>
            </a:r>
            <a:r>
              <a:rPr sz="2400" b="1" i="1" spc="-15" dirty="0">
                <a:solidFill>
                  <a:srgbClr val="2E5796"/>
                </a:solidFill>
                <a:latin typeface="Calibri"/>
                <a:cs typeface="Calibri"/>
              </a:rPr>
              <a:t>Red </a:t>
            </a:r>
            <a:r>
              <a:rPr sz="2400" b="1" i="1" spc="-10" dirty="0">
                <a:solidFill>
                  <a:srgbClr val="2E5796"/>
                </a:solidFill>
                <a:latin typeface="Calibri"/>
                <a:cs typeface="Calibri"/>
              </a:rPr>
              <a:t>monofásica </a:t>
            </a:r>
            <a:r>
              <a:rPr sz="2400" b="1" i="1" spc="-5" dirty="0">
                <a:solidFill>
                  <a:srgbClr val="2E5796"/>
                </a:solidFill>
                <a:latin typeface="Calibri"/>
                <a:cs typeface="Calibri"/>
              </a:rPr>
              <a:t>pasiva, </a:t>
            </a:r>
            <a:r>
              <a:rPr sz="2400" b="1" i="1" dirty="0">
                <a:solidFill>
                  <a:srgbClr val="2E5796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2E5796"/>
                </a:solidFill>
                <a:latin typeface="Calibri"/>
                <a:cs typeface="Calibri"/>
              </a:rPr>
              <a:t>con</a:t>
            </a:r>
            <a:r>
              <a:rPr sz="2400" b="1" i="1" spc="-10" dirty="0">
                <a:solidFill>
                  <a:srgbClr val="2E5796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2E5796"/>
                </a:solidFill>
                <a:latin typeface="Calibri"/>
                <a:cs typeface="Calibri"/>
              </a:rPr>
              <a:t>impedancias </a:t>
            </a:r>
            <a:r>
              <a:rPr sz="2400" b="1" i="1" dirty="0">
                <a:solidFill>
                  <a:srgbClr val="2E5796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2E5796"/>
                </a:solidFill>
                <a:latin typeface="Calibri"/>
                <a:cs typeface="Calibri"/>
              </a:rPr>
              <a:t>homopolares</a:t>
            </a:r>
            <a:r>
              <a:rPr sz="2800" spc="-5" dirty="0">
                <a:latin typeface="Calibri"/>
                <a:cs typeface="Calibri"/>
              </a:rPr>
              <a:t>,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reemplazando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las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impedancias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secuencia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cero)</a:t>
            </a:r>
            <a:r>
              <a:rPr sz="2800" spc="-5" dirty="0">
                <a:latin typeface="Calibri"/>
                <a:cs typeface="Calibri"/>
              </a:rPr>
              <a:t> en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el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punto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falla.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648200" y="1839467"/>
            <a:ext cx="4038600" cy="4048125"/>
            <a:chOff x="4648200" y="1839467"/>
            <a:chExt cx="4038600" cy="4048125"/>
          </a:xfrm>
        </p:grpSpPr>
        <p:sp>
          <p:nvSpPr>
            <p:cNvPr id="11" name="object 11"/>
            <p:cNvSpPr/>
            <p:nvPr/>
          </p:nvSpPr>
          <p:spPr>
            <a:xfrm>
              <a:off x="4648200" y="1839467"/>
              <a:ext cx="4038600" cy="4048125"/>
            </a:xfrm>
            <a:custGeom>
              <a:avLst/>
              <a:gdLst/>
              <a:ahLst/>
              <a:cxnLst/>
              <a:rect l="l" t="t" r="r" b="b"/>
              <a:pathLst>
                <a:path w="4038600" h="4048125">
                  <a:moveTo>
                    <a:pt x="4038600" y="0"/>
                  </a:moveTo>
                  <a:lnTo>
                    <a:pt x="0" y="0"/>
                  </a:lnTo>
                  <a:lnTo>
                    <a:pt x="0" y="4047744"/>
                  </a:lnTo>
                  <a:lnTo>
                    <a:pt x="4038600" y="4047744"/>
                  </a:lnTo>
                  <a:lnTo>
                    <a:pt x="4038600" y="0"/>
                  </a:lnTo>
                  <a:close/>
                </a:path>
              </a:pathLst>
            </a:custGeom>
            <a:solidFill>
              <a:srgbClr val="E3E9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221893" y="2223055"/>
              <a:ext cx="2675890" cy="2576830"/>
            </a:xfrm>
            <a:custGeom>
              <a:avLst/>
              <a:gdLst/>
              <a:ahLst/>
              <a:cxnLst/>
              <a:rect l="l" t="t" r="r" b="b"/>
              <a:pathLst>
                <a:path w="2675890" h="2576829">
                  <a:moveTo>
                    <a:pt x="0" y="1866400"/>
                  </a:moveTo>
                  <a:lnTo>
                    <a:pt x="0" y="87933"/>
                  </a:lnTo>
                </a:path>
                <a:path w="2675890" h="2576829">
                  <a:moveTo>
                    <a:pt x="0" y="1866400"/>
                  </a:moveTo>
                  <a:lnTo>
                    <a:pt x="0" y="2576321"/>
                  </a:lnTo>
                </a:path>
                <a:path w="2675890" h="2576829">
                  <a:moveTo>
                    <a:pt x="0" y="2576321"/>
                  </a:moveTo>
                  <a:lnTo>
                    <a:pt x="2675721" y="2576321"/>
                  </a:lnTo>
                </a:path>
                <a:path w="2675890" h="2576829">
                  <a:moveTo>
                    <a:pt x="891225" y="178247"/>
                  </a:moveTo>
                  <a:lnTo>
                    <a:pt x="1782100" y="178247"/>
                  </a:lnTo>
                  <a:lnTo>
                    <a:pt x="1782100" y="0"/>
                  </a:lnTo>
                  <a:lnTo>
                    <a:pt x="891225" y="0"/>
                  </a:lnTo>
                  <a:lnTo>
                    <a:pt x="891225" y="178247"/>
                  </a:lnTo>
                </a:path>
                <a:path w="2675890" h="2576829">
                  <a:moveTo>
                    <a:pt x="0" y="87933"/>
                  </a:moveTo>
                  <a:lnTo>
                    <a:pt x="891225" y="87933"/>
                  </a:lnTo>
                </a:path>
                <a:path w="2675890" h="2576829">
                  <a:moveTo>
                    <a:pt x="1782100" y="87933"/>
                  </a:moveTo>
                  <a:lnTo>
                    <a:pt x="2675721" y="87933"/>
                  </a:lnTo>
                </a:path>
              </a:pathLst>
            </a:custGeom>
            <a:ln w="277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334324" y="2407078"/>
            <a:ext cx="285750" cy="2984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40"/>
              </a:spcBef>
            </a:pPr>
            <a:r>
              <a:rPr sz="1750" b="1" dirty="0">
                <a:latin typeface="Arial"/>
                <a:cs typeface="Arial"/>
              </a:rPr>
              <a:t>Z</a:t>
            </a:r>
            <a:r>
              <a:rPr sz="1800" b="1" baseline="-27777" dirty="0">
                <a:latin typeface="Arial"/>
                <a:cs typeface="Arial"/>
              </a:rPr>
              <a:t>0</a:t>
            </a:r>
            <a:endParaRPr sz="1800" baseline="-27777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854829" y="2383765"/>
            <a:ext cx="83185" cy="2345690"/>
            <a:chOff x="7854829" y="2383765"/>
            <a:chExt cx="83185" cy="2345690"/>
          </a:xfrm>
        </p:grpSpPr>
        <p:sp>
          <p:nvSpPr>
            <p:cNvPr id="15" name="object 15"/>
            <p:cNvSpPr/>
            <p:nvPr/>
          </p:nvSpPr>
          <p:spPr>
            <a:xfrm>
              <a:off x="7897614" y="2438755"/>
              <a:ext cx="0" cy="763270"/>
            </a:xfrm>
            <a:custGeom>
              <a:avLst/>
              <a:gdLst/>
              <a:ahLst/>
              <a:cxnLst/>
              <a:rect l="l" t="t" r="r" b="b"/>
              <a:pathLst>
                <a:path h="763269">
                  <a:moveTo>
                    <a:pt x="0" y="0"/>
                  </a:moveTo>
                  <a:lnTo>
                    <a:pt x="0" y="762844"/>
                  </a:lnTo>
                </a:path>
              </a:pathLst>
            </a:custGeom>
            <a:ln w="126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864683" y="2383765"/>
              <a:ext cx="63500" cy="62865"/>
            </a:xfrm>
            <a:custGeom>
              <a:avLst/>
              <a:gdLst/>
              <a:ahLst/>
              <a:cxnLst/>
              <a:rect l="l" t="t" r="r" b="b"/>
              <a:pathLst>
                <a:path w="63500" h="62864">
                  <a:moveTo>
                    <a:pt x="32930" y="0"/>
                  </a:moveTo>
                  <a:lnTo>
                    <a:pt x="0" y="62630"/>
                  </a:lnTo>
                  <a:lnTo>
                    <a:pt x="63117" y="62630"/>
                  </a:lnTo>
                  <a:lnTo>
                    <a:pt x="3293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897614" y="3911583"/>
              <a:ext cx="0" cy="747395"/>
            </a:xfrm>
            <a:custGeom>
              <a:avLst/>
              <a:gdLst/>
              <a:ahLst/>
              <a:cxnLst/>
              <a:rect l="l" t="t" r="r" b="b"/>
              <a:pathLst>
                <a:path h="747395">
                  <a:moveTo>
                    <a:pt x="0" y="0"/>
                  </a:moveTo>
                  <a:lnTo>
                    <a:pt x="0" y="747399"/>
                  </a:lnTo>
                </a:path>
              </a:pathLst>
            </a:custGeom>
            <a:ln w="126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854829" y="4648836"/>
              <a:ext cx="83185" cy="80645"/>
            </a:xfrm>
            <a:custGeom>
              <a:avLst/>
              <a:gdLst/>
              <a:ahLst/>
              <a:cxnLst/>
              <a:rect l="l" t="t" r="r" b="b"/>
              <a:pathLst>
                <a:path w="83184" h="80645">
                  <a:moveTo>
                    <a:pt x="82825" y="0"/>
                  </a:moveTo>
                  <a:lnTo>
                    <a:pt x="0" y="0"/>
                  </a:lnTo>
                  <a:lnTo>
                    <a:pt x="42784" y="80180"/>
                  </a:lnTo>
                  <a:lnTo>
                    <a:pt x="8282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685856" y="3382742"/>
            <a:ext cx="437515" cy="2984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40"/>
              </a:spcBef>
            </a:pPr>
            <a:r>
              <a:rPr sz="1750" b="1" spc="10" dirty="0">
                <a:latin typeface="Arial"/>
                <a:cs typeface="Arial"/>
              </a:rPr>
              <a:t>Ua</a:t>
            </a:r>
            <a:r>
              <a:rPr sz="1800" b="1" spc="15" baseline="-27777" dirty="0">
                <a:latin typeface="Arial"/>
                <a:cs typeface="Arial"/>
              </a:rPr>
              <a:t>0</a:t>
            </a:r>
            <a:endParaRPr sz="1800" baseline="-27777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850712" y="2085141"/>
            <a:ext cx="477520" cy="418465"/>
            <a:chOff x="4850712" y="2085141"/>
            <a:chExt cx="477520" cy="418465"/>
          </a:xfrm>
        </p:grpSpPr>
        <p:sp>
          <p:nvSpPr>
            <p:cNvPr id="21" name="object 21"/>
            <p:cNvSpPr/>
            <p:nvPr/>
          </p:nvSpPr>
          <p:spPr>
            <a:xfrm>
              <a:off x="4864682" y="2132741"/>
              <a:ext cx="377825" cy="356870"/>
            </a:xfrm>
            <a:custGeom>
              <a:avLst/>
              <a:gdLst/>
              <a:ahLst/>
              <a:cxnLst/>
              <a:rect l="l" t="t" r="r" b="b"/>
              <a:pathLst>
                <a:path w="377825" h="356869">
                  <a:moveTo>
                    <a:pt x="0" y="356369"/>
                  </a:moveTo>
                  <a:lnTo>
                    <a:pt x="0" y="0"/>
                  </a:lnTo>
                  <a:lnTo>
                    <a:pt x="377530" y="0"/>
                  </a:lnTo>
                </a:path>
              </a:pathLst>
            </a:custGeom>
            <a:ln w="277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229589" y="2085141"/>
              <a:ext cx="98425" cy="98425"/>
            </a:xfrm>
            <a:custGeom>
              <a:avLst/>
              <a:gdLst/>
              <a:ahLst/>
              <a:cxnLst/>
              <a:rect l="l" t="t" r="r" b="b"/>
              <a:pathLst>
                <a:path w="98425" h="98425">
                  <a:moveTo>
                    <a:pt x="0" y="0"/>
                  </a:moveTo>
                  <a:lnTo>
                    <a:pt x="0" y="97954"/>
                  </a:lnTo>
                  <a:lnTo>
                    <a:pt x="98230" y="47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506279" y="1960645"/>
            <a:ext cx="336550" cy="2984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40"/>
              </a:spcBef>
            </a:pPr>
            <a:r>
              <a:rPr sz="1750" b="1" spc="5" dirty="0">
                <a:latin typeface="Arial"/>
                <a:cs typeface="Arial"/>
              </a:rPr>
              <a:t>Ia</a:t>
            </a:r>
            <a:r>
              <a:rPr sz="1800" b="1" spc="7" baseline="-27777" dirty="0">
                <a:latin typeface="Arial"/>
                <a:cs typeface="Arial"/>
              </a:rPr>
              <a:t>0</a:t>
            </a:r>
            <a:endParaRPr sz="1800" baseline="-27777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43281" y="4977561"/>
            <a:ext cx="3209290" cy="53467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13664" rIns="0" bIns="0" rtlCol="0">
            <a:spAutoFit/>
          </a:bodyPr>
          <a:lstStyle/>
          <a:p>
            <a:pPr marL="82550">
              <a:lnSpc>
                <a:spcPct val="100000"/>
              </a:lnSpc>
              <a:spcBef>
                <a:spcPts val="894"/>
              </a:spcBef>
              <a:tabLst>
                <a:tab pos="2712720" algn="l"/>
              </a:tabLst>
            </a:pPr>
            <a:r>
              <a:rPr sz="1750" b="1" spc="5" dirty="0">
                <a:solidFill>
                  <a:srgbClr val="FF0000"/>
                </a:solidFill>
                <a:latin typeface="Arial"/>
                <a:cs typeface="Arial"/>
              </a:rPr>
              <a:t>Red</a:t>
            </a:r>
            <a:r>
              <a:rPr sz="175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750" b="1" spc="-15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1750" b="1" spc="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750" b="1" spc="25" dirty="0">
                <a:solidFill>
                  <a:srgbClr val="FF0000"/>
                </a:solidFill>
                <a:latin typeface="Arial"/>
                <a:cs typeface="Arial"/>
              </a:rPr>
              <a:t>secuencia</a:t>
            </a:r>
            <a:r>
              <a:rPr sz="175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750" b="1" spc="50" dirty="0">
                <a:solidFill>
                  <a:srgbClr val="FF0000"/>
                </a:solidFill>
                <a:latin typeface="Arial"/>
                <a:cs typeface="Arial"/>
              </a:rPr>
              <a:t>cero	</a:t>
            </a:r>
            <a:r>
              <a:rPr sz="1750" b="1" spc="10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sz="1750" b="1" spc="-5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750" b="1" spc="15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r>
              <a:rPr sz="1750" b="1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750" b="1" spc="10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endParaRPr sz="175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883727" y="2226705"/>
            <a:ext cx="168910" cy="2657475"/>
            <a:chOff x="7883727" y="2226705"/>
            <a:chExt cx="168910" cy="2657475"/>
          </a:xfrm>
        </p:grpSpPr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83727" y="2226705"/>
              <a:ext cx="168476" cy="16844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83727" y="4717898"/>
              <a:ext cx="168477" cy="165712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8164303" y="2085556"/>
            <a:ext cx="189230" cy="3892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2350" b="1" spc="15" dirty="0">
                <a:solidFill>
                  <a:srgbClr val="FF0000"/>
                </a:solidFill>
                <a:latin typeface="Arial"/>
                <a:cs typeface="Arial"/>
              </a:rPr>
              <a:t>+</a:t>
            </a:r>
            <a:endParaRPr sz="23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202098" y="4573944"/>
            <a:ext cx="113664" cy="3892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2350" b="1" spc="5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endParaRPr sz="23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643628" y="1834895"/>
            <a:ext cx="4048125" cy="4057015"/>
          </a:xfrm>
          <a:custGeom>
            <a:avLst/>
            <a:gdLst/>
            <a:ahLst/>
            <a:cxnLst/>
            <a:rect l="l" t="t" r="r" b="b"/>
            <a:pathLst>
              <a:path w="4048125" h="4057015">
                <a:moveTo>
                  <a:pt x="0" y="4056888"/>
                </a:moveTo>
                <a:lnTo>
                  <a:pt x="4047744" y="4056888"/>
                </a:lnTo>
                <a:lnTo>
                  <a:pt x="4047744" y="0"/>
                </a:lnTo>
                <a:lnTo>
                  <a:pt x="0" y="0"/>
                </a:lnTo>
                <a:lnTo>
                  <a:pt x="0" y="4056888"/>
                </a:lnTo>
                <a:close/>
              </a:path>
            </a:pathLst>
          </a:custGeom>
          <a:ln w="9144">
            <a:solidFill>
              <a:srgbClr val="2E57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14165" y="461899"/>
            <a:ext cx="191897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Ejemplo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551" y="2095243"/>
            <a:ext cx="8156088" cy="3447972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7783" y="4323588"/>
            <a:ext cx="7975600" cy="1503045"/>
            <a:chOff x="557783" y="4323588"/>
            <a:chExt cx="7975600" cy="15030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4279" y="4389129"/>
              <a:ext cx="7848592" cy="14371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7783" y="4323588"/>
              <a:ext cx="7915656" cy="12588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2375" y="4407408"/>
              <a:ext cx="7772400" cy="136093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22376" y="4407408"/>
            <a:ext cx="7772400" cy="1361440"/>
          </a:xfrm>
          <a:prstGeom prst="rect">
            <a:avLst/>
          </a:prstGeom>
          <a:ln w="9144">
            <a:solidFill>
              <a:srgbClr val="E6811C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90805" marR="356870">
              <a:lnSpc>
                <a:spcPct val="100000"/>
              </a:lnSpc>
              <a:spcBef>
                <a:spcPts val="180"/>
              </a:spcBef>
            </a:pPr>
            <a:r>
              <a:rPr sz="2800" b="1" spc="-10" dirty="0">
                <a:latin typeface="Calibri"/>
                <a:cs typeface="Calibri"/>
              </a:rPr>
              <a:t>CONEXIÓN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DE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LA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REDES</a:t>
            </a:r>
            <a:r>
              <a:rPr sz="2800" b="1" spc="-2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DE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SECUENCIA</a:t>
            </a:r>
            <a:r>
              <a:rPr sz="2800" b="1" spc="3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SEGÚN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LA </a:t>
            </a:r>
            <a:r>
              <a:rPr sz="2800" b="1" spc="-615" dirty="0">
                <a:latin typeface="Calibri"/>
                <a:cs typeface="Calibri"/>
              </a:rPr>
              <a:t> </a:t>
            </a:r>
            <a:r>
              <a:rPr sz="2800" b="1" spc="-35" dirty="0">
                <a:latin typeface="Calibri"/>
                <a:cs typeface="Calibri"/>
              </a:rPr>
              <a:t>FALLA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219200"/>
            <a:chOff x="419103" y="256054"/>
            <a:chExt cx="8305800" cy="1219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E6811C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Times New Roman"/>
              <a:cs typeface="Times New Roman"/>
            </a:endParaRPr>
          </a:p>
          <a:p>
            <a:pPr marL="590550">
              <a:lnSpc>
                <a:spcPct val="100000"/>
              </a:lnSpc>
            </a:pPr>
            <a:r>
              <a:rPr sz="2800" spc="-15" dirty="0"/>
              <a:t>Conexión</a:t>
            </a:r>
            <a:r>
              <a:rPr sz="2800" spc="20" dirty="0"/>
              <a:t> </a:t>
            </a:r>
            <a:r>
              <a:rPr sz="2800" spc="-5" dirty="0"/>
              <a:t>de</a:t>
            </a:r>
            <a:r>
              <a:rPr sz="2800" spc="5" dirty="0"/>
              <a:t> </a:t>
            </a:r>
            <a:r>
              <a:rPr sz="2800" spc="-5" dirty="0"/>
              <a:t>la</a:t>
            </a:r>
            <a:r>
              <a:rPr sz="2800" spc="5" dirty="0"/>
              <a:t> </a:t>
            </a:r>
            <a:r>
              <a:rPr sz="2800" spc="-15" dirty="0"/>
              <a:t>redes</a:t>
            </a:r>
            <a:r>
              <a:rPr sz="2800" spc="15" dirty="0"/>
              <a:t> </a:t>
            </a:r>
            <a:r>
              <a:rPr sz="2800" spc="-5" dirty="0"/>
              <a:t>de</a:t>
            </a:r>
            <a:r>
              <a:rPr sz="2800" dirty="0"/>
              <a:t> </a:t>
            </a:r>
            <a:r>
              <a:rPr sz="2800" spc="-5" dirty="0"/>
              <a:t>secuencia</a:t>
            </a:r>
            <a:r>
              <a:rPr sz="2800" spc="25" dirty="0"/>
              <a:t> </a:t>
            </a:r>
            <a:r>
              <a:rPr sz="2800" spc="-5" dirty="0"/>
              <a:t>según</a:t>
            </a:r>
            <a:r>
              <a:rPr sz="2800" spc="10" dirty="0"/>
              <a:t> </a:t>
            </a:r>
            <a:r>
              <a:rPr sz="2800" spc="-5" dirty="0"/>
              <a:t>la</a:t>
            </a:r>
            <a:r>
              <a:rPr sz="2800" spc="5" dirty="0"/>
              <a:t> </a:t>
            </a:r>
            <a:r>
              <a:rPr sz="2800" spc="-15" dirty="0"/>
              <a:t>falla</a:t>
            </a:r>
            <a:endParaRPr sz="2800"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7868" y="1629155"/>
            <a:ext cx="3521964" cy="452628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4317491" y="1691639"/>
            <a:ext cx="3173095" cy="832485"/>
            <a:chOff x="4317491" y="1691639"/>
            <a:chExt cx="3173095" cy="83248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17491" y="1754079"/>
              <a:ext cx="3172967" cy="60054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70831" y="1691639"/>
              <a:ext cx="3064764" cy="83210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55591" y="1772411"/>
              <a:ext cx="3096767" cy="52425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355591" y="1772411"/>
            <a:ext cx="3096895" cy="52451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25400" rIns="0" bIns="0" rtlCol="0">
            <a:spAutoFit/>
          </a:bodyPr>
          <a:lstStyle/>
          <a:p>
            <a:pPr marL="272415">
              <a:lnSpc>
                <a:spcPct val="100000"/>
              </a:lnSpc>
              <a:spcBef>
                <a:spcPts val="200"/>
              </a:spcBef>
            </a:pPr>
            <a:r>
              <a:rPr sz="2800" b="1" spc="-15" dirty="0">
                <a:latin typeface="Calibri"/>
                <a:cs typeface="Calibri"/>
              </a:rPr>
              <a:t>Diagrama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unifilar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245859" y="3131820"/>
            <a:ext cx="3244850" cy="832485"/>
            <a:chOff x="4245859" y="3131820"/>
            <a:chExt cx="3244850" cy="832485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45859" y="3194259"/>
              <a:ext cx="3244604" cy="60054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56532" y="3131820"/>
              <a:ext cx="3221736" cy="83210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83964" y="3212592"/>
              <a:ext cx="3168395" cy="524255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283964" y="3212592"/>
            <a:ext cx="3168650" cy="52451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204"/>
              </a:spcBef>
            </a:pPr>
            <a:r>
              <a:rPr sz="2800" b="1" spc="-5" dirty="0">
                <a:latin typeface="Calibri"/>
                <a:cs typeface="Calibri"/>
              </a:rPr>
              <a:t>Secuencia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positiva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209288" y="4283964"/>
            <a:ext cx="3314700" cy="832485"/>
            <a:chOff x="4209288" y="4283964"/>
            <a:chExt cx="3314700" cy="832485"/>
          </a:xfrm>
        </p:grpSpPr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45859" y="4346403"/>
              <a:ext cx="3244604" cy="60054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09288" y="4283964"/>
              <a:ext cx="3314700" cy="83210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83964" y="4364736"/>
              <a:ext cx="3168395" cy="524256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4283964" y="4364735"/>
            <a:ext cx="3168650" cy="52451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182245">
              <a:lnSpc>
                <a:spcPct val="100000"/>
              </a:lnSpc>
              <a:spcBef>
                <a:spcPts val="204"/>
              </a:spcBef>
            </a:pPr>
            <a:r>
              <a:rPr sz="2800" b="1" spc="-5" dirty="0">
                <a:latin typeface="Calibri"/>
                <a:cs typeface="Calibri"/>
              </a:rPr>
              <a:t>Secuencia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negativa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245859" y="5507735"/>
            <a:ext cx="3244850" cy="832485"/>
            <a:chOff x="4245859" y="5507735"/>
            <a:chExt cx="3244850" cy="832485"/>
          </a:xfrm>
        </p:grpSpPr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45859" y="5570175"/>
              <a:ext cx="3244604" cy="60054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15612" y="5507735"/>
              <a:ext cx="2703576" cy="8321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83964" y="5588507"/>
              <a:ext cx="3168395" cy="524256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4283964" y="5588508"/>
            <a:ext cx="3168650" cy="52451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488950">
              <a:lnSpc>
                <a:spcPct val="100000"/>
              </a:lnSpc>
              <a:spcBef>
                <a:spcPts val="210"/>
              </a:spcBef>
            </a:pPr>
            <a:r>
              <a:rPr sz="2800" b="1" spc="-5" dirty="0">
                <a:latin typeface="Calibri"/>
                <a:cs typeface="Calibri"/>
              </a:rPr>
              <a:t>Secuencia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cero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735" y="320039"/>
              <a:ext cx="5747004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580"/>
              </a:spcBef>
            </a:pPr>
            <a:r>
              <a:rPr sz="4400" spc="-15" dirty="0"/>
              <a:t>Cortocircuito</a:t>
            </a:r>
            <a:r>
              <a:rPr sz="4400" spc="-60" dirty="0"/>
              <a:t> </a:t>
            </a:r>
            <a:r>
              <a:rPr sz="4400" spc="-15" dirty="0"/>
              <a:t>trifásico</a:t>
            </a:r>
            <a:endParaRPr sz="4400"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6969" y="1965960"/>
            <a:ext cx="3915109" cy="3698632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4735067" y="1696309"/>
            <a:ext cx="3792220" cy="4417060"/>
            <a:chOff x="4735067" y="1696309"/>
            <a:chExt cx="3792220" cy="441706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35067" y="1696309"/>
              <a:ext cx="3791683" cy="441644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81586" y="5099196"/>
              <a:ext cx="31750" cy="17780"/>
            </a:xfrm>
            <a:custGeom>
              <a:avLst/>
              <a:gdLst/>
              <a:ahLst/>
              <a:cxnLst/>
              <a:rect l="l" t="t" r="r" b="b"/>
              <a:pathLst>
                <a:path w="31750" h="17779">
                  <a:moveTo>
                    <a:pt x="0" y="17759"/>
                  </a:moveTo>
                  <a:lnTo>
                    <a:pt x="31466" y="0"/>
                  </a:lnTo>
                </a:path>
              </a:pathLst>
            </a:custGeom>
            <a:ln w="101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13052" y="5104477"/>
              <a:ext cx="45720" cy="82550"/>
            </a:xfrm>
            <a:custGeom>
              <a:avLst/>
              <a:gdLst/>
              <a:ahLst/>
              <a:cxnLst/>
              <a:rect l="l" t="t" r="r" b="b"/>
              <a:pathLst>
                <a:path w="45720" h="82550">
                  <a:moveTo>
                    <a:pt x="0" y="0"/>
                  </a:moveTo>
                  <a:lnTo>
                    <a:pt x="45227" y="82026"/>
                  </a:lnTo>
                </a:path>
              </a:pathLst>
            </a:custGeom>
            <a:ln w="205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56035" y="4905406"/>
              <a:ext cx="788670" cy="281305"/>
            </a:xfrm>
            <a:custGeom>
              <a:avLst/>
              <a:gdLst/>
              <a:ahLst/>
              <a:cxnLst/>
              <a:rect l="l" t="t" r="r" b="b"/>
              <a:pathLst>
                <a:path w="788670" h="281304">
                  <a:moveTo>
                    <a:pt x="107164" y="281098"/>
                  </a:moveTo>
                  <a:lnTo>
                    <a:pt x="167647" y="35499"/>
                  </a:lnTo>
                </a:path>
                <a:path w="788670" h="281304">
                  <a:moveTo>
                    <a:pt x="167647" y="35499"/>
                  </a:moveTo>
                  <a:lnTo>
                    <a:pt x="299407" y="35499"/>
                  </a:lnTo>
                </a:path>
                <a:path w="788670" h="281304">
                  <a:moveTo>
                    <a:pt x="0" y="0"/>
                  </a:moveTo>
                  <a:lnTo>
                    <a:pt x="788588" y="0"/>
                  </a:lnTo>
                </a:path>
              </a:pathLst>
            </a:custGeom>
            <a:ln w="102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840590" y="5077890"/>
            <a:ext cx="214629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spc="15" dirty="0">
                <a:latin typeface="Times New Roman"/>
                <a:cs typeface="Times New Roman"/>
              </a:rPr>
              <a:t>(</a:t>
            </a:r>
            <a:r>
              <a:rPr sz="1100" spc="-175" dirty="0">
                <a:latin typeface="Times New Roman"/>
                <a:cs typeface="Times New Roman"/>
              </a:rPr>
              <a:t> </a:t>
            </a:r>
            <a:r>
              <a:rPr sz="1100" spc="20" dirty="0">
                <a:latin typeface="Times New Roman"/>
                <a:cs typeface="Times New Roman"/>
              </a:rPr>
              <a:t>1</a:t>
            </a:r>
            <a:r>
              <a:rPr sz="1100" spc="-12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Times New Roman"/>
                <a:cs typeface="Times New Roman"/>
              </a:rPr>
              <a:t>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47856" y="4871146"/>
            <a:ext cx="208279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spc="50" dirty="0">
                <a:latin typeface="Times New Roman"/>
                <a:cs typeface="Times New Roman"/>
              </a:rPr>
              <a:t>s</a:t>
            </a:r>
            <a:r>
              <a:rPr sz="1100" spc="-10" dirty="0">
                <a:latin typeface="Times New Roman"/>
                <a:cs typeface="Times New Roman"/>
              </a:rPr>
              <a:t>c</a:t>
            </a:r>
            <a:r>
              <a:rPr sz="1100" spc="20" dirty="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31051" y="4915091"/>
            <a:ext cx="410209" cy="3194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900" spc="30" dirty="0">
                <a:latin typeface="Times New Roman"/>
                <a:cs typeface="Times New Roman"/>
              </a:rPr>
              <a:t>3</a:t>
            </a:r>
            <a:r>
              <a:rPr sz="1900" spc="-175" dirty="0">
                <a:latin typeface="Times New Roman"/>
                <a:cs typeface="Times New Roman"/>
              </a:rPr>
              <a:t> </a:t>
            </a:r>
            <a:r>
              <a:rPr sz="1900" spc="15" dirty="0">
                <a:latin typeface="Symbol"/>
                <a:cs typeface="Symbol"/>
              </a:rPr>
              <a:t></a:t>
            </a:r>
            <a:r>
              <a:rPr sz="1900" spc="-215" dirty="0">
                <a:latin typeface="Times New Roman"/>
                <a:cs typeface="Times New Roman"/>
              </a:rPr>
              <a:t> </a:t>
            </a:r>
            <a:r>
              <a:rPr sz="1900" i="1" spc="30" dirty="0">
                <a:latin typeface="Times New Roman"/>
                <a:cs typeface="Times New Roman"/>
              </a:rPr>
              <a:t>Z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57973" y="4555313"/>
            <a:ext cx="568325" cy="3194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sz="1900" i="1" spc="25" dirty="0">
                <a:latin typeface="Times New Roman"/>
                <a:cs typeface="Times New Roman"/>
              </a:rPr>
              <a:t>c</a:t>
            </a:r>
            <a:r>
              <a:rPr sz="1900" i="1" spc="-50" dirty="0">
                <a:latin typeface="Times New Roman"/>
                <a:cs typeface="Times New Roman"/>
              </a:rPr>
              <a:t> </a:t>
            </a:r>
            <a:r>
              <a:rPr sz="1900" spc="15" dirty="0">
                <a:latin typeface="Symbol"/>
                <a:cs typeface="Symbol"/>
              </a:rPr>
              <a:t></a:t>
            </a:r>
            <a:r>
              <a:rPr sz="1900" spc="-240" dirty="0">
                <a:latin typeface="Times New Roman"/>
                <a:cs typeface="Times New Roman"/>
              </a:rPr>
              <a:t> </a:t>
            </a:r>
            <a:r>
              <a:rPr sz="1900" i="1" spc="190" dirty="0">
                <a:latin typeface="Times New Roman"/>
                <a:cs typeface="Times New Roman"/>
              </a:rPr>
              <a:t>U</a:t>
            </a:r>
            <a:r>
              <a:rPr sz="1650" spc="22" baseline="-25252" dirty="0">
                <a:latin typeface="Times New Roman"/>
                <a:cs typeface="Times New Roman"/>
              </a:rPr>
              <a:t>r</a:t>
            </a:r>
            <a:endParaRPr sz="1650" baseline="-25252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22194" y="4708812"/>
            <a:ext cx="149860" cy="3194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900" spc="30" dirty="0">
                <a:latin typeface="Symbol"/>
                <a:cs typeface="Symbol"/>
              </a:rPr>
              <a:t>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52475" y="4694905"/>
            <a:ext cx="182245" cy="3194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850" i="1" spc="30" baseline="-2923" dirty="0">
                <a:latin typeface="Times New Roman"/>
                <a:cs typeface="Times New Roman"/>
              </a:rPr>
              <a:t>I</a:t>
            </a:r>
            <a:r>
              <a:rPr sz="2850" i="1" spc="-427" baseline="-2923" dirty="0">
                <a:latin typeface="Times New Roman"/>
                <a:cs typeface="Times New Roman"/>
              </a:rPr>
              <a:t> </a:t>
            </a:r>
            <a:r>
              <a:rPr sz="1900" spc="15" dirty="0">
                <a:latin typeface="Symbol"/>
                <a:cs typeface="Symbol"/>
              </a:rPr>
              <a:t>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469635" y="4543044"/>
            <a:ext cx="1666239" cy="807720"/>
          </a:xfrm>
          <a:custGeom>
            <a:avLst/>
            <a:gdLst/>
            <a:ahLst/>
            <a:cxnLst/>
            <a:rect l="l" t="t" r="r" b="b"/>
            <a:pathLst>
              <a:path w="1666240" h="807720">
                <a:moveTo>
                  <a:pt x="0" y="807719"/>
                </a:moveTo>
                <a:lnTo>
                  <a:pt x="1665732" y="807719"/>
                </a:lnTo>
                <a:lnTo>
                  <a:pt x="1665732" y="0"/>
                </a:lnTo>
                <a:lnTo>
                  <a:pt x="0" y="0"/>
                </a:lnTo>
                <a:lnTo>
                  <a:pt x="0" y="807719"/>
                </a:lnTo>
                <a:close/>
              </a:path>
            </a:pathLst>
          </a:custGeom>
          <a:ln w="76200">
            <a:solidFill>
              <a:srgbClr val="B1B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62456" y="320039"/>
              <a:ext cx="6416040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580"/>
              </a:spcBef>
            </a:pPr>
            <a:r>
              <a:rPr sz="4400" spc="-25" dirty="0"/>
              <a:t>Falla </a:t>
            </a:r>
            <a:r>
              <a:rPr sz="4400" spc="-10" dirty="0"/>
              <a:t>monofásica</a:t>
            </a:r>
            <a:r>
              <a:rPr sz="4400" spc="-50" dirty="0"/>
              <a:t> </a:t>
            </a:r>
            <a:r>
              <a:rPr sz="4400" dirty="0"/>
              <a:t>a</a:t>
            </a:r>
            <a:r>
              <a:rPr sz="4400" spc="-10" dirty="0"/>
              <a:t> </a:t>
            </a:r>
            <a:r>
              <a:rPr sz="4400" spc="-20" dirty="0"/>
              <a:t>tierra</a:t>
            </a:r>
            <a:endParaRPr sz="4400"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7868" y="1629155"/>
            <a:ext cx="5035296" cy="452628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6551579" y="4437860"/>
            <a:ext cx="2193290" cy="930275"/>
            <a:chOff x="6551579" y="4437860"/>
            <a:chExt cx="2193290" cy="930275"/>
          </a:xfrm>
        </p:grpSpPr>
        <p:sp>
          <p:nvSpPr>
            <p:cNvPr id="9" name="object 9"/>
            <p:cNvSpPr/>
            <p:nvPr/>
          </p:nvSpPr>
          <p:spPr>
            <a:xfrm>
              <a:off x="7109568" y="4654126"/>
              <a:ext cx="41275" cy="24130"/>
            </a:xfrm>
            <a:custGeom>
              <a:avLst/>
              <a:gdLst/>
              <a:ahLst/>
              <a:cxnLst/>
              <a:rect l="l" t="t" r="r" b="b"/>
              <a:pathLst>
                <a:path w="41275" h="24129">
                  <a:moveTo>
                    <a:pt x="0" y="23599"/>
                  </a:moveTo>
                  <a:lnTo>
                    <a:pt x="40881" y="0"/>
                  </a:lnTo>
                </a:path>
              </a:pathLst>
            </a:custGeom>
            <a:ln w="132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150449" y="4660962"/>
              <a:ext cx="59055" cy="109220"/>
            </a:xfrm>
            <a:custGeom>
              <a:avLst/>
              <a:gdLst/>
              <a:ahLst/>
              <a:cxnLst/>
              <a:rect l="l" t="t" r="r" b="b"/>
              <a:pathLst>
                <a:path w="59054" h="109220">
                  <a:moveTo>
                    <a:pt x="0" y="0"/>
                  </a:moveTo>
                  <a:lnTo>
                    <a:pt x="59010" y="108679"/>
                  </a:lnTo>
                </a:path>
              </a:pathLst>
            </a:custGeom>
            <a:ln w="263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558246" y="4444845"/>
              <a:ext cx="2179955" cy="916305"/>
            </a:xfrm>
            <a:custGeom>
              <a:avLst/>
              <a:gdLst/>
              <a:ahLst/>
              <a:cxnLst/>
              <a:rect l="l" t="t" r="r" b="b"/>
              <a:pathLst>
                <a:path w="2179954" h="916304">
                  <a:moveTo>
                    <a:pt x="657702" y="324797"/>
                  </a:moveTo>
                  <a:lnTo>
                    <a:pt x="735524" y="0"/>
                  </a:lnTo>
                </a:path>
                <a:path w="2179954" h="916304">
                  <a:moveTo>
                    <a:pt x="735524" y="0"/>
                  </a:moveTo>
                  <a:lnTo>
                    <a:pt x="906774" y="0"/>
                  </a:lnTo>
                </a:path>
                <a:path w="2179954" h="916304">
                  <a:moveTo>
                    <a:pt x="33735" y="468875"/>
                  </a:moveTo>
                  <a:lnTo>
                    <a:pt x="33735" y="916007"/>
                  </a:lnTo>
                </a:path>
                <a:path w="2179954" h="916304">
                  <a:moveTo>
                    <a:pt x="2139786" y="468875"/>
                  </a:moveTo>
                  <a:lnTo>
                    <a:pt x="2139786" y="916007"/>
                  </a:lnTo>
                </a:path>
                <a:path w="2179954" h="916304">
                  <a:moveTo>
                    <a:pt x="0" y="428513"/>
                  </a:moveTo>
                  <a:lnTo>
                    <a:pt x="2179459" y="428513"/>
                  </a:lnTo>
                </a:path>
              </a:pathLst>
            </a:custGeom>
            <a:ln w="133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404296" y="5091677"/>
            <a:ext cx="255270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450" spc="95" dirty="0">
                <a:latin typeface="Times New Roman"/>
                <a:cs typeface="Times New Roman"/>
              </a:rPr>
              <a:t>(</a:t>
            </a:r>
            <a:r>
              <a:rPr sz="1450" spc="85" dirty="0">
                <a:latin typeface="Times New Roman"/>
                <a:cs typeface="Times New Roman"/>
              </a:rPr>
              <a:t>0</a:t>
            </a:r>
            <a:r>
              <a:rPr sz="1450" spc="30" dirty="0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11600" y="5091677"/>
            <a:ext cx="258445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450" spc="120" dirty="0">
                <a:latin typeface="Times New Roman"/>
                <a:cs typeface="Times New Roman"/>
              </a:rPr>
              <a:t>(</a:t>
            </a:r>
            <a:r>
              <a:rPr sz="1450" spc="85" dirty="0">
                <a:latin typeface="Times New Roman"/>
                <a:cs typeface="Times New Roman"/>
              </a:rPr>
              <a:t>2</a:t>
            </a:r>
            <a:r>
              <a:rPr sz="1450" spc="30" dirty="0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3376" y="5091677"/>
            <a:ext cx="224154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450" spc="-35" dirty="0">
                <a:latin typeface="Times New Roman"/>
                <a:cs typeface="Times New Roman"/>
              </a:rPr>
              <a:t>(1</a:t>
            </a:r>
            <a:r>
              <a:rPr sz="1450" spc="30" dirty="0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06402" y="4832716"/>
            <a:ext cx="271145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450" spc="60" dirty="0">
                <a:latin typeface="Times New Roman"/>
                <a:cs typeface="Times New Roman"/>
              </a:rPr>
              <a:t>s</a:t>
            </a:r>
            <a:r>
              <a:rPr sz="1450" spc="-15" dirty="0">
                <a:latin typeface="Times New Roman"/>
                <a:cs typeface="Times New Roman"/>
              </a:rPr>
              <a:t>c</a:t>
            </a:r>
            <a:r>
              <a:rPr sz="1450" spc="45" dirty="0">
                <a:latin typeface="Times New Roman"/>
                <a:cs typeface="Times New Roman"/>
              </a:rPr>
              <a:t>1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57118" y="4474127"/>
            <a:ext cx="288925" cy="4133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3825" i="1" spc="44" baseline="-25054" dirty="0">
                <a:latin typeface="Times New Roman"/>
                <a:cs typeface="Times New Roman"/>
              </a:rPr>
              <a:t>I</a:t>
            </a:r>
            <a:r>
              <a:rPr sz="3825" i="1" spc="-562" baseline="-25054" dirty="0">
                <a:latin typeface="Times New Roman"/>
                <a:cs typeface="Times New Roman"/>
              </a:rPr>
              <a:t> </a:t>
            </a:r>
            <a:r>
              <a:rPr sz="1450" spc="35" dirty="0">
                <a:latin typeface="Times New Roman"/>
                <a:cs typeface="Times New Roman"/>
              </a:rPr>
              <a:t>"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30261" y="4881520"/>
            <a:ext cx="1750060" cy="4133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518159" algn="l"/>
                <a:tab pos="1311275" algn="l"/>
              </a:tabLst>
            </a:pPr>
            <a:r>
              <a:rPr sz="2550" i="1" u="heavy" spc="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2550" i="1" spc="45" dirty="0">
                <a:latin typeface="Times New Roman"/>
                <a:cs typeface="Times New Roman"/>
              </a:rPr>
              <a:t>	</a:t>
            </a:r>
            <a:r>
              <a:rPr sz="2550" spc="45" dirty="0">
                <a:latin typeface="Symbol"/>
                <a:cs typeface="Symbol"/>
              </a:rPr>
              <a:t></a:t>
            </a:r>
            <a:r>
              <a:rPr sz="2550" spc="-204" dirty="0">
                <a:latin typeface="Times New Roman"/>
                <a:cs typeface="Times New Roman"/>
              </a:rPr>
              <a:t> </a:t>
            </a:r>
            <a:r>
              <a:rPr sz="2550" i="1" u="heavy" spc="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2550" i="1" dirty="0">
                <a:latin typeface="Times New Roman"/>
                <a:cs typeface="Times New Roman"/>
              </a:rPr>
              <a:t>	</a:t>
            </a:r>
            <a:r>
              <a:rPr sz="2550" spc="45" dirty="0">
                <a:latin typeface="Symbol"/>
                <a:cs typeface="Symbol"/>
              </a:rPr>
              <a:t></a:t>
            </a:r>
            <a:r>
              <a:rPr sz="2550" spc="-204" dirty="0">
                <a:latin typeface="Times New Roman"/>
                <a:cs typeface="Times New Roman"/>
              </a:rPr>
              <a:t> </a:t>
            </a:r>
            <a:r>
              <a:rPr sz="2550" i="1" u="heavy" spc="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78748" y="4415762"/>
            <a:ext cx="929005" cy="4133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550" spc="-85" dirty="0">
                <a:latin typeface="Times New Roman"/>
                <a:cs typeface="Times New Roman"/>
              </a:rPr>
              <a:t>3</a:t>
            </a:r>
            <a:r>
              <a:rPr sz="2550" spc="20" dirty="0">
                <a:latin typeface="Symbol"/>
                <a:cs typeface="Symbol"/>
              </a:rPr>
              <a:t></a:t>
            </a:r>
            <a:r>
              <a:rPr sz="2550" spc="-395" dirty="0">
                <a:latin typeface="Times New Roman"/>
                <a:cs typeface="Times New Roman"/>
              </a:rPr>
              <a:t> </a:t>
            </a:r>
            <a:r>
              <a:rPr sz="2550" i="1" spc="40" dirty="0">
                <a:latin typeface="Times New Roman"/>
                <a:cs typeface="Times New Roman"/>
              </a:rPr>
              <a:t>c</a:t>
            </a:r>
            <a:r>
              <a:rPr sz="2550" i="1" spc="-360" dirty="0">
                <a:latin typeface="Times New Roman"/>
                <a:cs typeface="Times New Roman"/>
              </a:rPr>
              <a:t> </a:t>
            </a:r>
            <a:r>
              <a:rPr sz="2550" spc="65" dirty="0">
                <a:latin typeface="Symbol"/>
                <a:cs typeface="Symbol"/>
              </a:rPr>
              <a:t></a:t>
            </a:r>
            <a:r>
              <a:rPr sz="2550" i="1" spc="195" dirty="0">
                <a:latin typeface="Times New Roman"/>
                <a:cs typeface="Times New Roman"/>
              </a:rPr>
              <a:t>U</a:t>
            </a:r>
            <a:r>
              <a:rPr sz="2175" spc="44" baseline="-24904" dirty="0">
                <a:latin typeface="Times New Roman"/>
                <a:cs typeface="Times New Roman"/>
              </a:rPr>
              <a:t>r</a:t>
            </a:r>
            <a:endParaRPr sz="2175" baseline="-24904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74178" y="4618206"/>
            <a:ext cx="196850" cy="4133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550" spc="45" dirty="0">
                <a:latin typeface="Symbol"/>
                <a:cs typeface="Symbol"/>
              </a:rPr>
              <a:t></a:t>
            </a:r>
            <a:endParaRPr sz="2550">
              <a:latin typeface="Symbol"/>
              <a:cs typeface="Symbo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686044" y="4326635"/>
            <a:ext cx="3162300" cy="1137285"/>
          </a:xfrm>
          <a:custGeom>
            <a:avLst/>
            <a:gdLst/>
            <a:ahLst/>
            <a:cxnLst/>
            <a:rect l="l" t="t" r="r" b="b"/>
            <a:pathLst>
              <a:path w="3162300" h="1137285">
                <a:moveTo>
                  <a:pt x="0" y="1136904"/>
                </a:moveTo>
                <a:lnTo>
                  <a:pt x="3162300" y="1136904"/>
                </a:lnTo>
                <a:lnTo>
                  <a:pt x="3162300" y="0"/>
                </a:lnTo>
                <a:lnTo>
                  <a:pt x="0" y="0"/>
                </a:lnTo>
                <a:lnTo>
                  <a:pt x="0" y="1136904"/>
                </a:lnTo>
                <a:close/>
              </a:path>
            </a:pathLst>
          </a:custGeom>
          <a:ln w="76199">
            <a:solidFill>
              <a:srgbClr val="B1B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6293865" y="2031492"/>
            <a:ext cx="1617980" cy="1802130"/>
            <a:chOff x="6293865" y="2031492"/>
            <a:chExt cx="1617980" cy="1802130"/>
          </a:xfrm>
        </p:grpSpPr>
        <p:sp>
          <p:nvSpPr>
            <p:cNvPr id="22" name="object 22"/>
            <p:cNvSpPr/>
            <p:nvPr/>
          </p:nvSpPr>
          <p:spPr>
            <a:xfrm>
              <a:off x="6300215" y="2069592"/>
              <a:ext cx="1524000" cy="0"/>
            </a:xfrm>
            <a:custGeom>
              <a:avLst/>
              <a:gdLst/>
              <a:ahLst/>
              <a:cxnLst/>
              <a:rect l="l" t="t" r="r" b="b"/>
              <a:pathLst>
                <a:path w="1524000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95159" y="2031492"/>
              <a:ext cx="76200" cy="7620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300215" y="2298192"/>
              <a:ext cx="1524000" cy="228600"/>
            </a:xfrm>
            <a:custGeom>
              <a:avLst/>
              <a:gdLst/>
              <a:ahLst/>
              <a:cxnLst/>
              <a:rect l="l" t="t" r="r" b="b"/>
              <a:pathLst>
                <a:path w="1524000" h="228600">
                  <a:moveTo>
                    <a:pt x="0" y="0"/>
                  </a:moveTo>
                  <a:lnTo>
                    <a:pt x="1524000" y="0"/>
                  </a:lnTo>
                </a:path>
                <a:path w="1524000" h="228600">
                  <a:moveTo>
                    <a:pt x="0" y="228600"/>
                  </a:moveTo>
                  <a:lnTo>
                    <a:pt x="1524000" y="22860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033259" y="2069592"/>
              <a:ext cx="0" cy="914400"/>
            </a:xfrm>
            <a:custGeom>
              <a:avLst/>
              <a:gdLst/>
              <a:ahLst/>
              <a:cxnLst/>
              <a:rect l="l" t="t" r="r" b="b"/>
              <a:pathLst>
                <a:path h="914400">
                  <a:moveTo>
                    <a:pt x="0" y="914400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300215" y="3593592"/>
              <a:ext cx="1524000" cy="152400"/>
            </a:xfrm>
            <a:custGeom>
              <a:avLst/>
              <a:gdLst/>
              <a:ahLst/>
              <a:cxnLst/>
              <a:rect l="l" t="t" r="r" b="b"/>
              <a:pathLst>
                <a:path w="1524000" h="152400">
                  <a:moveTo>
                    <a:pt x="0" y="0"/>
                  </a:moveTo>
                  <a:lnTo>
                    <a:pt x="1524000" y="0"/>
                  </a:lnTo>
                </a:path>
                <a:path w="1524000" h="152400">
                  <a:moveTo>
                    <a:pt x="1524000" y="38100"/>
                  </a:moveTo>
                  <a:lnTo>
                    <a:pt x="1524000" y="15240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748777" y="3746754"/>
              <a:ext cx="152400" cy="76200"/>
            </a:xfrm>
            <a:custGeom>
              <a:avLst/>
              <a:gdLst/>
              <a:ahLst/>
              <a:cxnLst/>
              <a:rect l="l" t="t" r="r" b="b"/>
              <a:pathLst>
                <a:path w="152400" h="76200">
                  <a:moveTo>
                    <a:pt x="0" y="0"/>
                  </a:moveTo>
                  <a:lnTo>
                    <a:pt x="152400" y="0"/>
                  </a:lnTo>
                </a:path>
                <a:path w="152400" h="76200">
                  <a:moveTo>
                    <a:pt x="32003" y="38100"/>
                  </a:moveTo>
                  <a:lnTo>
                    <a:pt x="121920" y="38100"/>
                  </a:lnTo>
                </a:path>
                <a:path w="152400" h="76200">
                  <a:moveTo>
                    <a:pt x="51816" y="76200"/>
                  </a:moveTo>
                  <a:lnTo>
                    <a:pt x="100583" y="7620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748015" y="3593592"/>
              <a:ext cx="76200" cy="152400"/>
            </a:xfrm>
            <a:custGeom>
              <a:avLst/>
              <a:gdLst/>
              <a:ahLst/>
              <a:cxnLst/>
              <a:rect l="l" t="t" r="r" b="b"/>
              <a:pathLst>
                <a:path w="76200" h="152400">
                  <a:moveTo>
                    <a:pt x="76200" y="0"/>
                  </a:moveTo>
                  <a:lnTo>
                    <a:pt x="76200" y="152400"/>
                  </a:lnTo>
                </a:path>
                <a:path w="76200" h="152400">
                  <a:moveTo>
                    <a:pt x="0" y="0"/>
                  </a:moveTo>
                  <a:lnTo>
                    <a:pt x="76200" y="0"/>
                  </a:lnTo>
                  <a:lnTo>
                    <a:pt x="76200" y="7620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033259" y="2755392"/>
              <a:ext cx="0" cy="838200"/>
            </a:xfrm>
            <a:custGeom>
              <a:avLst/>
              <a:gdLst/>
              <a:ahLst/>
              <a:cxnLst/>
              <a:rect l="l" t="t" r="r" b="b"/>
              <a:pathLst>
                <a:path h="838200">
                  <a:moveTo>
                    <a:pt x="0" y="838200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06767" y="2938272"/>
              <a:ext cx="240792" cy="240792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7904226" y="1865528"/>
            <a:ext cx="142875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100"/>
              </a:lnSpc>
              <a:spcBef>
                <a:spcPts val="100"/>
              </a:spcBef>
            </a:pPr>
            <a:r>
              <a:rPr sz="1000" b="1" spc="-10" dirty="0">
                <a:latin typeface="Calibri"/>
                <a:cs typeface="Calibri"/>
              </a:rPr>
              <a:t>L1  L2  L3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971156" y="2907868"/>
            <a:ext cx="1270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~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6995159" y="2968751"/>
            <a:ext cx="269875" cy="662940"/>
            <a:chOff x="6995159" y="2968751"/>
            <a:chExt cx="269875" cy="662940"/>
          </a:xfrm>
        </p:grpSpPr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95159" y="3555491"/>
              <a:ext cx="76200" cy="7620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88707" y="2968751"/>
              <a:ext cx="76200" cy="228600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7269226" y="2979546"/>
            <a:ext cx="236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12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1200" b="1" dirty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62456" y="320039"/>
              <a:ext cx="6416040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580"/>
              </a:spcBef>
            </a:pPr>
            <a:r>
              <a:rPr sz="4400" spc="-25" dirty="0"/>
              <a:t>Falla </a:t>
            </a:r>
            <a:r>
              <a:rPr sz="4400" spc="-10" dirty="0"/>
              <a:t>monofásica</a:t>
            </a:r>
            <a:r>
              <a:rPr sz="4400" spc="-50" dirty="0"/>
              <a:t> </a:t>
            </a:r>
            <a:r>
              <a:rPr sz="4400" dirty="0"/>
              <a:t>a</a:t>
            </a:r>
            <a:r>
              <a:rPr sz="4400" spc="-10" dirty="0"/>
              <a:t> </a:t>
            </a:r>
            <a:r>
              <a:rPr sz="4400" spc="-20" dirty="0"/>
              <a:t>tierra</a:t>
            </a:r>
            <a:endParaRPr sz="4400"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3789" y="1812035"/>
            <a:ext cx="4002010" cy="406446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50907" y="1682579"/>
            <a:ext cx="3527942" cy="4398134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1863" y="320039"/>
              <a:ext cx="3698748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580"/>
              </a:spcBef>
            </a:pPr>
            <a:r>
              <a:rPr sz="4400" spc="-25" dirty="0"/>
              <a:t>Falla</a:t>
            </a:r>
            <a:r>
              <a:rPr sz="4400" spc="-55" dirty="0"/>
              <a:t> </a:t>
            </a:r>
            <a:r>
              <a:rPr sz="4400" spc="-10" dirty="0"/>
              <a:t>bifásica</a:t>
            </a:r>
            <a:endParaRPr sz="4400"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7868" y="1629155"/>
            <a:ext cx="5143500" cy="452628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6333744" y="1972055"/>
            <a:ext cx="1524000" cy="228600"/>
          </a:xfrm>
          <a:custGeom>
            <a:avLst/>
            <a:gdLst/>
            <a:ahLst/>
            <a:cxnLst/>
            <a:rect l="l" t="t" r="r" b="b"/>
            <a:pathLst>
              <a:path w="1524000" h="228600">
                <a:moveTo>
                  <a:pt x="0" y="0"/>
                </a:moveTo>
                <a:lnTo>
                  <a:pt x="1524000" y="0"/>
                </a:lnTo>
              </a:path>
              <a:path w="1524000" h="228600">
                <a:moveTo>
                  <a:pt x="0" y="228600"/>
                </a:moveTo>
                <a:lnTo>
                  <a:pt x="1524000" y="22860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6333744" y="3261359"/>
            <a:ext cx="1601470" cy="245745"/>
            <a:chOff x="6333744" y="3261359"/>
            <a:chExt cx="1601470" cy="245745"/>
          </a:xfrm>
        </p:grpSpPr>
        <p:sp>
          <p:nvSpPr>
            <p:cNvPr id="10" name="object 10"/>
            <p:cNvSpPr/>
            <p:nvPr/>
          </p:nvSpPr>
          <p:spPr>
            <a:xfrm>
              <a:off x="6333744" y="3267455"/>
              <a:ext cx="1524000" cy="152400"/>
            </a:xfrm>
            <a:custGeom>
              <a:avLst/>
              <a:gdLst/>
              <a:ahLst/>
              <a:cxnLst/>
              <a:rect l="l" t="t" r="r" b="b"/>
              <a:pathLst>
                <a:path w="1524000" h="152400">
                  <a:moveTo>
                    <a:pt x="0" y="0"/>
                  </a:moveTo>
                  <a:lnTo>
                    <a:pt x="1524000" y="0"/>
                  </a:lnTo>
                </a:path>
                <a:path w="1524000" h="152400">
                  <a:moveTo>
                    <a:pt x="1524000" y="38100"/>
                  </a:moveTo>
                  <a:lnTo>
                    <a:pt x="1524000" y="15240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82305" y="3420617"/>
              <a:ext cx="152400" cy="76200"/>
            </a:xfrm>
            <a:custGeom>
              <a:avLst/>
              <a:gdLst/>
              <a:ahLst/>
              <a:cxnLst/>
              <a:rect l="l" t="t" r="r" b="b"/>
              <a:pathLst>
                <a:path w="152400" h="76200">
                  <a:moveTo>
                    <a:pt x="0" y="0"/>
                  </a:moveTo>
                  <a:lnTo>
                    <a:pt x="152400" y="0"/>
                  </a:lnTo>
                </a:path>
                <a:path w="152400" h="76200">
                  <a:moveTo>
                    <a:pt x="32003" y="38100"/>
                  </a:moveTo>
                  <a:lnTo>
                    <a:pt x="123444" y="38100"/>
                  </a:lnTo>
                </a:path>
                <a:path w="152400" h="76200">
                  <a:moveTo>
                    <a:pt x="53340" y="76200"/>
                  </a:moveTo>
                  <a:lnTo>
                    <a:pt x="100584" y="7620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81544" y="3267455"/>
              <a:ext cx="76200" cy="152400"/>
            </a:xfrm>
            <a:custGeom>
              <a:avLst/>
              <a:gdLst/>
              <a:ahLst/>
              <a:cxnLst/>
              <a:rect l="l" t="t" r="r" b="b"/>
              <a:pathLst>
                <a:path w="76200" h="152400">
                  <a:moveTo>
                    <a:pt x="76200" y="0"/>
                  </a:moveTo>
                  <a:lnTo>
                    <a:pt x="76200" y="152400"/>
                  </a:lnTo>
                </a:path>
                <a:path w="76200" h="152400">
                  <a:moveTo>
                    <a:pt x="0" y="0"/>
                  </a:moveTo>
                  <a:lnTo>
                    <a:pt x="76200" y="0"/>
                  </a:lnTo>
                  <a:lnTo>
                    <a:pt x="76200" y="7620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321044" y="1539519"/>
            <a:ext cx="1760855" cy="71247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700"/>
              </a:spcBef>
              <a:tabLst>
                <a:tab pos="1549400" algn="l"/>
              </a:tabLst>
            </a:pP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sz="1000" b="1" spc="80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L1</a:t>
            </a:r>
            <a:endParaRPr sz="1000">
              <a:latin typeface="Calibri"/>
              <a:cs typeface="Calibri"/>
            </a:endParaRPr>
          </a:p>
          <a:p>
            <a:pPr marL="1630045" marR="5080" algn="r">
              <a:lnSpc>
                <a:spcPct val="150000"/>
              </a:lnSpc>
              <a:spcBef>
                <a:spcPts val="5"/>
              </a:spcBef>
            </a:pPr>
            <a:r>
              <a:rPr sz="1000" b="1" spc="-10" dirty="0">
                <a:latin typeface="Calibri"/>
                <a:cs typeface="Calibri"/>
              </a:rPr>
              <a:t>L2  L3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600443" y="1933955"/>
            <a:ext cx="1066800" cy="609600"/>
            <a:chOff x="6600443" y="1933955"/>
            <a:chExt cx="1066800" cy="60960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00443" y="1933955"/>
              <a:ext cx="76200" cy="762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91043" y="2162555"/>
              <a:ext cx="76200" cy="762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638543" y="1972055"/>
              <a:ext cx="990600" cy="457200"/>
            </a:xfrm>
            <a:custGeom>
              <a:avLst/>
              <a:gdLst/>
              <a:ahLst/>
              <a:cxnLst/>
              <a:rect l="l" t="t" r="r" b="b"/>
              <a:pathLst>
                <a:path w="990600" h="457200">
                  <a:moveTo>
                    <a:pt x="0" y="0"/>
                  </a:moveTo>
                  <a:lnTo>
                    <a:pt x="0" y="457200"/>
                  </a:lnTo>
                </a:path>
                <a:path w="990600" h="457200">
                  <a:moveTo>
                    <a:pt x="990600" y="228600"/>
                  </a:moveTo>
                  <a:lnTo>
                    <a:pt x="990600" y="457200"/>
                  </a:lnTo>
                </a:path>
                <a:path w="990600" h="457200">
                  <a:moveTo>
                    <a:pt x="990600" y="381000"/>
                  </a:moveTo>
                  <a:lnTo>
                    <a:pt x="990600" y="457200"/>
                  </a:lnTo>
                  <a:lnTo>
                    <a:pt x="914400" y="457200"/>
                  </a:lnTo>
                </a:path>
              </a:pathLst>
            </a:custGeom>
            <a:ln w="121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638543" y="2353055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76200"/>
                  </a:lnTo>
                </a:path>
              </a:pathLst>
            </a:custGeom>
            <a:ln w="121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14743" y="2423159"/>
              <a:ext cx="838200" cy="12700"/>
            </a:xfrm>
            <a:custGeom>
              <a:avLst/>
              <a:gdLst/>
              <a:ahLst/>
              <a:cxnLst/>
              <a:rect l="l" t="t" r="r" b="b"/>
              <a:pathLst>
                <a:path w="838200" h="12700">
                  <a:moveTo>
                    <a:pt x="83820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838200" y="12192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25639" y="2302763"/>
              <a:ext cx="240792" cy="240792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7019543" y="2366264"/>
            <a:ext cx="228600" cy="12636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~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11923" y="2619755"/>
            <a:ext cx="228600" cy="76200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7015988" y="2640838"/>
            <a:ext cx="236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12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1200" b="1" dirty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086944" y="4459734"/>
            <a:ext cx="1226820" cy="429895"/>
          </a:xfrm>
          <a:custGeom>
            <a:avLst/>
            <a:gdLst/>
            <a:ahLst/>
            <a:cxnLst/>
            <a:rect l="l" t="t" r="r" b="b"/>
            <a:pathLst>
              <a:path w="1226820" h="429895">
                <a:moveTo>
                  <a:pt x="29941" y="35695"/>
                </a:moveTo>
                <a:lnTo>
                  <a:pt x="29941" y="429509"/>
                </a:lnTo>
              </a:path>
              <a:path w="1226820" h="429895">
                <a:moveTo>
                  <a:pt x="1190644" y="35695"/>
                </a:moveTo>
                <a:lnTo>
                  <a:pt x="1190644" y="429509"/>
                </a:lnTo>
              </a:path>
              <a:path w="1226820" h="429895">
                <a:moveTo>
                  <a:pt x="0" y="0"/>
                </a:moveTo>
                <a:lnTo>
                  <a:pt x="1226459" y="0"/>
                </a:lnTo>
              </a:path>
            </a:pathLst>
          </a:custGeom>
          <a:ln w="121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8024548" y="4598013"/>
            <a:ext cx="230504" cy="2908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700" spc="-80" dirty="0">
                <a:latin typeface="Symbol"/>
                <a:cs typeface="Symbol"/>
              </a:rPr>
              <a:t></a:t>
            </a:r>
            <a:r>
              <a:rPr sz="1300" spc="120" dirty="0">
                <a:latin typeface="Times New Roman"/>
                <a:cs typeface="Times New Roman"/>
              </a:rPr>
              <a:t>2</a:t>
            </a:r>
            <a:r>
              <a:rPr sz="1700" spc="-120" dirty="0">
                <a:latin typeface="Symbol"/>
                <a:cs typeface="Symbol"/>
              </a:rPr>
              <a:t>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397512" y="4598013"/>
            <a:ext cx="155575" cy="2908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300" spc="20" dirty="0">
                <a:latin typeface="Times New Roman"/>
                <a:cs typeface="Times New Roman"/>
              </a:rPr>
              <a:t>1</a:t>
            </a:r>
            <a:r>
              <a:rPr sz="1700" spc="-120" dirty="0">
                <a:latin typeface="Symbol"/>
                <a:cs typeface="Symbol"/>
              </a:rPr>
              <a:t>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536819" y="4421566"/>
            <a:ext cx="245110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300" spc="60" dirty="0">
                <a:latin typeface="Times New Roman"/>
                <a:cs typeface="Times New Roman"/>
              </a:rPr>
              <a:t>s</a:t>
            </a:r>
            <a:r>
              <a:rPr sz="1300" spc="-10" dirty="0">
                <a:latin typeface="Times New Roman"/>
                <a:cs typeface="Times New Roman"/>
              </a:rPr>
              <a:t>c</a:t>
            </a:r>
            <a:r>
              <a:rPr sz="1300" spc="30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126111" y="4462144"/>
            <a:ext cx="900430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  <a:tabLst>
                <a:tab pos="478790" algn="l"/>
              </a:tabLst>
            </a:pPr>
            <a:r>
              <a:rPr sz="2250" i="1" u="sng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2250" i="1" spc="-280" dirty="0">
                <a:latin typeface="Times New Roman"/>
                <a:cs typeface="Times New Roman"/>
              </a:rPr>
              <a:t> </a:t>
            </a:r>
            <a:r>
              <a:rPr sz="2550" spc="-179" baseline="-17973" dirty="0">
                <a:latin typeface="Symbol"/>
                <a:cs typeface="Symbol"/>
              </a:rPr>
              <a:t></a:t>
            </a:r>
            <a:r>
              <a:rPr sz="2550" baseline="-17973" dirty="0">
                <a:latin typeface="Times New Roman"/>
                <a:cs typeface="Times New Roman"/>
              </a:rPr>
              <a:t>	</a:t>
            </a:r>
            <a:r>
              <a:rPr sz="2250" spc="50" dirty="0">
                <a:latin typeface="Symbol"/>
                <a:cs typeface="Symbol"/>
              </a:rPr>
              <a:t></a:t>
            </a:r>
            <a:r>
              <a:rPr sz="2250" spc="-140" dirty="0">
                <a:latin typeface="Times New Roman"/>
                <a:cs typeface="Times New Roman"/>
              </a:rPr>
              <a:t> </a:t>
            </a:r>
            <a:r>
              <a:rPr sz="2250" i="1" u="sng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87975" y="4048489"/>
            <a:ext cx="605155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sz="2250" i="1" spc="40" dirty="0">
                <a:latin typeface="Times New Roman"/>
                <a:cs typeface="Times New Roman"/>
              </a:rPr>
              <a:t>c</a:t>
            </a:r>
            <a:r>
              <a:rPr sz="2250" i="1" spc="-290" dirty="0">
                <a:latin typeface="Times New Roman"/>
                <a:cs typeface="Times New Roman"/>
              </a:rPr>
              <a:t> </a:t>
            </a:r>
            <a:r>
              <a:rPr sz="2250" spc="70" dirty="0">
                <a:latin typeface="Symbol"/>
                <a:cs typeface="Symbol"/>
              </a:rPr>
              <a:t></a:t>
            </a:r>
            <a:r>
              <a:rPr sz="2250" i="1" spc="225" dirty="0">
                <a:latin typeface="Times New Roman"/>
                <a:cs typeface="Times New Roman"/>
              </a:rPr>
              <a:t>U</a:t>
            </a:r>
            <a:r>
              <a:rPr sz="1950" spc="30" baseline="-23504" dirty="0">
                <a:latin typeface="Times New Roman"/>
                <a:cs typeface="Times New Roman"/>
              </a:rPr>
              <a:t>r</a:t>
            </a:r>
            <a:endParaRPr sz="1950" baseline="-23504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56210" y="4229810"/>
            <a:ext cx="176530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250" spc="50" dirty="0">
                <a:latin typeface="Symbol"/>
                <a:cs typeface="Symbol"/>
              </a:rPr>
              <a:t>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424682" y="4213383"/>
            <a:ext cx="212725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375" i="1" spc="44" baseline="-3703" dirty="0">
                <a:latin typeface="Times New Roman"/>
                <a:cs typeface="Times New Roman"/>
              </a:rPr>
              <a:t>I</a:t>
            </a:r>
            <a:r>
              <a:rPr sz="3375" i="1" spc="-525" baseline="-3703" dirty="0">
                <a:latin typeface="Times New Roman"/>
                <a:cs typeface="Times New Roman"/>
              </a:rPr>
              <a:t> </a:t>
            </a:r>
            <a:r>
              <a:rPr sz="2250" spc="20" dirty="0">
                <a:latin typeface="Symbol"/>
                <a:cs typeface="Symbol"/>
              </a:rPr>
              <a:t>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333744" y="4038600"/>
            <a:ext cx="2082164" cy="940435"/>
          </a:xfrm>
          <a:custGeom>
            <a:avLst/>
            <a:gdLst/>
            <a:ahLst/>
            <a:cxnLst/>
            <a:rect l="l" t="t" r="r" b="b"/>
            <a:pathLst>
              <a:path w="2082165" h="940435">
                <a:moveTo>
                  <a:pt x="0" y="940307"/>
                </a:moveTo>
                <a:lnTo>
                  <a:pt x="2081783" y="940307"/>
                </a:lnTo>
                <a:lnTo>
                  <a:pt x="2081783" y="0"/>
                </a:lnTo>
                <a:lnTo>
                  <a:pt x="0" y="0"/>
                </a:lnTo>
                <a:lnTo>
                  <a:pt x="0" y="940307"/>
                </a:lnTo>
                <a:close/>
              </a:path>
            </a:pathLst>
          </a:custGeom>
          <a:ln w="76200">
            <a:solidFill>
              <a:srgbClr val="B1B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6517624" y="5360854"/>
            <a:ext cx="2371725" cy="762635"/>
            <a:chOff x="6517624" y="5360854"/>
            <a:chExt cx="2371725" cy="762635"/>
          </a:xfrm>
        </p:grpSpPr>
        <p:sp>
          <p:nvSpPr>
            <p:cNvPr id="34" name="object 34"/>
            <p:cNvSpPr/>
            <p:nvPr/>
          </p:nvSpPr>
          <p:spPr>
            <a:xfrm>
              <a:off x="6523022" y="5539700"/>
              <a:ext cx="2077085" cy="577850"/>
            </a:xfrm>
            <a:custGeom>
              <a:avLst/>
              <a:gdLst/>
              <a:ahLst/>
              <a:cxnLst/>
              <a:rect l="l" t="t" r="r" b="b"/>
              <a:pathLst>
                <a:path w="2077084" h="577850">
                  <a:moveTo>
                    <a:pt x="218357" y="214055"/>
                  </a:moveTo>
                  <a:lnTo>
                    <a:pt x="218357" y="577659"/>
                  </a:lnTo>
                </a:path>
                <a:path w="2077084" h="577850">
                  <a:moveTo>
                    <a:pt x="638240" y="214055"/>
                  </a:moveTo>
                  <a:lnTo>
                    <a:pt x="638240" y="577659"/>
                  </a:lnTo>
                </a:path>
                <a:path w="2077084" h="577850">
                  <a:moveTo>
                    <a:pt x="0" y="181003"/>
                  </a:moveTo>
                  <a:lnTo>
                    <a:pt x="671376" y="181003"/>
                  </a:lnTo>
                </a:path>
                <a:path w="2077084" h="577850">
                  <a:moveTo>
                    <a:pt x="1359607" y="181003"/>
                  </a:moveTo>
                  <a:lnTo>
                    <a:pt x="1733239" y="181003"/>
                  </a:lnTo>
                </a:path>
                <a:path w="2077084" h="577850">
                  <a:moveTo>
                    <a:pt x="2042821" y="19403"/>
                  </a:moveTo>
                  <a:lnTo>
                    <a:pt x="2076705" y="0"/>
                  </a:lnTo>
                </a:path>
              </a:pathLst>
            </a:custGeom>
            <a:ln w="107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599728" y="5544941"/>
              <a:ext cx="49530" cy="90170"/>
            </a:xfrm>
            <a:custGeom>
              <a:avLst/>
              <a:gdLst/>
              <a:ahLst/>
              <a:cxnLst/>
              <a:rect l="l" t="t" r="r" b="b"/>
              <a:pathLst>
                <a:path w="49529" h="90170">
                  <a:moveTo>
                    <a:pt x="0" y="0"/>
                  </a:moveTo>
                  <a:lnTo>
                    <a:pt x="49286" y="89720"/>
                  </a:lnTo>
                </a:path>
              </a:pathLst>
            </a:custGeom>
            <a:ln w="221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538339" y="5366569"/>
              <a:ext cx="346075" cy="354330"/>
            </a:xfrm>
            <a:custGeom>
              <a:avLst/>
              <a:gdLst/>
              <a:ahLst/>
              <a:cxnLst/>
              <a:rect l="l" t="t" r="r" b="b"/>
              <a:pathLst>
                <a:path w="346075" h="354329">
                  <a:moveTo>
                    <a:pt x="116175" y="268092"/>
                  </a:moveTo>
                  <a:lnTo>
                    <a:pt x="180864" y="0"/>
                  </a:lnTo>
                </a:path>
                <a:path w="346075" h="354329">
                  <a:moveTo>
                    <a:pt x="180864" y="0"/>
                  </a:moveTo>
                  <a:lnTo>
                    <a:pt x="323003" y="0"/>
                  </a:lnTo>
                </a:path>
                <a:path w="346075" h="354329">
                  <a:moveTo>
                    <a:pt x="0" y="354134"/>
                  </a:moveTo>
                  <a:lnTo>
                    <a:pt x="345446" y="354134"/>
                  </a:lnTo>
                </a:path>
              </a:pathLst>
            </a:custGeom>
            <a:ln w="107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8649014" y="5285587"/>
            <a:ext cx="229235" cy="77470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525"/>
              </a:spcBef>
            </a:pPr>
            <a:r>
              <a:rPr sz="2100" spc="30" dirty="0">
                <a:latin typeface="Times New Roman"/>
                <a:cs typeface="Times New Roman"/>
              </a:rPr>
              <a:t>3</a:t>
            </a: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r>
              <a:rPr sz="2100" spc="30" dirty="0">
                <a:latin typeface="Times New Roman"/>
                <a:cs typeface="Times New Roman"/>
              </a:rPr>
              <a:t>2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998308" y="5895347"/>
            <a:ext cx="93345" cy="2127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200" spc="30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018949" y="5684948"/>
            <a:ext cx="226060" cy="2127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200" spc="50" dirty="0">
                <a:latin typeface="Times New Roman"/>
                <a:cs typeface="Times New Roman"/>
              </a:rPr>
              <a:t>s</a:t>
            </a:r>
            <a:r>
              <a:rPr sz="1200" spc="-15" dirty="0">
                <a:latin typeface="Times New Roman"/>
                <a:cs typeface="Times New Roman"/>
              </a:rPr>
              <a:t>c</a:t>
            </a:r>
            <a:r>
              <a:rPr sz="1200" spc="30" dirty="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326891" y="5506890"/>
            <a:ext cx="163830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2100" spc="35" dirty="0">
                <a:latin typeface="Symbol"/>
                <a:cs typeface="Symbol"/>
              </a:rPr>
              <a:t>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406243" y="5506890"/>
            <a:ext cx="284480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2100" spc="60" dirty="0">
                <a:latin typeface="Symbol"/>
                <a:cs typeface="Symbol"/>
              </a:rPr>
              <a:t>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910859" y="5698909"/>
            <a:ext cx="196850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150" i="1" spc="30" baseline="-2645" dirty="0">
                <a:latin typeface="Times New Roman"/>
                <a:cs typeface="Times New Roman"/>
              </a:rPr>
              <a:t>I</a:t>
            </a:r>
            <a:r>
              <a:rPr sz="3150" i="1" spc="-502" baseline="-2645" dirty="0">
                <a:latin typeface="Times New Roman"/>
                <a:cs typeface="Times New Roman"/>
              </a:rPr>
              <a:t> </a:t>
            </a:r>
            <a:r>
              <a:rPr sz="2100" spc="15" dirty="0">
                <a:latin typeface="Symbol"/>
                <a:cs typeface="Symbol"/>
              </a:rPr>
              <a:t>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883303" y="5405618"/>
            <a:ext cx="382270" cy="6991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3150" i="1" spc="-104" baseline="13227" dirty="0">
                <a:latin typeface="Times New Roman"/>
                <a:cs typeface="Times New Roman"/>
              </a:rPr>
              <a:t>I</a:t>
            </a:r>
            <a:r>
              <a:rPr sz="1200" spc="-70" dirty="0">
                <a:latin typeface="Times New Roman"/>
                <a:cs typeface="Times New Roman"/>
              </a:rPr>
              <a:t>s</a:t>
            </a:r>
            <a:r>
              <a:rPr sz="3150" spc="-104" baseline="17195" dirty="0">
                <a:latin typeface="Symbol"/>
                <a:cs typeface="Symbol"/>
              </a:rPr>
              <a:t></a:t>
            </a:r>
            <a:r>
              <a:rPr sz="1200" spc="-70" dirty="0">
                <a:latin typeface="Times New Roman"/>
                <a:cs typeface="Times New Roman"/>
              </a:rPr>
              <a:t>c2</a:t>
            </a:r>
            <a:endParaRPr sz="1200">
              <a:latin typeface="Times New Roman"/>
              <a:cs typeface="Times New Roman"/>
            </a:endParaRPr>
          </a:p>
          <a:p>
            <a:pPr marL="130175">
              <a:lnSpc>
                <a:spcPct val="100000"/>
              </a:lnSpc>
              <a:spcBef>
                <a:spcPts val="1330"/>
              </a:spcBef>
            </a:pPr>
            <a:r>
              <a:rPr sz="1200" spc="20" dirty="0">
                <a:latin typeface="Times New Roman"/>
                <a:cs typeface="Times New Roman"/>
              </a:rPr>
              <a:t>sc3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515555" y="5721996"/>
            <a:ext cx="652145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100" spc="30" dirty="0">
                <a:latin typeface="Times New Roman"/>
                <a:cs typeface="Times New Roman"/>
              </a:rPr>
              <a:t>2</a:t>
            </a:r>
            <a:r>
              <a:rPr sz="2100" spc="215" dirty="0">
                <a:latin typeface="Times New Roman"/>
                <a:cs typeface="Times New Roman"/>
              </a:rPr>
              <a:t> </a:t>
            </a:r>
            <a:r>
              <a:rPr sz="2100" i="1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2100" i="1" spc="-270" dirty="0">
                <a:latin typeface="Times New Roman"/>
                <a:cs typeface="Times New Roman"/>
              </a:rPr>
              <a:t> </a:t>
            </a:r>
            <a:r>
              <a:rPr sz="2400" spc="-187" baseline="-17361" dirty="0">
                <a:latin typeface="Symbol"/>
                <a:cs typeface="Symbol"/>
              </a:rPr>
              <a:t></a:t>
            </a:r>
            <a:r>
              <a:rPr sz="2400" spc="179" baseline="-17361" dirty="0">
                <a:latin typeface="Times New Roman"/>
                <a:cs typeface="Times New Roman"/>
              </a:rPr>
              <a:t> </a:t>
            </a:r>
            <a:r>
              <a:rPr sz="2400" spc="-187" baseline="-17361" dirty="0">
                <a:latin typeface="Symbol"/>
                <a:cs typeface="Symbol"/>
              </a:rPr>
              <a:t></a:t>
            </a:r>
            <a:endParaRPr sz="2400" baseline="-17361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286327" y="5339514"/>
            <a:ext cx="844550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  <a:tabLst>
                <a:tab pos="309245" algn="l"/>
              </a:tabLst>
            </a:pPr>
            <a:r>
              <a:rPr sz="3150" spc="52" baseline="-34391" dirty="0">
                <a:latin typeface="Symbol"/>
                <a:cs typeface="Symbol"/>
              </a:rPr>
              <a:t></a:t>
            </a:r>
            <a:r>
              <a:rPr sz="3150" spc="52" baseline="-34391" dirty="0">
                <a:latin typeface="Times New Roman"/>
                <a:cs typeface="Times New Roman"/>
              </a:rPr>
              <a:t>	</a:t>
            </a:r>
            <a:r>
              <a:rPr sz="2100" i="1" spc="25" dirty="0">
                <a:latin typeface="Times New Roman"/>
                <a:cs typeface="Times New Roman"/>
              </a:rPr>
              <a:t>c</a:t>
            </a:r>
            <a:r>
              <a:rPr sz="2100" i="1" spc="-280" dirty="0">
                <a:latin typeface="Times New Roman"/>
                <a:cs typeface="Times New Roman"/>
              </a:rPr>
              <a:t> </a:t>
            </a:r>
            <a:r>
              <a:rPr sz="2100" spc="55" dirty="0">
                <a:latin typeface="Symbol"/>
                <a:cs typeface="Symbol"/>
              </a:rPr>
              <a:t></a:t>
            </a:r>
            <a:r>
              <a:rPr sz="2100" i="1" spc="180" dirty="0">
                <a:latin typeface="Times New Roman"/>
                <a:cs typeface="Times New Roman"/>
              </a:rPr>
              <a:t>U</a:t>
            </a:r>
            <a:r>
              <a:rPr sz="1800" spc="30" baseline="-23148" dirty="0">
                <a:latin typeface="Times New Roman"/>
                <a:cs typeface="Times New Roman"/>
              </a:rPr>
              <a:t>r</a:t>
            </a:r>
            <a:endParaRPr sz="1800" baseline="-23148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915742" y="5491659"/>
            <a:ext cx="196850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150" i="1" spc="30" baseline="-2645" dirty="0">
                <a:latin typeface="Times New Roman"/>
                <a:cs typeface="Times New Roman"/>
              </a:rPr>
              <a:t>I</a:t>
            </a:r>
            <a:r>
              <a:rPr sz="3150" i="1" spc="-502" baseline="-2645" dirty="0">
                <a:latin typeface="Times New Roman"/>
                <a:cs typeface="Times New Roman"/>
              </a:rPr>
              <a:t> </a:t>
            </a:r>
            <a:r>
              <a:rPr sz="2100" spc="15" dirty="0">
                <a:latin typeface="Symbol"/>
                <a:cs typeface="Symbol"/>
              </a:rPr>
              <a:t>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852921" y="5285994"/>
            <a:ext cx="3110865" cy="893444"/>
          </a:xfrm>
          <a:custGeom>
            <a:avLst/>
            <a:gdLst/>
            <a:ahLst/>
            <a:cxnLst/>
            <a:rect l="l" t="t" r="r" b="b"/>
            <a:pathLst>
              <a:path w="3110865" h="893445">
                <a:moveTo>
                  <a:pt x="0" y="893063"/>
                </a:moveTo>
                <a:lnTo>
                  <a:pt x="3110483" y="893063"/>
                </a:lnTo>
                <a:lnTo>
                  <a:pt x="3110483" y="0"/>
                </a:lnTo>
                <a:lnTo>
                  <a:pt x="0" y="0"/>
                </a:lnTo>
                <a:lnTo>
                  <a:pt x="0" y="893063"/>
                </a:lnTo>
                <a:close/>
              </a:path>
            </a:pathLst>
          </a:custGeom>
          <a:ln w="28956">
            <a:solidFill>
              <a:srgbClr val="B1B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1863" y="320039"/>
              <a:ext cx="3698748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580"/>
              </a:spcBef>
            </a:pPr>
            <a:r>
              <a:rPr sz="4400" spc="-25" dirty="0"/>
              <a:t>Falla</a:t>
            </a:r>
            <a:r>
              <a:rPr sz="4400" spc="-55" dirty="0"/>
              <a:t> </a:t>
            </a:r>
            <a:r>
              <a:rPr sz="4400" spc="-10" dirty="0"/>
              <a:t>bifásica</a:t>
            </a:r>
            <a:endParaRPr sz="4400"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4100" y="1876065"/>
            <a:ext cx="3896814" cy="396082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46951" y="1705462"/>
            <a:ext cx="3418218" cy="4388981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8140" y="256054"/>
            <a:ext cx="8366759" cy="1323340"/>
            <a:chOff x="358140" y="256054"/>
            <a:chExt cx="8366759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8140" y="256054"/>
              <a:ext cx="8366759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2223" y="320039"/>
              <a:ext cx="5498591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240" y="274319"/>
              <a:ext cx="8290559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6240" y="274320"/>
            <a:ext cx="8290559" cy="114300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580"/>
              </a:spcBef>
            </a:pPr>
            <a:r>
              <a:rPr sz="4400" spc="-25" dirty="0"/>
              <a:t>Falla</a:t>
            </a:r>
            <a:r>
              <a:rPr sz="4400" spc="-30" dirty="0"/>
              <a:t> </a:t>
            </a:r>
            <a:r>
              <a:rPr sz="4400" spc="-10" dirty="0"/>
              <a:t>bifásica</a:t>
            </a:r>
            <a:r>
              <a:rPr sz="4400" spc="-40" dirty="0"/>
              <a:t> </a:t>
            </a:r>
            <a:r>
              <a:rPr sz="4400" dirty="0"/>
              <a:t>a</a:t>
            </a:r>
            <a:r>
              <a:rPr sz="4400" spc="-10" dirty="0"/>
              <a:t> </a:t>
            </a:r>
            <a:r>
              <a:rPr sz="4400" spc="-20" dirty="0"/>
              <a:t>tierra</a:t>
            </a:r>
            <a:endParaRPr sz="4400"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8620" y="1600200"/>
            <a:ext cx="8287511" cy="4780788"/>
          </a:xfrm>
          <a:prstGeom prst="rect">
            <a:avLst/>
          </a:prstGeom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1179" y="320039"/>
              <a:ext cx="5498592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580"/>
              </a:spcBef>
            </a:pPr>
            <a:r>
              <a:rPr sz="4400" spc="-25" dirty="0"/>
              <a:t>Falla</a:t>
            </a:r>
            <a:r>
              <a:rPr sz="4400" spc="-30" dirty="0"/>
              <a:t> </a:t>
            </a:r>
            <a:r>
              <a:rPr sz="4400" spc="-10" dirty="0"/>
              <a:t>bifásica</a:t>
            </a:r>
            <a:r>
              <a:rPr sz="4400" spc="-40" dirty="0"/>
              <a:t> </a:t>
            </a:r>
            <a:r>
              <a:rPr sz="4400" dirty="0"/>
              <a:t>a</a:t>
            </a:r>
            <a:r>
              <a:rPr sz="4400" spc="-10" dirty="0"/>
              <a:t> </a:t>
            </a:r>
            <a:r>
              <a:rPr sz="4400" spc="-20" dirty="0"/>
              <a:t>tierra</a:t>
            </a:r>
            <a:endParaRPr sz="4400"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3559" y="1819655"/>
            <a:ext cx="3883093" cy="402786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14272" y="1690535"/>
            <a:ext cx="3425683" cy="4378890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4715" y="256054"/>
            <a:ext cx="8353425" cy="1262380"/>
            <a:chOff x="394715" y="256054"/>
            <a:chExt cx="8353425" cy="1262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4715" y="365759"/>
              <a:ext cx="8353043" cy="11521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234315" rIns="0" bIns="0" rtlCol="0">
            <a:spAutoFit/>
          </a:bodyPr>
          <a:lstStyle/>
          <a:p>
            <a:pPr marL="285750">
              <a:lnSpc>
                <a:spcPct val="100000"/>
              </a:lnSpc>
              <a:spcBef>
                <a:spcPts val="1845"/>
              </a:spcBef>
            </a:pPr>
            <a:r>
              <a:rPr sz="4000" spc="-25" dirty="0"/>
              <a:t>Falla</a:t>
            </a:r>
            <a:r>
              <a:rPr sz="4000" spc="-5" dirty="0"/>
              <a:t> a</a:t>
            </a:r>
            <a:r>
              <a:rPr sz="4000" dirty="0"/>
              <a:t> </a:t>
            </a:r>
            <a:r>
              <a:rPr sz="4000" spc="-20" dirty="0"/>
              <a:t>tierra</a:t>
            </a:r>
            <a:r>
              <a:rPr sz="4000" spc="20" dirty="0"/>
              <a:t> </a:t>
            </a:r>
            <a:r>
              <a:rPr sz="4000" spc="-15" dirty="0"/>
              <a:t>con</a:t>
            </a:r>
            <a:r>
              <a:rPr sz="4000" dirty="0"/>
              <a:t> </a:t>
            </a:r>
            <a:r>
              <a:rPr sz="4000" spc="-5" dirty="0"/>
              <a:t>dos</a:t>
            </a:r>
            <a:r>
              <a:rPr sz="4000" spc="15" dirty="0"/>
              <a:t> </a:t>
            </a:r>
            <a:r>
              <a:rPr sz="4000" spc="-10" dirty="0"/>
              <a:t>alimentaciones</a:t>
            </a:r>
            <a:endParaRPr sz="4000"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72311" y="1484375"/>
            <a:ext cx="7199376" cy="5079492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54579" y="320039"/>
              <a:ext cx="4433316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580"/>
              </a:spcBef>
            </a:pPr>
            <a:r>
              <a:rPr sz="4400" spc="-30" dirty="0">
                <a:solidFill>
                  <a:srgbClr val="172C4A"/>
                </a:solidFill>
              </a:rPr>
              <a:t>Fase</a:t>
            </a:r>
            <a:r>
              <a:rPr sz="4400" spc="-25" dirty="0">
                <a:solidFill>
                  <a:srgbClr val="172C4A"/>
                </a:solidFill>
              </a:rPr>
              <a:t> </a:t>
            </a:r>
            <a:r>
              <a:rPr sz="4400" spc="-40" dirty="0">
                <a:solidFill>
                  <a:srgbClr val="172C4A"/>
                </a:solidFill>
              </a:rPr>
              <a:t>“a”</a:t>
            </a:r>
            <a:r>
              <a:rPr sz="4400" spc="-25" dirty="0">
                <a:solidFill>
                  <a:srgbClr val="172C4A"/>
                </a:solidFill>
              </a:rPr>
              <a:t> </a:t>
            </a:r>
            <a:r>
              <a:rPr sz="4400" spc="-10" dirty="0">
                <a:solidFill>
                  <a:srgbClr val="172C4A"/>
                </a:solidFill>
              </a:rPr>
              <a:t>abierta</a:t>
            </a:r>
            <a:endParaRPr sz="4400"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7472" y="1412747"/>
            <a:ext cx="8449056" cy="4969764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3937" y="463276"/>
            <a:ext cx="5632182" cy="6068241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419" y="4396661"/>
            <a:ext cx="7831835" cy="14298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1116" y="4434281"/>
            <a:ext cx="5104765" cy="1245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000" spc="-40" dirty="0">
                <a:solidFill>
                  <a:srgbClr val="FFFFFF"/>
                </a:solidFill>
              </a:rPr>
              <a:t>FALLAS </a:t>
            </a:r>
            <a:r>
              <a:rPr sz="4000" spc="-15" dirty="0">
                <a:solidFill>
                  <a:srgbClr val="FFFFFF"/>
                </a:solidFill>
              </a:rPr>
              <a:t>EN </a:t>
            </a:r>
            <a:r>
              <a:rPr sz="4000" spc="-10" dirty="0">
                <a:solidFill>
                  <a:srgbClr val="FFFFFF"/>
                </a:solidFill>
              </a:rPr>
              <a:t>SISTEMAS DE </a:t>
            </a:r>
            <a:r>
              <a:rPr sz="4000" spc="-890" dirty="0">
                <a:solidFill>
                  <a:srgbClr val="FFFFFF"/>
                </a:solidFill>
              </a:rPr>
              <a:t> </a:t>
            </a:r>
            <a:r>
              <a:rPr sz="4000" spc="-15" dirty="0">
                <a:solidFill>
                  <a:srgbClr val="FFFFFF"/>
                </a:solidFill>
              </a:rPr>
              <a:t>DISTRIBUCIÓN</a:t>
            </a:r>
            <a:endParaRPr sz="400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2063" y="320039"/>
              <a:ext cx="8116824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717C82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433705">
              <a:lnSpc>
                <a:spcPct val="100000"/>
              </a:lnSpc>
              <a:spcBef>
                <a:spcPts val="1580"/>
              </a:spcBef>
            </a:pPr>
            <a:r>
              <a:rPr sz="4400" spc="-20" dirty="0"/>
              <a:t>Arquitecturas</a:t>
            </a:r>
            <a:r>
              <a:rPr sz="4400" spc="-35" dirty="0"/>
              <a:t> </a:t>
            </a:r>
            <a:r>
              <a:rPr sz="4400" spc="-5" dirty="0"/>
              <a:t>en Media</a:t>
            </a:r>
            <a:r>
              <a:rPr sz="4400" spc="-20" dirty="0"/>
              <a:t> </a:t>
            </a:r>
            <a:r>
              <a:rPr sz="4400" spc="-60" dirty="0"/>
              <a:t>Tensión</a:t>
            </a:r>
            <a:endParaRPr sz="4400"/>
          </a:p>
        </p:txBody>
      </p:sp>
      <p:grpSp>
        <p:nvGrpSpPr>
          <p:cNvPr id="7" name="object 7"/>
          <p:cNvGrpSpPr/>
          <p:nvPr/>
        </p:nvGrpSpPr>
        <p:grpSpPr>
          <a:xfrm>
            <a:off x="262127" y="1502663"/>
            <a:ext cx="8472170" cy="4840605"/>
            <a:chOff x="262127" y="1502663"/>
            <a:chExt cx="8472170" cy="484060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955" y="1572767"/>
              <a:ext cx="8324088" cy="46207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2127" y="1502663"/>
              <a:ext cx="7845552" cy="48402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199" y="1600199"/>
              <a:ext cx="8229600" cy="452628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7199" y="1600199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E681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35940" y="1607946"/>
            <a:ext cx="7298055" cy="4415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73533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latin typeface="Calibri"/>
                <a:cs typeface="Calibri"/>
              </a:rPr>
              <a:t>Tipos de </a:t>
            </a:r>
            <a:r>
              <a:rPr sz="3200" spc="-15" dirty="0">
                <a:latin typeface="Calibri"/>
                <a:cs typeface="Calibri"/>
              </a:rPr>
              <a:t>arquitecturas </a:t>
            </a:r>
            <a:r>
              <a:rPr sz="3200" dirty="0">
                <a:latin typeface="Calibri"/>
                <a:cs typeface="Calibri"/>
              </a:rPr>
              <a:t>mas </a:t>
            </a:r>
            <a:r>
              <a:rPr sz="3200" spc="-5" dirty="0">
                <a:latin typeface="Calibri"/>
                <a:cs typeface="Calibri"/>
              </a:rPr>
              <a:t>comunes </a:t>
            </a:r>
            <a:r>
              <a:rPr sz="3200" dirty="0">
                <a:latin typeface="Calibri"/>
                <a:cs typeface="Calibri"/>
              </a:rPr>
              <a:t>en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distribución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 </a:t>
            </a:r>
            <a:r>
              <a:rPr sz="3200" spc="-10" dirty="0">
                <a:latin typeface="Calibri"/>
                <a:cs typeface="Calibri"/>
              </a:rPr>
              <a:t>industrial:</a:t>
            </a:r>
            <a:endParaRPr sz="32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3200" spc="-10" dirty="0">
                <a:latin typeface="Calibri"/>
                <a:cs typeface="Calibri"/>
              </a:rPr>
              <a:t>Distribución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radial</a:t>
            </a:r>
            <a:endParaRPr sz="32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3200" spc="-10" dirty="0">
                <a:latin typeface="Calibri"/>
                <a:cs typeface="Calibri"/>
              </a:rPr>
              <a:t>Acometidas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</a:t>
            </a:r>
            <a:r>
              <a:rPr sz="3200" spc="-10" dirty="0">
                <a:latin typeface="Calibri"/>
                <a:cs typeface="Calibri"/>
              </a:rPr>
              <a:t> paralelo</a:t>
            </a:r>
            <a:endParaRPr sz="32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Doble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barra</a:t>
            </a:r>
            <a:endParaRPr sz="32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Anillo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abierto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interruptor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seccionador</a:t>
            </a:r>
            <a:endParaRPr sz="3200">
              <a:latin typeface="Calibri"/>
              <a:cs typeface="Calibri"/>
            </a:endParaRPr>
          </a:p>
          <a:p>
            <a:pPr marL="355600" marR="421005" indent="-34353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Anillo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cerrado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abierto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interruptor </a:t>
            </a:r>
            <a:r>
              <a:rPr sz="3200" spc="-7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automático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2063" y="320039"/>
              <a:ext cx="8116824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717C82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433705">
              <a:lnSpc>
                <a:spcPct val="100000"/>
              </a:lnSpc>
              <a:spcBef>
                <a:spcPts val="1580"/>
              </a:spcBef>
            </a:pPr>
            <a:r>
              <a:rPr sz="4400" spc="-20" dirty="0"/>
              <a:t>Arquitecturas</a:t>
            </a:r>
            <a:r>
              <a:rPr sz="4400" spc="-35" dirty="0"/>
              <a:t> </a:t>
            </a:r>
            <a:r>
              <a:rPr sz="4400" spc="-5" dirty="0"/>
              <a:t>en Media</a:t>
            </a:r>
            <a:r>
              <a:rPr sz="4400" spc="-20" dirty="0"/>
              <a:t> </a:t>
            </a:r>
            <a:r>
              <a:rPr sz="4400" spc="-60" dirty="0"/>
              <a:t>Tensión</a:t>
            </a:r>
            <a:endParaRPr sz="4400"/>
          </a:p>
        </p:txBody>
      </p:sp>
      <p:grpSp>
        <p:nvGrpSpPr>
          <p:cNvPr id="7" name="object 7"/>
          <p:cNvGrpSpPr/>
          <p:nvPr/>
        </p:nvGrpSpPr>
        <p:grpSpPr>
          <a:xfrm>
            <a:off x="286511" y="1510283"/>
            <a:ext cx="4257040" cy="4683760"/>
            <a:chOff x="286511" y="1510283"/>
            <a:chExt cx="4257040" cy="468376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955" y="1572767"/>
              <a:ext cx="4133088" cy="46207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6511" y="1510283"/>
              <a:ext cx="3805428" cy="42519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199" y="1600199"/>
              <a:ext cx="4038600" cy="452628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7199" y="1600199"/>
              <a:ext cx="4038600" cy="4526280"/>
            </a:xfrm>
            <a:custGeom>
              <a:avLst/>
              <a:gdLst/>
              <a:ahLst/>
              <a:cxnLst/>
              <a:rect l="l" t="t" r="r" b="b"/>
              <a:pathLst>
                <a:path w="4038600" h="4526280">
                  <a:moveTo>
                    <a:pt x="0" y="4526280"/>
                  </a:moveTo>
                  <a:lnTo>
                    <a:pt x="4038600" y="4526280"/>
                  </a:lnTo>
                  <a:lnTo>
                    <a:pt x="4038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E681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7659" y="1531619"/>
              <a:ext cx="3168395" cy="789431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35940" y="1525041"/>
            <a:ext cx="3230880" cy="395224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b="1" spc="-10" dirty="0">
                <a:latin typeface="Calibri"/>
                <a:cs typeface="Calibri"/>
              </a:rPr>
              <a:t>Distribución </a:t>
            </a:r>
            <a:r>
              <a:rPr sz="2800" b="1" spc="-15" dirty="0">
                <a:latin typeface="Calibri"/>
                <a:cs typeface="Calibri"/>
              </a:rPr>
              <a:t>radial</a:t>
            </a:r>
            <a:endParaRPr sz="2800">
              <a:latin typeface="Calibri"/>
              <a:cs typeface="Calibri"/>
            </a:endParaRPr>
          </a:p>
          <a:p>
            <a:pPr marL="355600" marR="414020" indent="-343535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35" dirty="0">
                <a:latin typeface="Calibri"/>
                <a:cs typeface="Calibri"/>
              </a:rPr>
              <a:t>Para </a:t>
            </a:r>
            <a:r>
              <a:rPr sz="2800" spc="-15" dirty="0">
                <a:latin typeface="Calibri"/>
                <a:cs typeface="Calibri"/>
              </a:rPr>
              <a:t>procesos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no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continuos</a:t>
            </a:r>
            <a:endParaRPr sz="28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libri"/>
                <a:cs typeface="Calibri"/>
              </a:rPr>
              <a:t>Baja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continuidad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servicio</a:t>
            </a:r>
            <a:endParaRPr sz="2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20" dirty="0">
                <a:latin typeface="Calibri"/>
                <a:cs typeface="Calibri"/>
              </a:rPr>
              <a:t>Fácil </a:t>
            </a:r>
            <a:r>
              <a:rPr sz="2800" spc="-15" dirty="0">
                <a:latin typeface="Calibri"/>
                <a:cs typeface="Calibri"/>
              </a:rPr>
              <a:t>protección</a:t>
            </a:r>
            <a:endParaRPr sz="2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20" dirty="0">
                <a:latin typeface="Calibri"/>
                <a:cs typeface="Calibri"/>
              </a:rPr>
              <a:t>Fácil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explotación</a:t>
            </a:r>
            <a:endParaRPr sz="2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20" dirty="0">
                <a:latin typeface="Calibri"/>
                <a:cs typeface="Calibri"/>
              </a:rPr>
              <a:t>Coste </a:t>
            </a:r>
            <a:r>
              <a:rPr sz="2800" spc="-15" dirty="0">
                <a:latin typeface="Calibri"/>
                <a:cs typeface="Calibri"/>
              </a:rPr>
              <a:t>económico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546091" y="1626107"/>
            <a:ext cx="4156075" cy="4465320"/>
            <a:chOff x="4546091" y="1626107"/>
            <a:chExt cx="4156075" cy="4465320"/>
          </a:xfrm>
        </p:grpSpPr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12807" y="1718288"/>
              <a:ext cx="3917768" cy="348761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559045" y="1639061"/>
              <a:ext cx="4130040" cy="3637915"/>
            </a:xfrm>
            <a:custGeom>
              <a:avLst/>
              <a:gdLst/>
              <a:ahLst/>
              <a:cxnLst/>
              <a:rect l="l" t="t" r="r" b="b"/>
              <a:pathLst>
                <a:path w="4130040" h="3637915">
                  <a:moveTo>
                    <a:pt x="0" y="3637788"/>
                  </a:moveTo>
                  <a:lnTo>
                    <a:pt x="4130040" y="3637788"/>
                  </a:lnTo>
                  <a:lnTo>
                    <a:pt x="4130040" y="0"/>
                  </a:lnTo>
                  <a:lnTo>
                    <a:pt x="0" y="0"/>
                  </a:lnTo>
                  <a:lnTo>
                    <a:pt x="0" y="3637788"/>
                  </a:lnTo>
                  <a:close/>
                </a:path>
              </a:pathLst>
            </a:custGeom>
            <a:ln w="25907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98896" y="5441988"/>
              <a:ext cx="2010003" cy="6493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2063" y="320039"/>
              <a:ext cx="8116824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717C82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433705">
              <a:lnSpc>
                <a:spcPct val="100000"/>
              </a:lnSpc>
              <a:spcBef>
                <a:spcPts val="1580"/>
              </a:spcBef>
            </a:pPr>
            <a:r>
              <a:rPr sz="4400" spc="-20" dirty="0"/>
              <a:t>Arquitecturas</a:t>
            </a:r>
            <a:r>
              <a:rPr sz="4400" spc="-35" dirty="0"/>
              <a:t> </a:t>
            </a:r>
            <a:r>
              <a:rPr sz="4400" spc="-5" dirty="0"/>
              <a:t>en Media</a:t>
            </a:r>
            <a:r>
              <a:rPr sz="4400" spc="-20" dirty="0"/>
              <a:t> </a:t>
            </a:r>
            <a:r>
              <a:rPr sz="4400" spc="-60" dirty="0"/>
              <a:t>Tensión</a:t>
            </a:r>
            <a:endParaRPr sz="4400"/>
          </a:p>
        </p:txBody>
      </p:sp>
      <p:grpSp>
        <p:nvGrpSpPr>
          <p:cNvPr id="7" name="object 7"/>
          <p:cNvGrpSpPr/>
          <p:nvPr/>
        </p:nvGrpSpPr>
        <p:grpSpPr>
          <a:xfrm>
            <a:off x="286511" y="1510283"/>
            <a:ext cx="4257040" cy="4683760"/>
            <a:chOff x="286511" y="1510283"/>
            <a:chExt cx="4257040" cy="468376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955" y="1572767"/>
              <a:ext cx="4133088" cy="46207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6511" y="1510283"/>
              <a:ext cx="4248912" cy="42519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199" y="1600199"/>
              <a:ext cx="4038600" cy="452628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7199" y="1600199"/>
              <a:ext cx="4038600" cy="4526280"/>
            </a:xfrm>
            <a:custGeom>
              <a:avLst/>
              <a:gdLst/>
              <a:ahLst/>
              <a:cxnLst/>
              <a:rect l="l" t="t" r="r" b="b"/>
              <a:pathLst>
                <a:path w="4038600" h="4526280">
                  <a:moveTo>
                    <a:pt x="0" y="4526280"/>
                  </a:moveTo>
                  <a:lnTo>
                    <a:pt x="4038600" y="4526280"/>
                  </a:lnTo>
                  <a:lnTo>
                    <a:pt x="4038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E681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7659" y="1531619"/>
              <a:ext cx="3942588" cy="789431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35940" y="1525041"/>
            <a:ext cx="3754120" cy="395224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b="1" spc="-10" dirty="0">
                <a:latin typeface="Calibri"/>
                <a:cs typeface="Calibri"/>
              </a:rPr>
              <a:t>Acometidas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en</a:t>
            </a:r>
            <a:r>
              <a:rPr sz="2800" b="1" spc="-1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paralelo</a:t>
            </a:r>
            <a:endParaRPr sz="2800">
              <a:latin typeface="Calibri"/>
              <a:cs typeface="Calibri"/>
            </a:endParaRPr>
          </a:p>
          <a:p>
            <a:pPr marL="355600" marR="262255" indent="-343535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15" dirty="0">
                <a:latin typeface="Calibri"/>
                <a:cs typeface="Calibri"/>
              </a:rPr>
              <a:t>Sistemas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eléctricos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grandes </a:t>
            </a:r>
            <a:r>
              <a:rPr sz="2800" spc="-5" dirty="0">
                <a:latin typeface="Calibri"/>
                <a:cs typeface="Calibri"/>
              </a:rPr>
              <a:t>de </a:t>
            </a:r>
            <a:r>
              <a:rPr sz="2800" spc="-15" dirty="0">
                <a:latin typeface="Calibri"/>
                <a:cs typeface="Calibri"/>
              </a:rPr>
              <a:t>expansión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limitada</a:t>
            </a:r>
            <a:endParaRPr sz="2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libri"/>
                <a:cs typeface="Calibri"/>
              </a:rPr>
              <a:t>Continuidad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servicio</a:t>
            </a:r>
            <a:endParaRPr sz="2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15" dirty="0">
                <a:latin typeface="Calibri"/>
                <a:cs typeface="Calibri"/>
              </a:rPr>
              <a:t>Protección</a:t>
            </a:r>
            <a:r>
              <a:rPr sz="2800" spc="-5" dirty="0">
                <a:latin typeface="Calibri"/>
                <a:cs typeface="Calibri"/>
              </a:rPr>
              <a:t> sencilla</a:t>
            </a:r>
            <a:endParaRPr sz="2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20" dirty="0">
                <a:latin typeface="Calibri"/>
                <a:cs typeface="Calibri"/>
              </a:rPr>
              <a:t>Control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automático</a:t>
            </a:r>
            <a:endParaRPr sz="2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20" dirty="0">
                <a:latin typeface="Calibri"/>
                <a:cs typeface="Calibri"/>
              </a:rPr>
              <a:t>Coste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elevado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546091" y="1603247"/>
            <a:ext cx="4200525" cy="4488180"/>
            <a:chOff x="4546091" y="1603247"/>
            <a:chExt cx="4200525" cy="4488180"/>
          </a:xfrm>
        </p:grpSpPr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8896" y="5441988"/>
              <a:ext cx="2010003" cy="64931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71999" y="1632737"/>
              <a:ext cx="4148328" cy="336330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559045" y="1616201"/>
              <a:ext cx="4174490" cy="3482340"/>
            </a:xfrm>
            <a:custGeom>
              <a:avLst/>
              <a:gdLst/>
              <a:ahLst/>
              <a:cxnLst/>
              <a:rect l="l" t="t" r="r" b="b"/>
              <a:pathLst>
                <a:path w="4174490" h="3482340">
                  <a:moveTo>
                    <a:pt x="0" y="3482340"/>
                  </a:moveTo>
                  <a:lnTo>
                    <a:pt x="4174236" y="3482340"/>
                  </a:lnTo>
                  <a:lnTo>
                    <a:pt x="4174236" y="0"/>
                  </a:lnTo>
                  <a:lnTo>
                    <a:pt x="0" y="0"/>
                  </a:lnTo>
                  <a:lnTo>
                    <a:pt x="0" y="3482340"/>
                  </a:lnTo>
                  <a:close/>
                </a:path>
              </a:pathLst>
            </a:custGeom>
            <a:ln w="25908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2063" y="320039"/>
              <a:ext cx="8116824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717C82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433705">
              <a:lnSpc>
                <a:spcPct val="100000"/>
              </a:lnSpc>
              <a:spcBef>
                <a:spcPts val="1580"/>
              </a:spcBef>
            </a:pPr>
            <a:r>
              <a:rPr sz="4400" spc="-20" dirty="0"/>
              <a:t>Arquitecturas</a:t>
            </a:r>
            <a:r>
              <a:rPr sz="4400" spc="-35" dirty="0"/>
              <a:t> </a:t>
            </a:r>
            <a:r>
              <a:rPr sz="4400" spc="-5" dirty="0"/>
              <a:t>en Media</a:t>
            </a:r>
            <a:r>
              <a:rPr sz="4400" spc="-20" dirty="0"/>
              <a:t> </a:t>
            </a:r>
            <a:r>
              <a:rPr sz="4400" spc="-60" dirty="0"/>
              <a:t>Tensión</a:t>
            </a:r>
            <a:endParaRPr sz="4400"/>
          </a:p>
        </p:txBody>
      </p:sp>
      <p:grpSp>
        <p:nvGrpSpPr>
          <p:cNvPr id="7" name="object 7"/>
          <p:cNvGrpSpPr/>
          <p:nvPr/>
        </p:nvGrpSpPr>
        <p:grpSpPr>
          <a:xfrm>
            <a:off x="286511" y="1467611"/>
            <a:ext cx="3180715" cy="4726305"/>
            <a:chOff x="286511" y="1467611"/>
            <a:chExt cx="3180715" cy="472630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955" y="1572767"/>
              <a:ext cx="3057144" cy="46207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6511" y="1467611"/>
              <a:ext cx="3147060" cy="472135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199" y="1600199"/>
              <a:ext cx="2962655" cy="452628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7199" y="1600199"/>
              <a:ext cx="2962910" cy="4526280"/>
            </a:xfrm>
            <a:custGeom>
              <a:avLst/>
              <a:gdLst/>
              <a:ahLst/>
              <a:cxnLst/>
              <a:rect l="l" t="t" r="r" b="b"/>
              <a:pathLst>
                <a:path w="2962910" h="4526280">
                  <a:moveTo>
                    <a:pt x="0" y="4526280"/>
                  </a:moveTo>
                  <a:lnTo>
                    <a:pt x="2962655" y="4526280"/>
                  </a:lnTo>
                  <a:lnTo>
                    <a:pt x="2962655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E681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7659" y="1488947"/>
              <a:ext cx="2208276" cy="789431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35940" y="1523998"/>
            <a:ext cx="2638425" cy="438023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2800" b="1" spc="-10" dirty="0">
                <a:latin typeface="Calibri"/>
                <a:cs typeface="Calibri"/>
              </a:rPr>
              <a:t>Doble</a:t>
            </a:r>
            <a:r>
              <a:rPr sz="2800" b="1" spc="-25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barra</a:t>
            </a:r>
            <a:endParaRPr sz="2800">
              <a:latin typeface="Calibri"/>
              <a:cs typeface="Calibri"/>
            </a:endParaRPr>
          </a:p>
          <a:p>
            <a:pPr marL="355600" marR="5080" indent="-343535">
              <a:lnSpc>
                <a:spcPts val="3020"/>
              </a:lnSpc>
              <a:spcBef>
                <a:spcPts val="72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35" dirty="0">
                <a:latin typeface="Calibri"/>
                <a:cs typeface="Calibri"/>
              </a:rPr>
              <a:t>Para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sistemas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sin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interrupción</a:t>
            </a:r>
            <a:endParaRPr sz="2800">
              <a:latin typeface="Calibri"/>
              <a:cs typeface="Calibri"/>
            </a:endParaRPr>
          </a:p>
          <a:p>
            <a:pPr marL="355600" marR="70485" indent="-343535">
              <a:lnSpc>
                <a:spcPts val="3030"/>
              </a:lnSpc>
              <a:spcBef>
                <a:spcPts val="67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libri"/>
                <a:cs typeface="Calibri"/>
              </a:rPr>
              <a:t>Continuidad de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servicio</a:t>
            </a:r>
            <a:endParaRPr sz="2800">
              <a:latin typeface="Calibri"/>
              <a:cs typeface="Calibri"/>
            </a:endParaRPr>
          </a:p>
          <a:p>
            <a:pPr marL="355600" marR="737235" indent="-343535">
              <a:lnSpc>
                <a:spcPts val="3020"/>
              </a:lnSpc>
              <a:spcBef>
                <a:spcPts val="67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libri"/>
                <a:cs typeface="Calibri"/>
              </a:rPr>
              <a:t>P</a:t>
            </a:r>
            <a:r>
              <a:rPr sz="2800" spc="-65" dirty="0">
                <a:latin typeface="Calibri"/>
                <a:cs typeface="Calibri"/>
              </a:rPr>
              <a:t>r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spc="-30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ec</a:t>
            </a:r>
            <a:r>
              <a:rPr sz="2800" dirty="0">
                <a:latin typeface="Calibri"/>
                <a:cs typeface="Calibri"/>
              </a:rPr>
              <a:t>c</a:t>
            </a:r>
            <a:r>
              <a:rPr sz="2800" spc="-5" dirty="0">
                <a:latin typeface="Calibri"/>
                <a:cs typeface="Calibri"/>
              </a:rPr>
              <a:t>ión  </a:t>
            </a:r>
            <a:r>
              <a:rPr sz="2800" spc="-10" dirty="0">
                <a:latin typeface="Calibri"/>
                <a:cs typeface="Calibri"/>
              </a:rPr>
              <a:t>compleja</a:t>
            </a:r>
            <a:endParaRPr sz="2800">
              <a:latin typeface="Calibri"/>
              <a:cs typeface="Calibri"/>
            </a:endParaRPr>
          </a:p>
          <a:p>
            <a:pPr marL="355600" marR="629285" indent="-343535">
              <a:lnSpc>
                <a:spcPts val="3020"/>
              </a:lnSpc>
              <a:spcBef>
                <a:spcPts val="68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20" dirty="0">
                <a:latin typeface="Calibri"/>
                <a:cs typeface="Calibri"/>
              </a:rPr>
              <a:t>Control 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au</a:t>
            </a:r>
            <a:r>
              <a:rPr sz="2800" spc="-35" dirty="0">
                <a:latin typeface="Calibri"/>
                <a:cs typeface="Calibri"/>
              </a:rPr>
              <a:t>t</a:t>
            </a:r>
            <a:r>
              <a:rPr sz="2800" spc="-10" dirty="0">
                <a:latin typeface="Calibri"/>
                <a:cs typeface="Calibri"/>
              </a:rPr>
              <a:t>om</a:t>
            </a:r>
            <a:r>
              <a:rPr sz="2800" spc="-30" dirty="0">
                <a:latin typeface="Calibri"/>
                <a:cs typeface="Calibri"/>
              </a:rPr>
              <a:t>á</a:t>
            </a:r>
            <a:r>
              <a:rPr sz="2800" spc="-5" dirty="0">
                <a:latin typeface="Calibri"/>
                <a:cs typeface="Calibri"/>
              </a:rPr>
              <a:t>ti</a:t>
            </a:r>
            <a:r>
              <a:rPr sz="2800" spc="-35" dirty="0">
                <a:latin typeface="Calibri"/>
                <a:cs typeface="Calibri"/>
              </a:rPr>
              <a:t>c</a:t>
            </a:r>
            <a:r>
              <a:rPr sz="2800" spc="-5" dirty="0">
                <a:latin typeface="Calibri"/>
                <a:cs typeface="Calibri"/>
              </a:rPr>
              <a:t>o</a:t>
            </a:r>
            <a:endParaRPr sz="2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29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20" dirty="0">
                <a:latin typeface="Calibri"/>
                <a:cs typeface="Calibri"/>
              </a:rPr>
              <a:t>Coste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elevado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538728" y="1603247"/>
            <a:ext cx="5227320" cy="4488180"/>
            <a:chOff x="3538728" y="1603247"/>
            <a:chExt cx="5227320" cy="4488180"/>
          </a:xfrm>
        </p:grpSpPr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8896" y="5441988"/>
              <a:ext cx="2010003" cy="64931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93712" y="1658233"/>
              <a:ext cx="5138120" cy="318186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551682" y="1616201"/>
              <a:ext cx="5201920" cy="3266440"/>
            </a:xfrm>
            <a:custGeom>
              <a:avLst/>
              <a:gdLst/>
              <a:ahLst/>
              <a:cxnLst/>
              <a:rect l="l" t="t" r="r" b="b"/>
              <a:pathLst>
                <a:path w="5201920" h="3266440">
                  <a:moveTo>
                    <a:pt x="0" y="3265931"/>
                  </a:moveTo>
                  <a:lnTo>
                    <a:pt x="5201412" y="3265931"/>
                  </a:lnTo>
                  <a:lnTo>
                    <a:pt x="5201412" y="0"/>
                  </a:lnTo>
                  <a:lnTo>
                    <a:pt x="0" y="0"/>
                  </a:lnTo>
                  <a:lnTo>
                    <a:pt x="0" y="3265931"/>
                  </a:lnTo>
                  <a:close/>
                </a:path>
              </a:pathLst>
            </a:custGeom>
            <a:ln w="25908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2063" y="320039"/>
              <a:ext cx="8116824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717C82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433705">
              <a:lnSpc>
                <a:spcPct val="100000"/>
              </a:lnSpc>
              <a:spcBef>
                <a:spcPts val="1580"/>
              </a:spcBef>
            </a:pPr>
            <a:r>
              <a:rPr sz="4400" spc="-20" dirty="0"/>
              <a:t>Arquitecturas</a:t>
            </a:r>
            <a:r>
              <a:rPr sz="4400" spc="-35" dirty="0"/>
              <a:t> </a:t>
            </a:r>
            <a:r>
              <a:rPr sz="4400" spc="-5" dirty="0"/>
              <a:t>en Media</a:t>
            </a:r>
            <a:r>
              <a:rPr sz="4400" spc="-20" dirty="0"/>
              <a:t> </a:t>
            </a:r>
            <a:r>
              <a:rPr sz="4400" spc="-60" dirty="0"/>
              <a:t>Tensión</a:t>
            </a:r>
            <a:endParaRPr sz="4400"/>
          </a:p>
        </p:txBody>
      </p:sp>
      <p:grpSp>
        <p:nvGrpSpPr>
          <p:cNvPr id="7" name="object 7"/>
          <p:cNvGrpSpPr/>
          <p:nvPr/>
        </p:nvGrpSpPr>
        <p:grpSpPr>
          <a:xfrm>
            <a:off x="301752" y="1519427"/>
            <a:ext cx="3813175" cy="4745990"/>
            <a:chOff x="301752" y="1519427"/>
            <a:chExt cx="3813175" cy="474599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956" y="1572767"/>
              <a:ext cx="3704844" cy="46207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1752" y="1519427"/>
              <a:ext cx="3768852" cy="47457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200" y="1600199"/>
              <a:ext cx="3610355" cy="452628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7200" y="1600199"/>
              <a:ext cx="3610610" cy="4526280"/>
            </a:xfrm>
            <a:custGeom>
              <a:avLst/>
              <a:gdLst/>
              <a:ahLst/>
              <a:cxnLst/>
              <a:rect l="l" t="t" r="r" b="b"/>
              <a:pathLst>
                <a:path w="3610610" h="4526280">
                  <a:moveTo>
                    <a:pt x="0" y="4526280"/>
                  </a:moveTo>
                  <a:lnTo>
                    <a:pt x="3610355" y="4526280"/>
                  </a:lnTo>
                  <a:lnTo>
                    <a:pt x="3610355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E681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2900" y="1539239"/>
              <a:ext cx="2945892" cy="73304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2900" y="1935479"/>
              <a:ext cx="3686555" cy="73304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35940" y="1611833"/>
            <a:ext cx="3277235" cy="43865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600" b="1" spc="-5" dirty="0">
                <a:latin typeface="Calibri"/>
                <a:cs typeface="Calibri"/>
              </a:rPr>
              <a:t>Anillo </a:t>
            </a:r>
            <a:r>
              <a:rPr sz="2600" b="1" spc="-10" dirty="0">
                <a:latin typeface="Calibri"/>
                <a:cs typeface="Calibri"/>
              </a:rPr>
              <a:t>abierto </a:t>
            </a:r>
            <a:r>
              <a:rPr sz="2600" b="1" spc="-5" dirty="0">
                <a:latin typeface="Calibri"/>
                <a:cs typeface="Calibri"/>
              </a:rPr>
              <a:t>con </a:t>
            </a:r>
            <a:r>
              <a:rPr sz="2600" b="1" dirty="0">
                <a:latin typeface="Calibri"/>
                <a:cs typeface="Calibri"/>
              </a:rPr>
              <a:t> </a:t>
            </a:r>
            <a:r>
              <a:rPr sz="2600" b="1" spc="-15" dirty="0">
                <a:latin typeface="Calibri"/>
                <a:cs typeface="Calibri"/>
              </a:rPr>
              <a:t>interruptor</a:t>
            </a:r>
            <a:r>
              <a:rPr sz="2600" b="1" spc="-25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seccionador</a:t>
            </a:r>
            <a:endParaRPr sz="2600">
              <a:latin typeface="Calibri"/>
              <a:cs typeface="Calibri"/>
            </a:endParaRPr>
          </a:p>
          <a:p>
            <a:pPr marL="355600" marR="187960" indent="-343535" algn="just">
              <a:lnSpc>
                <a:spcPct val="100000"/>
              </a:lnSpc>
              <a:spcBef>
                <a:spcPts val="625"/>
              </a:spcBef>
              <a:buFont typeface="Arial MT"/>
              <a:buChar char="•"/>
              <a:tabLst>
                <a:tab pos="356235" algn="l"/>
              </a:tabLst>
            </a:pPr>
            <a:r>
              <a:rPr sz="2600" spc="-10" dirty="0">
                <a:latin typeface="Calibri"/>
                <a:cs typeface="Calibri"/>
              </a:rPr>
              <a:t>Sistemas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grandes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de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expansión futura </a:t>
            </a:r>
            <a:r>
              <a:rPr sz="2600" spc="-5" dirty="0">
                <a:latin typeface="Calibri"/>
                <a:cs typeface="Calibri"/>
              </a:rPr>
              <a:t>no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limitada</a:t>
            </a:r>
            <a:endParaRPr sz="2600">
              <a:latin typeface="Calibri"/>
              <a:cs typeface="Calibri"/>
            </a:endParaRPr>
          </a:p>
          <a:p>
            <a:pPr marL="355600" marR="596265" indent="-343535">
              <a:lnSpc>
                <a:spcPct val="100000"/>
              </a:lnSpc>
              <a:spcBef>
                <a:spcPts val="63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spc="-50" dirty="0">
                <a:latin typeface="Calibri"/>
                <a:cs typeface="Calibri"/>
              </a:rPr>
              <a:t>R</a:t>
            </a:r>
            <a:r>
              <a:rPr sz="2600" dirty="0">
                <a:latin typeface="Calibri"/>
                <a:cs typeface="Calibri"/>
              </a:rPr>
              <a:t>e</a:t>
            </a:r>
            <a:r>
              <a:rPr sz="2600" spc="-25" dirty="0">
                <a:latin typeface="Calibri"/>
                <a:cs typeface="Calibri"/>
              </a:rPr>
              <a:t>s</a:t>
            </a:r>
            <a:r>
              <a:rPr sz="2600" spc="-35" dirty="0">
                <a:latin typeface="Calibri"/>
                <a:cs typeface="Calibri"/>
              </a:rPr>
              <a:t>t</a:t>
            </a:r>
            <a:r>
              <a:rPr sz="2600" dirty="0">
                <a:latin typeface="Calibri"/>
                <a:cs typeface="Calibri"/>
              </a:rPr>
              <a:t>ablecimi</a:t>
            </a:r>
            <a:r>
              <a:rPr sz="2600" spc="-15" dirty="0">
                <a:latin typeface="Calibri"/>
                <a:cs typeface="Calibri"/>
              </a:rPr>
              <a:t>e</a:t>
            </a:r>
            <a:r>
              <a:rPr sz="2600" spc="-25" dirty="0">
                <a:latin typeface="Calibri"/>
                <a:cs typeface="Calibri"/>
              </a:rPr>
              <a:t>nt</a:t>
            </a:r>
            <a:r>
              <a:rPr sz="2600" dirty="0">
                <a:latin typeface="Calibri"/>
                <a:cs typeface="Calibri"/>
              </a:rPr>
              <a:t>o  </a:t>
            </a:r>
            <a:r>
              <a:rPr sz="2600" spc="-5" dirty="0">
                <a:latin typeface="Calibri"/>
                <a:cs typeface="Calibri"/>
              </a:rPr>
              <a:t>medio</a:t>
            </a:r>
            <a:endParaRPr sz="26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62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latin typeface="Calibri"/>
                <a:cs typeface="Calibri"/>
              </a:rPr>
              <a:t>Protección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sencilla</a:t>
            </a:r>
            <a:endParaRPr sz="26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62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spc="-10" dirty="0">
                <a:latin typeface="Calibri"/>
                <a:cs typeface="Calibri"/>
              </a:rPr>
              <a:t>Control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automático</a:t>
            </a:r>
            <a:endParaRPr sz="26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62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spc="-15" dirty="0">
                <a:latin typeface="Calibri"/>
                <a:cs typeface="Calibri"/>
              </a:rPr>
              <a:t>Coste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económico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186428" y="1603247"/>
            <a:ext cx="4480560" cy="4488180"/>
            <a:chOff x="4186428" y="1603247"/>
            <a:chExt cx="4480560" cy="4488180"/>
          </a:xfrm>
        </p:grpSpPr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98896" y="5441988"/>
              <a:ext cx="2010003" cy="64931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12336" y="1629155"/>
              <a:ext cx="4428744" cy="340614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199382" y="1616201"/>
              <a:ext cx="4455160" cy="3432175"/>
            </a:xfrm>
            <a:custGeom>
              <a:avLst/>
              <a:gdLst/>
              <a:ahLst/>
              <a:cxnLst/>
              <a:rect l="l" t="t" r="r" b="b"/>
              <a:pathLst>
                <a:path w="4455159" h="3432175">
                  <a:moveTo>
                    <a:pt x="0" y="3432048"/>
                  </a:moveTo>
                  <a:lnTo>
                    <a:pt x="4454652" y="3432048"/>
                  </a:lnTo>
                  <a:lnTo>
                    <a:pt x="4454652" y="0"/>
                  </a:lnTo>
                  <a:lnTo>
                    <a:pt x="0" y="0"/>
                  </a:lnTo>
                  <a:lnTo>
                    <a:pt x="0" y="3432048"/>
                  </a:lnTo>
                  <a:close/>
                </a:path>
              </a:pathLst>
            </a:custGeom>
            <a:ln w="25907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2063" y="320039"/>
              <a:ext cx="8116824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717C82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433705">
              <a:lnSpc>
                <a:spcPct val="100000"/>
              </a:lnSpc>
              <a:spcBef>
                <a:spcPts val="1580"/>
              </a:spcBef>
            </a:pPr>
            <a:r>
              <a:rPr sz="4400" spc="-20" dirty="0"/>
              <a:t>Arquitecturas</a:t>
            </a:r>
            <a:r>
              <a:rPr sz="4400" spc="-35" dirty="0"/>
              <a:t> </a:t>
            </a:r>
            <a:r>
              <a:rPr sz="4400" spc="-5" dirty="0"/>
              <a:t>en Media</a:t>
            </a:r>
            <a:r>
              <a:rPr sz="4400" spc="-20" dirty="0"/>
              <a:t> </a:t>
            </a:r>
            <a:r>
              <a:rPr sz="4400" spc="-60" dirty="0"/>
              <a:t>Tensión</a:t>
            </a:r>
            <a:endParaRPr sz="4400"/>
          </a:p>
        </p:txBody>
      </p:sp>
      <p:grpSp>
        <p:nvGrpSpPr>
          <p:cNvPr id="7" name="object 7"/>
          <p:cNvGrpSpPr/>
          <p:nvPr/>
        </p:nvGrpSpPr>
        <p:grpSpPr>
          <a:xfrm>
            <a:off x="301752" y="1447800"/>
            <a:ext cx="3840479" cy="4745990"/>
            <a:chOff x="301752" y="1447800"/>
            <a:chExt cx="3840479" cy="474599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956" y="1572768"/>
              <a:ext cx="3704844" cy="46207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1752" y="1447800"/>
              <a:ext cx="3840479" cy="466648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200" y="1600200"/>
              <a:ext cx="3610355" cy="452628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7200" y="1600200"/>
              <a:ext cx="3610610" cy="4526280"/>
            </a:xfrm>
            <a:custGeom>
              <a:avLst/>
              <a:gdLst/>
              <a:ahLst/>
              <a:cxnLst/>
              <a:rect l="l" t="t" r="r" b="b"/>
              <a:pathLst>
                <a:path w="3610610" h="4526280">
                  <a:moveTo>
                    <a:pt x="0" y="4526280"/>
                  </a:moveTo>
                  <a:lnTo>
                    <a:pt x="3610355" y="4526280"/>
                  </a:lnTo>
                  <a:lnTo>
                    <a:pt x="3610355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E681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2900" y="1467611"/>
              <a:ext cx="3758184" cy="7330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2900" y="1784604"/>
              <a:ext cx="2606040" cy="7330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2900" y="2101595"/>
              <a:ext cx="2005583" cy="733043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535940" y="1540205"/>
            <a:ext cx="3271520" cy="430720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730"/>
              </a:spcBef>
            </a:pPr>
            <a:r>
              <a:rPr sz="2600" b="1" spc="-5" dirty="0">
                <a:latin typeface="Calibri"/>
                <a:cs typeface="Calibri"/>
              </a:rPr>
              <a:t>Anillo </a:t>
            </a:r>
            <a:r>
              <a:rPr sz="2600" b="1" spc="-10" dirty="0">
                <a:latin typeface="Calibri"/>
                <a:cs typeface="Calibri"/>
              </a:rPr>
              <a:t>abierto </a:t>
            </a:r>
            <a:r>
              <a:rPr sz="2600" b="1" dirty="0">
                <a:latin typeface="Calibri"/>
                <a:cs typeface="Calibri"/>
              </a:rPr>
              <a:t>o </a:t>
            </a:r>
            <a:r>
              <a:rPr sz="2600" b="1" spc="-10" dirty="0">
                <a:latin typeface="Calibri"/>
                <a:cs typeface="Calibri"/>
              </a:rPr>
              <a:t>cerrado </a:t>
            </a:r>
            <a:r>
              <a:rPr sz="2600" b="1" spc="-575" dirty="0">
                <a:latin typeface="Calibri"/>
                <a:cs typeface="Calibri"/>
              </a:rPr>
              <a:t> </a:t>
            </a:r>
            <a:r>
              <a:rPr sz="2600" b="1" spc="-5" dirty="0">
                <a:latin typeface="Calibri"/>
                <a:cs typeface="Calibri"/>
              </a:rPr>
              <a:t>con </a:t>
            </a:r>
            <a:r>
              <a:rPr sz="2600" b="1" spc="-15" dirty="0">
                <a:latin typeface="Calibri"/>
                <a:cs typeface="Calibri"/>
              </a:rPr>
              <a:t>interruptor </a:t>
            </a:r>
            <a:r>
              <a:rPr sz="2600" b="1" spc="-10" dirty="0">
                <a:latin typeface="Calibri"/>
                <a:cs typeface="Calibri"/>
              </a:rPr>
              <a:t> automático</a:t>
            </a:r>
            <a:endParaRPr sz="2600">
              <a:latin typeface="Calibri"/>
              <a:cs typeface="Calibri"/>
            </a:endParaRPr>
          </a:p>
          <a:p>
            <a:pPr marL="355600" marR="141605" indent="-343535">
              <a:lnSpc>
                <a:spcPts val="25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spc="-10" dirty="0">
                <a:latin typeface="Calibri"/>
                <a:cs typeface="Calibri"/>
              </a:rPr>
              <a:t>Sistemas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grandes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sin </a:t>
            </a:r>
            <a:r>
              <a:rPr sz="2600" spc="-57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interrupción</a:t>
            </a:r>
            <a:endParaRPr sz="2600">
              <a:latin typeface="Calibri"/>
              <a:cs typeface="Calibri"/>
            </a:endParaRPr>
          </a:p>
          <a:p>
            <a:pPr marL="355600" marR="859790" indent="-343535">
              <a:lnSpc>
                <a:spcPts val="2500"/>
              </a:lnSpc>
              <a:spcBef>
                <a:spcPts val="61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latin typeface="Calibri"/>
                <a:cs typeface="Calibri"/>
              </a:rPr>
              <a:t>Continuidad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de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servicio</a:t>
            </a:r>
            <a:endParaRPr sz="2600">
              <a:latin typeface="Calibri"/>
              <a:cs typeface="Calibri"/>
            </a:endParaRPr>
          </a:p>
          <a:p>
            <a:pPr marL="355600" marR="277495" indent="-343535">
              <a:lnSpc>
                <a:spcPct val="80000"/>
              </a:lnSpc>
              <a:spcBef>
                <a:spcPts val="64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latin typeface="Calibri"/>
                <a:cs typeface="Calibri"/>
              </a:rPr>
              <a:t>Funcionamiento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sin </a:t>
            </a:r>
            <a:r>
              <a:rPr sz="2600" spc="-57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interrupciones</a:t>
            </a:r>
            <a:endParaRPr sz="26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latin typeface="Calibri"/>
                <a:cs typeface="Calibri"/>
              </a:rPr>
              <a:t>Protección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compleja</a:t>
            </a:r>
            <a:endParaRPr sz="2600">
              <a:latin typeface="Calibri"/>
              <a:cs typeface="Calibri"/>
            </a:endParaRPr>
          </a:p>
          <a:p>
            <a:pPr marL="355600" marR="591185" indent="-343535">
              <a:lnSpc>
                <a:spcPct val="80000"/>
              </a:lnSpc>
              <a:spcBef>
                <a:spcPts val="62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spc="-50" dirty="0">
                <a:latin typeface="Calibri"/>
                <a:cs typeface="Calibri"/>
              </a:rPr>
              <a:t>R</a:t>
            </a:r>
            <a:r>
              <a:rPr sz="2600" dirty="0">
                <a:latin typeface="Calibri"/>
                <a:cs typeface="Calibri"/>
              </a:rPr>
              <a:t>e</a:t>
            </a:r>
            <a:r>
              <a:rPr sz="2600" spc="-25" dirty="0">
                <a:latin typeface="Calibri"/>
                <a:cs typeface="Calibri"/>
              </a:rPr>
              <a:t>s</a:t>
            </a:r>
            <a:r>
              <a:rPr sz="2600" spc="-35" dirty="0">
                <a:latin typeface="Calibri"/>
                <a:cs typeface="Calibri"/>
              </a:rPr>
              <a:t>t</a:t>
            </a:r>
            <a:r>
              <a:rPr sz="2600" dirty="0">
                <a:latin typeface="Calibri"/>
                <a:cs typeface="Calibri"/>
              </a:rPr>
              <a:t>ablecimi</a:t>
            </a:r>
            <a:r>
              <a:rPr sz="2600" spc="-15" dirty="0">
                <a:latin typeface="Calibri"/>
                <a:cs typeface="Calibri"/>
              </a:rPr>
              <a:t>e</a:t>
            </a:r>
            <a:r>
              <a:rPr sz="2600" spc="-25" dirty="0">
                <a:latin typeface="Calibri"/>
                <a:cs typeface="Calibri"/>
              </a:rPr>
              <a:t>nt</a:t>
            </a:r>
            <a:r>
              <a:rPr sz="2600" dirty="0">
                <a:latin typeface="Calibri"/>
                <a:cs typeface="Calibri"/>
              </a:rPr>
              <a:t>o  </a:t>
            </a:r>
            <a:r>
              <a:rPr sz="2600" spc="-10" dirty="0">
                <a:latin typeface="Calibri"/>
                <a:cs typeface="Calibri"/>
              </a:rPr>
              <a:t>rápido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140708" y="1603247"/>
            <a:ext cx="4567555" cy="4488180"/>
            <a:chOff x="4140708" y="1603247"/>
            <a:chExt cx="4567555" cy="4488180"/>
          </a:xfrm>
        </p:grpSpPr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98896" y="5441988"/>
              <a:ext cx="2010003" cy="64931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66616" y="1629155"/>
              <a:ext cx="4515611" cy="338328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153662" y="1616201"/>
              <a:ext cx="4541520" cy="3409315"/>
            </a:xfrm>
            <a:custGeom>
              <a:avLst/>
              <a:gdLst/>
              <a:ahLst/>
              <a:cxnLst/>
              <a:rect l="l" t="t" r="r" b="b"/>
              <a:pathLst>
                <a:path w="4541520" h="3409315">
                  <a:moveTo>
                    <a:pt x="0" y="3409188"/>
                  </a:moveTo>
                  <a:lnTo>
                    <a:pt x="4541520" y="3409188"/>
                  </a:lnTo>
                  <a:lnTo>
                    <a:pt x="4541520" y="0"/>
                  </a:lnTo>
                  <a:lnTo>
                    <a:pt x="0" y="0"/>
                  </a:lnTo>
                  <a:lnTo>
                    <a:pt x="0" y="3409188"/>
                  </a:lnTo>
                  <a:close/>
                </a:path>
              </a:pathLst>
            </a:custGeom>
            <a:ln w="25908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2063" y="320039"/>
              <a:ext cx="8116824" cy="12588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717C82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433705">
              <a:lnSpc>
                <a:spcPct val="100000"/>
              </a:lnSpc>
              <a:spcBef>
                <a:spcPts val="1580"/>
              </a:spcBef>
            </a:pPr>
            <a:r>
              <a:rPr sz="4400" spc="-20" dirty="0"/>
              <a:t>Arquitecturas</a:t>
            </a:r>
            <a:r>
              <a:rPr sz="4400" spc="-35" dirty="0"/>
              <a:t> </a:t>
            </a:r>
            <a:r>
              <a:rPr sz="4400" spc="-5" dirty="0"/>
              <a:t>en Media</a:t>
            </a:r>
            <a:r>
              <a:rPr sz="4400" spc="-20" dirty="0"/>
              <a:t> </a:t>
            </a:r>
            <a:r>
              <a:rPr sz="4400" spc="-60" dirty="0"/>
              <a:t>Tensión</a:t>
            </a:r>
            <a:endParaRPr sz="4400"/>
          </a:p>
        </p:txBody>
      </p:sp>
      <p:grpSp>
        <p:nvGrpSpPr>
          <p:cNvPr id="7" name="object 7"/>
          <p:cNvGrpSpPr/>
          <p:nvPr/>
        </p:nvGrpSpPr>
        <p:grpSpPr>
          <a:xfrm>
            <a:off x="301752" y="1447800"/>
            <a:ext cx="3840479" cy="4745990"/>
            <a:chOff x="301752" y="1447800"/>
            <a:chExt cx="3840479" cy="474599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956" y="1572768"/>
              <a:ext cx="3704844" cy="46207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1752" y="1447800"/>
              <a:ext cx="3840479" cy="466648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200" y="1600200"/>
              <a:ext cx="3610355" cy="452628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7200" y="1600200"/>
              <a:ext cx="3610610" cy="4526280"/>
            </a:xfrm>
            <a:custGeom>
              <a:avLst/>
              <a:gdLst/>
              <a:ahLst/>
              <a:cxnLst/>
              <a:rect l="l" t="t" r="r" b="b"/>
              <a:pathLst>
                <a:path w="3610610" h="4526280">
                  <a:moveTo>
                    <a:pt x="0" y="4526280"/>
                  </a:moveTo>
                  <a:lnTo>
                    <a:pt x="3610355" y="4526280"/>
                  </a:lnTo>
                  <a:lnTo>
                    <a:pt x="3610355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E681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2900" y="1467611"/>
              <a:ext cx="3758184" cy="7330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2900" y="1784604"/>
              <a:ext cx="2606040" cy="7330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2900" y="2101595"/>
              <a:ext cx="2005583" cy="733043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535940" y="1540205"/>
            <a:ext cx="3271520" cy="430720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730"/>
              </a:spcBef>
            </a:pPr>
            <a:r>
              <a:rPr sz="2600" b="1" spc="-5" dirty="0">
                <a:latin typeface="Calibri"/>
                <a:cs typeface="Calibri"/>
              </a:rPr>
              <a:t>Anillo </a:t>
            </a:r>
            <a:r>
              <a:rPr sz="2600" b="1" spc="-10" dirty="0">
                <a:latin typeface="Calibri"/>
                <a:cs typeface="Calibri"/>
              </a:rPr>
              <a:t>abierto </a:t>
            </a:r>
            <a:r>
              <a:rPr sz="2600" b="1" dirty="0">
                <a:latin typeface="Calibri"/>
                <a:cs typeface="Calibri"/>
              </a:rPr>
              <a:t>o </a:t>
            </a:r>
            <a:r>
              <a:rPr sz="2600" b="1" spc="-10" dirty="0">
                <a:latin typeface="Calibri"/>
                <a:cs typeface="Calibri"/>
              </a:rPr>
              <a:t>cerrado </a:t>
            </a:r>
            <a:r>
              <a:rPr sz="2600" b="1" spc="-575" dirty="0">
                <a:latin typeface="Calibri"/>
                <a:cs typeface="Calibri"/>
              </a:rPr>
              <a:t> </a:t>
            </a:r>
            <a:r>
              <a:rPr sz="2600" b="1" spc="-5" dirty="0">
                <a:latin typeface="Calibri"/>
                <a:cs typeface="Calibri"/>
              </a:rPr>
              <a:t>con </a:t>
            </a:r>
            <a:r>
              <a:rPr sz="2600" b="1" spc="-15" dirty="0">
                <a:latin typeface="Calibri"/>
                <a:cs typeface="Calibri"/>
              </a:rPr>
              <a:t>interruptor </a:t>
            </a:r>
            <a:r>
              <a:rPr sz="2600" b="1" spc="-10" dirty="0">
                <a:latin typeface="Calibri"/>
                <a:cs typeface="Calibri"/>
              </a:rPr>
              <a:t> automático</a:t>
            </a:r>
            <a:endParaRPr sz="2600">
              <a:latin typeface="Calibri"/>
              <a:cs typeface="Calibri"/>
            </a:endParaRPr>
          </a:p>
          <a:p>
            <a:pPr marL="355600" marR="141605" indent="-343535">
              <a:lnSpc>
                <a:spcPts val="25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spc="-10" dirty="0">
                <a:latin typeface="Calibri"/>
                <a:cs typeface="Calibri"/>
              </a:rPr>
              <a:t>Sistemas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grandes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sin </a:t>
            </a:r>
            <a:r>
              <a:rPr sz="2600" spc="-57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interrupción</a:t>
            </a:r>
            <a:endParaRPr sz="2600">
              <a:latin typeface="Calibri"/>
              <a:cs typeface="Calibri"/>
            </a:endParaRPr>
          </a:p>
          <a:p>
            <a:pPr marL="355600" marR="859790" indent="-343535">
              <a:lnSpc>
                <a:spcPts val="2500"/>
              </a:lnSpc>
              <a:spcBef>
                <a:spcPts val="61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latin typeface="Calibri"/>
                <a:cs typeface="Calibri"/>
              </a:rPr>
              <a:t>Continuidad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de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servicio</a:t>
            </a:r>
            <a:endParaRPr sz="2600">
              <a:latin typeface="Calibri"/>
              <a:cs typeface="Calibri"/>
            </a:endParaRPr>
          </a:p>
          <a:p>
            <a:pPr marL="355600" marR="277495" indent="-343535">
              <a:lnSpc>
                <a:spcPct val="80000"/>
              </a:lnSpc>
              <a:spcBef>
                <a:spcPts val="64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latin typeface="Calibri"/>
                <a:cs typeface="Calibri"/>
              </a:rPr>
              <a:t>Funcionamiento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sin </a:t>
            </a:r>
            <a:r>
              <a:rPr sz="2600" spc="-57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interrupciones</a:t>
            </a:r>
            <a:endParaRPr sz="26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latin typeface="Calibri"/>
                <a:cs typeface="Calibri"/>
              </a:rPr>
              <a:t>Protección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compleja</a:t>
            </a:r>
            <a:endParaRPr sz="2600">
              <a:latin typeface="Calibri"/>
              <a:cs typeface="Calibri"/>
            </a:endParaRPr>
          </a:p>
          <a:p>
            <a:pPr marL="355600" marR="591185" indent="-343535">
              <a:lnSpc>
                <a:spcPct val="80000"/>
              </a:lnSpc>
              <a:spcBef>
                <a:spcPts val="62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spc="-50" dirty="0">
                <a:latin typeface="Calibri"/>
                <a:cs typeface="Calibri"/>
              </a:rPr>
              <a:t>R</a:t>
            </a:r>
            <a:r>
              <a:rPr sz="2600" dirty="0">
                <a:latin typeface="Calibri"/>
                <a:cs typeface="Calibri"/>
              </a:rPr>
              <a:t>e</a:t>
            </a:r>
            <a:r>
              <a:rPr sz="2600" spc="-25" dirty="0">
                <a:latin typeface="Calibri"/>
                <a:cs typeface="Calibri"/>
              </a:rPr>
              <a:t>s</a:t>
            </a:r>
            <a:r>
              <a:rPr sz="2600" spc="-35" dirty="0">
                <a:latin typeface="Calibri"/>
                <a:cs typeface="Calibri"/>
              </a:rPr>
              <a:t>t</a:t>
            </a:r>
            <a:r>
              <a:rPr sz="2600" dirty="0">
                <a:latin typeface="Calibri"/>
                <a:cs typeface="Calibri"/>
              </a:rPr>
              <a:t>ablecimi</a:t>
            </a:r>
            <a:r>
              <a:rPr sz="2600" spc="-15" dirty="0">
                <a:latin typeface="Calibri"/>
                <a:cs typeface="Calibri"/>
              </a:rPr>
              <a:t>e</a:t>
            </a:r>
            <a:r>
              <a:rPr sz="2600" spc="-25" dirty="0">
                <a:latin typeface="Calibri"/>
                <a:cs typeface="Calibri"/>
              </a:rPr>
              <a:t>nt</a:t>
            </a:r>
            <a:r>
              <a:rPr sz="2600" dirty="0">
                <a:latin typeface="Calibri"/>
                <a:cs typeface="Calibri"/>
              </a:rPr>
              <a:t>o  </a:t>
            </a:r>
            <a:r>
              <a:rPr sz="2600" spc="-10" dirty="0">
                <a:latin typeface="Calibri"/>
                <a:cs typeface="Calibri"/>
              </a:rPr>
              <a:t>rápido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140708" y="1603247"/>
            <a:ext cx="4567555" cy="4488180"/>
            <a:chOff x="4140708" y="1603247"/>
            <a:chExt cx="4567555" cy="4488180"/>
          </a:xfrm>
        </p:grpSpPr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98896" y="5441988"/>
              <a:ext cx="2010003" cy="64931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66616" y="1629155"/>
              <a:ext cx="4515611" cy="338328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153662" y="1616201"/>
              <a:ext cx="4541520" cy="3409315"/>
            </a:xfrm>
            <a:custGeom>
              <a:avLst/>
              <a:gdLst/>
              <a:ahLst/>
              <a:cxnLst/>
              <a:rect l="l" t="t" r="r" b="b"/>
              <a:pathLst>
                <a:path w="4541520" h="3409315">
                  <a:moveTo>
                    <a:pt x="0" y="3409188"/>
                  </a:moveTo>
                  <a:lnTo>
                    <a:pt x="4541520" y="3409188"/>
                  </a:lnTo>
                  <a:lnTo>
                    <a:pt x="4541520" y="0"/>
                  </a:lnTo>
                  <a:lnTo>
                    <a:pt x="0" y="0"/>
                  </a:lnTo>
                  <a:lnTo>
                    <a:pt x="0" y="3409188"/>
                  </a:lnTo>
                  <a:close/>
                </a:path>
              </a:pathLst>
            </a:custGeom>
            <a:ln w="25908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419" y="4396661"/>
            <a:ext cx="7831835" cy="14298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1116" y="4434281"/>
            <a:ext cx="6474460" cy="1245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000" spc="-40" dirty="0">
                <a:solidFill>
                  <a:srgbClr val="FFFFFF"/>
                </a:solidFill>
              </a:rPr>
              <a:t>FALLAS</a:t>
            </a:r>
            <a:r>
              <a:rPr sz="4000" spc="-15" dirty="0">
                <a:solidFill>
                  <a:srgbClr val="FFFFFF"/>
                </a:solidFill>
              </a:rPr>
              <a:t> </a:t>
            </a:r>
            <a:r>
              <a:rPr sz="4000" spc="-5" dirty="0">
                <a:solidFill>
                  <a:srgbClr val="FFFFFF"/>
                </a:solidFill>
              </a:rPr>
              <a:t>A</a:t>
            </a:r>
            <a:r>
              <a:rPr sz="4000" spc="-15" dirty="0">
                <a:solidFill>
                  <a:srgbClr val="FFFFFF"/>
                </a:solidFill>
              </a:rPr>
              <a:t> </a:t>
            </a:r>
            <a:r>
              <a:rPr sz="4000" spc="-10" dirty="0">
                <a:solidFill>
                  <a:srgbClr val="FFFFFF"/>
                </a:solidFill>
              </a:rPr>
              <a:t>TIERRA</a:t>
            </a:r>
            <a:r>
              <a:rPr sz="4000" spc="-15" dirty="0">
                <a:solidFill>
                  <a:srgbClr val="FFFFFF"/>
                </a:solidFill>
              </a:rPr>
              <a:t> </a:t>
            </a:r>
            <a:r>
              <a:rPr sz="4000" spc="-5" dirty="0">
                <a:solidFill>
                  <a:srgbClr val="FFFFFF"/>
                </a:solidFill>
              </a:rPr>
              <a:t>EN</a:t>
            </a:r>
            <a:r>
              <a:rPr sz="4000" spc="-10" dirty="0">
                <a:solidFill>
                  <a:srgbClr val="FFFFFF"/>
                </a:solidFill>
              </a:rPr>
              <a:t> </a:t>
            </a:r>
            <a:r>
              <a:rPr sz="4000" spc="-15" dirty="0">
                <a:solidFill>
                  <a:srgbClr val="FFFFFF"/>
                </a:solidFill>
              </a:rPr>
              <a:t>SISTEMAS </a:t>
            </a:r>
            <a:r>
              <a:rPr sz="4000" spc="-890" dirty="0">
                <a:solidFill>
                  <a:srgbClr val="FFFFFF"/>
                </a:solidFill>
              </a:rPr>
              <a:t> </a:t>
            </a:r>
            <a:r>
              <a:rPr sz="4000" spc="-5" dirty="0">
                <a:solidFill>
                  <a:srgbClr val="FFFFFF"/>
                </a:solidFill>
              </a:rPr>
              <a:t>AISLADOS</a:t>
            </a:r>
            <a:endParaRPr sz="4000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solidFill>
            <a:srgbClr val="5F76B4"/>
          </a:solidFill>
          <a:ln w="25907">
            <a:solidFill>
              <a:srgbClr val="445483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10" dirty="0">
                <a:solidFill>
                  <a:srgbClr val="FFFFFF"/>
                </a:solidFill>
              </a:rPr>
              <a:t>Regímenes</a:t>
            </a:r>
            <a:r>
              <a:rPr sz="4400" spc="-6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de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neutro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286511" y="1581918"/>
            <a:ext cx="4971415" cy="4602480"/>
            <a:chOff x="286511" y="1581918"/>
            <a:chExt cx="4971415" cy="46024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2" y="1581918"/>
              <a:ext cx="4838694" cy="46024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6511" y="1999488"/>
              <a:ext cx="4398264" cy="38023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1600200"/>
              <a:ext cx="4762500" cy="452628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7199" y="1600200"/>
              <a:ext cx="4762500" cy="4526280"/>
            </a:xfrm>
            <a:custGeom>
              <a:avLst/>
              <a:gdLst/>
              <a:ahLst/>
              <a:cxnLst/>
              <a:rect l="l" t="t" r="r" b="b"/>
              <a:pathLst>
                <a:path w="4762500" h="4526280">
                  <a:moveTo>
                    <a:pt x="0" y="4526280"/>
                  </a:moveTo>
                  <a:lnTo>
                    <a:pt x="4762500" y="4526280"/>
                  </a:lnTo>
                  <a:lnTo>
                    <a:pt x="47625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5C7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7659" y="2020824"/>
              <a:ext cx="4101084" cy="78943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7659" y="2447544"/>
              <a:ext cx="1464564" cy="789431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35940" y="2099513"/>
            <a:ext cx="3822700" cy="3417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50825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Calibri"/>
                <a:cs typeface="Calibri"/>
              </a:rPr>
              <a:t>Objetivo </a:t>
            </a:r>
            <a:r>
              <a:rPr sz="2800" b="1" spc="-5" dirty="0">
                <a:latin typeface="Calibri"/>
                <a:cs typeface="Calibri"/>
              </a:rPr>
              <a:t>del </a:t>
            </a:r>
            <a:r>
              <a:rPr sz="2800" b="1" spc="-10" dirty="0">
                <a:latin typeface="Calibri"/>
                <a:cs typeface="Calibri"/>
              </a:rPr>
              <a:t>régimen </a:t>
            </a:r>
            <a:r>
              <a:rPr sz="2800" b="1" spc="-5" dirty="0">
                <a:latin typeface="Calibri"/>
                <a:cs typeface="Calibri"/>
              </a:rPr>
              <a:t>de </a:t>
            </a:r>
            <a:r>
              <a:rPr sz="2800" b="1" spc="-62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neutro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400">
              <a:latin typeface="Calibri"/>
              <a:cs typeface="Calibri"/>
            </a:endParaRPr>
          </a:p>
          <a:p>
            <a:pPr marL="355600" marR="5080" indent="-343535">
              <a:lnSpc>
                <a:spcPct val="15000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15" dirty="0">
                <a:latin typeface="Calibri"/>
                <a:cs typeface="Calibri"/>
              </a:rPr>
              <a:t>Limitar</a:t>
            </a:r>
            <a:r>
              <a:rPr sz="2800" spc="-5" dirty="0">
                <a:latin typeface="Calibri"/>
                <a:cs typeface="Calibri"/>
              </a:rPr>
              <a:t> las</a:t>
            </a:r>
            <a:r>
              <a:rPr sz="2800" spc="-15" dirty="0">
                <a:latin typeface="Calibri"/>
                <a:cs typeface="Calibri"/>
              </a:rPr>
              <a:t> corrientes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defecto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paso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tierra</a:t>
            </a:r>
            <a:endParaRPr sz="2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235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15" dirty="0">
                <a:latin typeface="Calibri"/>
                <a:cs typeface="Calibri"/>
              </a:rPr>
              <a:t>Limitar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las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tensiones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827776" y="2133600"/>
            <a:ext cx="2226945" cy="2775585"/>
            <a:chOff x="5827776" y="2133600"/>
            <a:chExt cx="2226945" cy="277558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42708" y="2324947"/>
              <a:ext cx="2085723" cy="245613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840730" y="2146553"/>
              <a:ext cx="2200910" cy="2749550"/>
            </a:xfrm>
            <a:custGeom>
              <a:avLst/>
              <a:gdLst/>
              <a:ahLst/>
              <a:cxnLst/>
              <a:rect l="l" t="t" r="r" b="b"/>
              <a:pathLst>
                <a:path w="2200909" h="2749550">
                  <a:moveTo>
                    <a:pt x="0" y="2749296"/>
                  </a:moveTo>
                  <a:lnTo>
                    <a:pt x="2200655" y="2749296"/>
                  </a:lnTo>
                  <a:lnTo>
                    <a:pt x="2200655" y="0"/>
                  </a:lnTo>
                  <a:lnTo>
                    <a:pt x="0" y="0"/>
                  </a:lnTo>
                  <a:lnTo>
                    <a:pt x="0" y="2749296"/>
                  </a:lnTo>
                  <a:close/>
                </a:path>
              </a:pathLst>
            </a:custGeom>
            <a:ln w="25907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solidFill>
            <a:srgbClr val="5F76B4"/>
          </a:solidFill>
          <a:ln w="25907">
            <a:solidFill>
              <a:srgbClr val="445483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10" dirty="0">
                <a:solidFill>
                  <a:srgbClr val="FFFFFF"/>
                </a:solidFill>
              </a:rPr>
              <a:t>Regímenes</a:t>
            </a:r>
            <a:r>
              <a:rPr sz="4400" spc="-6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de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neutro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286511" y="1551432"/>
            <a:ext cx="4459605" cy="4632960"/>
            <a:chOff x="286511" y="1551432"/>
            <a:chExt cx="4459605" cy="46329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099" y="1581918"/>
              <a:ext cx="4114800" cy="46024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6511" y="1551432"/>
              <a:ext cx="4459224" cy="37398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1600200"/>
              <a:ext cx="4038600" cy="452628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7199" y="1600200"/>
              <a:ext cx="4038600" cy="4526280"/>
            </a:xfrm>
            <a:custGeom>
              <a:avLst/>
              <a:gdLst/>
              <a:ahLst/>
              <a:cxnLst/>
              <a:rect l="l" t="t" r="r" b="b"/>
              <a:pathLst>
                <a:path w="4038600" h="4526280">
                  <a:moveTo>
                    <a:pt x="0" y="4526280"/>
                  </a:moveTo>
                  <a:lnTo>
                    <a:pt x="4038600" y="4526280"/>
                  </a:lnTo>
                  <a:lnTo>
                    <a:pt x="4038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5C7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7659" y="1572768"/>
              <a:ext cx="4376928" cy="78943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7659" y="1999488"/>
              <a:ext cx="1516380" cy="789431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35940" y="1651761"/>
            <a:ext cx="3850004" cy="1818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spc="-20" dirty="0">
                <a:latin typeface="Calibri"/>
                <a:cs typeface="Calibri"/>
              </a:rPr>
              <a:t>Defecto</a:t>
            </a:r>
            <a:r>
              <a:rPr sz="2800" b="1" spc="-1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a </a:t>
            </a:r>
            <a:r>
              <a:rPr sz="2800" b="1" spc="-15" dirty="0">
                <a:latin typeface="Calibri"/>
                <a:cs typeface="Calibri"/>
              </a:rPr>
              <a:t>tierra</a:t>
            </a:r>
            <a:r>
              <a:rPr sz="2800" b="1" spc="2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en</a:t>
            </a:r>
            <a:r>
              <a:rPr sz="2800" b="1" spc="-10" dirty="0">
                <a:latin typeface="Calibri"/>
                <a:cs typeface="Calibri"/>
              </a:rPr>
              <a:t> neutro </a:t>
            </a:r>
            <a:r>
              <a:rPr sz="2800" b="1" spc="-62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aislado</a:t>
            </a:r>
            <a:endParaRPr sz="2800">
              <a:latin typeface="Calibri"/>
              <a:cs typeface="Calibri"/>
            </a:endParaRPr>
          </a:p>
          <a:p>
            <a:pPr marL="355600" marR="1335405" indent="-343535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libri"/>
                <a:cs typeface="Calibri"/>
              </a:rPr>
              <a:t>En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condiciones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normales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5940" y="4554092"/>
            <a:ext cx="21755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libri"/>
                <a:cs typeface="Calibri"/>
              </a:rPr>
              <a:t>Bajo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defecto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55904" y="1798319"/>
            <a:ext cx="7931150" cy="4130040"/>
            <a:chOff x="755904" y="1798319"/>
            <a:chExt cx="7931150" cy="4130040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48200" y="1798319"/>
              <a:ext cx="4038600" cy="413004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5904" y="3645408"/>
              <a:ext cx="3130296" cy="80314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60348" y="5085588"/>
              <a:ext cx="1955291" cy="7421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solidFill>
            <a:srgbClr val="5F76B4"/>
          </a:solidFill>
          <a:ln w="25907">
            <a:solidFill>
              <a:srgbClr val="445483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10" dirty="0">
                <a:solidFill>
                  <a:srgbClr val="FFFFFF"/>
                </a:solidFill>
              </a:rPr>
              <a:t>Regímenes</a:t>
            </a:r>
            <a:r>
              <a:rPr sz="4400" spc="-6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de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neutro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286511" y="1510283"/>
            <a:ext cx="8427720" cy="871855"/>
            <a:chOff x="286511" y="1510283"/>
            <a:chExt cx="8427720" cy="8718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1" y="1581948"/>
              <a:ext cx="8295128" cy="75278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6511" y="1510283"/>
              <a:ext cx="7019544" cy="8717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1600199"/>
              <a:ext cx="8218932" cy="6766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7199" y="1600199"/>
              <a:ext cx="8219440" cy="676910"/>
            </a:xfrm>
            <a:custGeom>
              <a:avLst/>
              <a:gdLst/>
              <a:ahLst/>
              <a:cxnLst/>
              <a:rect l="l" t="t" r="r" b="b"/>
              <a:pathLst>
                <a:path w="8219440" h="676910">
                  <a:moveTo>
                    <a:pt x="0" y="676655"/>
                  </a:moveTo>
                  <a:lnTo>
                    <a:pt x="8218932" y="676655"/>
                  </a:lnTo>
                  <a:lnTo>
                    <a:pt x="8218932" y="0"/>
                  </a:lnTo>
                  <a:lnTo>
                    <a:pt x="0" y="0"/>
                  </a:lnTo>
                  <a:lnTo>
                    <a:pt x="0" y="676655"/>
                  </a:lnTo>
                  <a:close/>
                </a:path>
              </a:pathLst>
            </a:custGeom>
            <a:ln w="9144">
              <a:solidFill>
                <a:srgbClr val="5C7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7659" y="1531619"/>
              <a:ext cx="6937248" cy="789431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35940" y="1610994"/>
            <a:ext cx="64897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5" dirty="0">
                <a:latin typeface="Calibri"/>
                <a:cs typeface="Calibri"/>
              </a:rPr>
              <a:t>Triangulo</a:t>
            </a:r>
            <a:r>
              <a:rPr sz="2800" b="1" spc="2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de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tensiones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en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el </a:t>
            </a:r>
            <a:r>
              <a:rPr sz="2800" b="1" spc="-20" dirty="0">
                <a:latin typeface="Calibri"/>
                <a:cs typeface="Calibri"/>
              </a:rPr>
              <a:t>defecto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a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tierra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48055" y="2827020"/>
            <a:ext cx="8248015" cy="2644140"/>
            <a:chOff x="448055" y="2827020"/>
            <a:chExt cx="8248015" cy="264414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8387" y="2914220"/>
              <a:ext cx="8156407" cy="244810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61009" y="2839974"/>
              <a:ext cx="8221980" cy="2618740"/>
            </a:xfrm>
            <a:custGeom>
              <a:avLst/>
              <a:gdLst/>
              <a:ahLst/>
              <a:cxnLst/>
              <a:rect l="l" t="t" r="r" b="b"/>
              <a:pathLst>
                <a:path w="8221980" h="2618740">
                  <a:moveTo>
                    <a:pt x="0" y="2618232"/>
                  </a:moveTo>
                  <a:lnTo>
                    <a:pt x="8221980" y="2618232"/>
                  </a:lnTo>
                  <a:lnTo>
                    <a:pt x="8221980" y="0"/>
                  </a:lnTo>
                  <a:lnTo>
                    <a:pt x="0" y="0"/>
                  </a:lnTo>
                  <a:lnTo>
                    <a:pt x="0" y="2618232"/>
                  </a:lnTo>
                  <a:close/>
                </a:path>
              </a:pathLst>
            </a:custGeom>
            <a:ln w="25908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solidFill>
            <a:srgbClr val="5F76B4"/>
          </a:solidFill>
          <a:ln w="25907">
            <a:solidFill>
              <a:srgbClr val="445483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10" dirty="0">
                <a:solidFill>
                  <a:srgbClr val="FFFFFF"/>
                </a:solidFill>
              </a:rPr>
              <a:t>Regímenes</a:t>
            </a:r>
            <a:r>
              <a:rPr sz="4400" spc="-6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de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neutro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409955" y="1510283"/>
            <a:ext cx="8422005" cy="1298575"/>
            <a:chOff x="409955" y="1510283"/>
            <a:chExt cx="8422005" cy="12985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1" y="1581887"/>
              <a:ext cx="8295128" cy="11125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9955" y="1510283"/>
              <a:ext cx="8421624" cy="12984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1600199"/>
              <a:ext cx="8218932" cy="103632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7199" y="1600199"/>
              <a:ext cx="8219440" cy="1036319"/>
            </a:xfrm>
            <a:custGeom>
              <a:avLst/>
              <a:gdLst/>
              <a:ahLst/>
              <a:cxnLst/>
              <a:rect l="l" t="t" r="r" b="b"/>
              <a:pathLst>
                <a:path w="8219440" h="1036319">
                  <a:moveTo>
                    <a:pt x="0" y="1036320"/>
                  </a:moveTo>
                  <a:lnTo>
                    <a:pt x="8218932" y="1036320"/>
                  </a:lnTo>
                  <a:lnTo>
                    <a:pt x="8218932" y="0"/>
                  </a:lnTo>
                  <a:lnTo>
                    <a:pt x="0" y="0"/>
                  </a:lnTo>
                  <a:lnTo>
                    <a:pt x="0" y="1036320"/>
                  </a:lnTo>
                  <a:close/>
                </a:path>
              </a:pathLst>
            </a:custGeom>
            <a:ln w="9144">
              <a:solidFill>
                <a:srgbClr val="5C7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1103" y="1531619"/>
              <a:ext cx="8339328" cy="78943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1064" y="1958339"/>
              <a:ext cx="1278636" cy="789431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59688" y="1610994"/>
            <a:ext cx="780923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02660" marR="5080" indent="-3490595">
              <a:lnSpc>
                <a:spcPct val="100000"/>
              </a:lnSpc>
              <a:spcBef>
                <a:spcPts val="95"/>
              </a:spcBef>
            </a:pPr>
            <a:r>
              <a:rPr sz="2800" b="1" spc="-25" dirty="0">
                <a:latin typeface="Calibri"/>
                <a:cs typeface="Calibri"/>
              </a:rPr>
              <a:t>Triangulo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de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tensiones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e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intensidades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en</a:t>
            </a:r>
            <a:r>
              <a:rPr sz="2800" b="1" spc="-1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el </a:t>
            </a:r>
            <a:r>
              <a:rPr sz="2800" b="1" spc="-20" dirty="0">
                <a:latin typeface="Calibri"/>
                <a:cs typeface="Calibri"/>
              </a:rPr>
              <a:t>defecto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a </a:t>
            </a:r>
            <a:r>
              <a:rPr sz="2800" b="1" spc="-62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tierra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746248" y="2683764"/>
            <a:ext cx="4090670" cy="3519170"/>
            <a:chOff x="2746248" y="2683764"/>
            <a:chExt cx="4090670" cy="351917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72156" y="2709672"/>
              <a:ext cx="4038600" cy="34671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759202" y="2696718"/>
              <a:ext cx="4064635" cy="3493135"/>
            </a:xfrm>
            <a:custGeom>
              <a:avLst/>
              <a:gdLst/>
              <a:ahLst/>
              <a:cxnLst/>
              <a:rect l="l" t="t" r="r" b="b"/>
              <a:pathLst>
                <a:path w="4064634" h="3493135">
                  <a:moveTo>
                    <a:pt x="0" y="3493008"/>
                  </a:moveTo>
                  <a:lnTo>
                    <a:pt x="4064507" y="3493008"/>
                  </a:lnTo>
                  <a:lnTo>
                    <a:pt x="4064507" y="0"/>
                  </a:lnTo>
                  <a:lnTo>
                    <a:pt x="0" y="0"/>
                  </a:lnTo>
                  <a:lnTo>
                    <a:pt x="0" y="3493008"/>
                  </a:lnTo>
                  <a:close/>
                </a:path>
              </a:pathLst>
            </a:custGeom>
            <a:ln w="25907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solidFill>
            <a:srgbClr val="5F76B4"/>
          </a:solidFill>
          <a:ln w="25907">
            <a:solidFill>
              <a:srgbClr val="445483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10" dirty="0">
                <a:solidFill>
                  <a:srgbClr val="FFFFFF"/>
                </a:solidFill>
              </a:rPr>
              <a:t>Regímenes</a:t>
            </a:r>
            <a:r>
              <a:rPr sz="4400" spc="-6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de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neutro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409955" y="1510283"/>
            <a:ext cx="8422005" cy="1298575"/>
            <a:chOff x="409955" y="1510283"/>
            <a:chExt cx="8422005" cy="12985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1" y="1581887"/>
              <a:ext cx="8295128" cy="11125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9955" y="1510283"/>
              <a:ext cx="8421624" cy="12984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1600199"/>
              <a:ext cx="8218932" cy="103632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7199" y="1600199"/>
              <a:ext cx="8219440" cy="1036319"/>
            </a:xfrm>
            <a:custGeom>
              <a:avLst/>
              <a:gdLst/>
              <a:ahLst/>
              <a:cxnLst/>
              <a:rect l="l" t="t" r="r" b="b"/>
              <a:pathLst>
                <a:path w="8219440" h="1036319">
                  <a:moveTo>
                    <a:pt x="0" y="1036320"/>
                  </a:moveTo>
                  <a:lnTo>
                    <a:pt x="8218932" y="1036320"/>
                  </a:lnTo>
                  <a:lnTo>
                    <a:pt x="8218932" y="0"/>
                  </a:lnTo>
                  <a:lnTo>
                    <a:pt x="0" y="0"/>
                  </a:lnTo>
                  <a:lnTo>
                    <a:pt x="0" y="1036320"/>
                  </a:lnTo>
                  <a:close/>
                </a:path>
              </a:pathLst>
            </a:custGeom>
            <a:ln w="9144">
              <a:solidFill>
                <a:srgbClr val="5C7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1103" y="1531619"/>
              <a:ext cx="8339328" cy="78943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1064" y="1958339"/>
              <a:ext cx="1278636" cy="789431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59688" y="1610994"/>
            <a:ext cx="780923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02660" marR="5080" indent="-3490595">
              <a:lnSpc>
                <a:spcPct val="100000"/>
              </a:lnSpc>
              <a:spcBef>
                <a:spcPts val="95"/>
              </a:spcBef>
            </a:pPr>
            <a:r>
              <a:rPr sz="2800" b="1" spc="-25" dirty="0">
                <a:latin typeface="Calibri"/>
                <a:cs typeface="Calibri"/>
              </a:rPr>
              <a:t>Triangulo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de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tensiones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e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intensidades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en</a:t>
            </a:r>
            <a:r>
              <a:rPr sz="2800" b="1" spc="-1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el </a:t>
            </a:r>
            <a:r>
              <a:rPr sz="2800" b="1" spc="-20" dirty="0">
                <a:latin typeface="Calibri"/>
                <a:cs typeface="Calibri"/>
              </a:rPr>
              <a:t>defecto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a </a:t>
            </a:r>
            <a:r>
              <a:rPr sz="2800" b="1" spc="-62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tierra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55676" y="2898648"/>
            <a:ext cx="8232775" cy="3365500"/>
            <a:chOff x="455676" y="2898648"/>
            <a:chExt cx="8232775" cy="336550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9471" y="2940522"/>
              <a:ext cx="8093037" cy="324930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68630" y="2911602"/>
              <a:ext cx="8206740" cy="3339465"/>
            </a:xfrm>
            <a:custGeom>
              <a:avLst/>
              <a:gdLst/>
              <a:ahLst/>
              <a:cxnLst/>
              <a:rect l="l" t="t" r="r" b="b"/>
              <a:pathLst>
                <a:path w="8206740" h="3339465">
                  <a:moveTo>
                    <a:pt x="0" y="3339084"/>
                  </a:moveTo>
                  <a:lnTo>
                    <a:pt x="8206740" y="3339084"/>
                  </a:lnTo>
                  <a:lnTo>
                    <a:pt x="8206740" y="0"/>
                  </a:lnTo>
                  <a:lnTo>
                    <a:pt x="0" y="0"/>
                  </a:lnTo>
                  <a:lnTo>
                    <a:pt x="0" y="3339084"/>
                  </a:lnTo>
                  <a:close/>
                </a:path>
              </a:pathLst>
            </a:custGeom>
            <a:ln w="25908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solidFill>
            <a:srgbClr val="5F76B4"/>
          </a:solidFill>
          <a:ln w="25907">
            <a:solidFill>
              <a:srgbClr val="445483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10" dirty="0">
                <a:solidFill>
                  <a:srgbClr val="FFFFFF"/>
                </a:solidFill>
              </a:rPr>
              <a:t>Regímenes</a:t>
            </a:r>
            <a:r>
              <a:rPr sz="4400" spc="-6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de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neutro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338327" y="1510283"/>
            <a:ext cx="3382010" cy="2265045"/>
            <a:chOff x="338327" y="1510283"/>
            <a:chExt cx="3382010" cy="22650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4" y="1581905"/>
              <a:ext cx="3110475" cy="21930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327" y="1510283"/>
              <a:ext cx="3381755" cy="21518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1600199"/>
              <a:ext cx="3034283" cy="211683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7199" y="1600199"/>
              <a:ext cx="3034665" cy="2117090"/>
            </a:xfrm>
            <a:custGeom>
              <a:avLst/>
              <a:gdLst/>
              <a:ahLst/>
              <a:cxnLst/>
              <a:rect l="l" t="t" r="r" b="b"/>
              <a:pathLst>
                <a:path w="3034665" h="2117090">
                  <a:moveTo>
                    <a:pt x="0" y="2116836"/>
                  </a:moveTo>
                  <a:lnTo>
                    <a:pt x="3034283" y="2116836"/>
                  </a:lnTo>
                  <a:lnTo>
                    <a:pt x="3034283" y="0"/>
                  </a:lnTo>
                  <a:lnTo>
                    <a:pt x="0" y="0"/>
                  </a:lnTo>
                  <a:lnTo>
                    <a:pt x="0" y="2116836"/>
                  </a:lnTo>
                  <a:close/>
                </a:path>
              </a:pathLst>
            </a:custGeom>
            <a:ln w="9144">
              <a:solidFill>
                <a:srgbClr val="5C7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9475" y="1531619"/>
              <a:ext cx="3299460" cy="78943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0371" y="1958339"/>
              <a:ext cx="2677667" cy="78943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5027" y="2385059"/>
              <a:ext cx="2848356" cy="7894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6363" y="2811780"/>
              <a:ext cx="2723388" cy="78943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88365" y="1610994"/>
            <a:ext cx="277241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2800" b="1" spc="-20" dirty="0">
                <a:latin typeface="Calibri"/>
                <a:cs typeface="Calibri"/>
              </a:rPr>
              <a:t>Defecto</a:t>
            </a:r>
            <a:r>
              <a:rPr sz="2800" b="1" spc="-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a</a:t>
            </a:r>
            <a:r>
              <a:rPr sz="2800" b="1" spc="-1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tierra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en </a:t>
            </a:r>
            <a:r>
              <a:rPr sz="2800" b="1" spc="-61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neutro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aislado 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(Secundario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del 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transformador)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610355" y="1603247"/>
            <a:ext cx="5092065" cy="4749165"/>
            <a:chOff x="3610355" y="1603247"/>
            <a:chExt cx="5092065" cy="4749165"/>
          </a:xfrm>
        </p:grpSpPr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36263" y="1629155"/>
              <a:ext cx="5039868" cy="469696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623309" y="1616201"/>
              <a:ext cx="5066030" cy="4723130"/>
            </a:xfrm>
            <a:custGeom>
              <a:avLst/>
              <a:gdLst/>
              <a:ahLst/>
              <a:cxnLst/>
              <a:rect l="l" t="t" r="r" b="b"/>
              <a:pathLst>
                <a:path w="5066030" h="4723130">
                  <a:moveTo>
                    <a:pt x="0" y="4722876"/>
                  </a:moveTo>
                  <a:lnTo>
                    <a:pt x="5065776" y="4722876"/>
                  </a:lnTo>
                  <a:lnTo>
                    <a:pt x="5065776" y="0"/>
                  </a:lnTo>
                  <a:lnTo>
                    <a:pt x="0" y="0"/>
                  </a:lnTo>
                  <a:lnTo>
                    <a:pt x="0" y="4722876"/>
                  </a:lnTo>
                  <a:close/>
                </a:path>
              </a:pathLst>
            </a:custGeom>
            <a:ln w="25907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solidFill>
            <a:srgbClr val="5F76B4"/>
          </a:solidFill>
          <a:ln w="25907">
            <a:solidFill>
              <a:srgbClr val="445483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10" dirty="0">
                <a:solidFill>
                  <a:srgbClr val="FFFFFF"/>
                </a:solidFill>
              </a:rPr>
              <a:t>Regímenes</a:t>
            </a:r>
            <a:r>
              <a:rPr sz="4400" spc="-6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de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neutro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419101" y="1581852"/>
            <a:ext cx="8295640" cy="805180"/>
            <a:chOff x="419101" y="1581852"/>
            <a:chExt cx="8295640" cy="8051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1" y="1581852"/>
              <a:ext cx="8295128" cy="6813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35964" y="1624584"/>
              <a:ext cx="6685788" cy="762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1600200"/>
              <a:ext cx="8218932" cy="60502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7200" y="1600200"/>
              <a:ext cx="8219440" cy="605155"/>
            </a:xfrm>
            <a:custGeom>
              <a:avLst/>
              <a:gdLst/>
              <a:ahLst/>
              <a:cxnLst/>
              <a:rect l="l" t="t" r="r" b="b"/>
              <a:pathLst>
                <a:path w="8219440" h="605155">
                  <a:moveTo>
                    <a:pt x="0" y="605027"/>
                  </a:moveTo>
                  <a:lnTo>
                    <a:pt x="8218932" y="605027"/>
                  </a:lnTo>
                  <a:lnTo>
                    <a:pt x="8218932" y="0"/>
                  </a:lnTo>
                  <a:lnTo>
                    <a:pt x="0" y="0"/>
                  </a:lnTo>
                  <a:lnTo>
                    <a:pt x="0" y="605027"/>
                  </a:lnTo>
                  <a:close/>
                </a:path>
              </a:pathLst>
            </a:custGeom>
            <a:ln w="9144">
              <a:solidFill>
                <a:srgbClr val="5C7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7112" y="1645920"/>
              <a:ext cx="6603492" cy="679703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455547" y="1713103"/>
            <a:ext cx="6225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latin typeface="Calibri"/>
                <a:cs typeface="Calibri"/>
              </a:rPr>
              <a:t>Defecto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10" dirty="0">
                <a:latin typeface="Calibri"/>
                <a:cs typeface="Calibri"/>
              </a:rPr>
              <a:t> tierra</a:t>
            </a:r>
            <a:r>
              <a:rPr sz="2400" b="1" spc="-5" dirty="0">
                <a:latin typeface="Calibri"/>
                <a:cs typeface="Calibri"/>
              </a:rPr>
              <a:t> en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neutro </a:t>
            </a:r>
            <a:r>
              <a:rPr sz="2400" b="1" dirty="0">
                <a:latin typeface="Calibri"/>
                <a:cs typeface="Calibri"/>
              </a:rPr>
              <a:t>aislado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(Varias</a:t>
            </a:r>
            <a:r>
              <a:rPr sz="2400" b="1" dirty="0">
                <a:latin typeface="Calibri"/>
                <a:cs typeface="Calibri"/>
              </a:rPr>
              <a:t> salidas)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860804" y="2257044"/>
            <a:ext cx="5422900" cy="4417060"/>
            <a:chOff x="1860804" y="2257044"/>
            <a:chExt cx="5422900" cy="441706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86712" y="2282951"/>
              <a:ext cx="5370576" cy="358749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73758" y="2269998"/>
              <a:ext cx="5396865" cy="3613785"/>
            </a:xfrm>
            <a:custGeom>
              <a:avLst/>
              <a:gdLst/>
              <a:ahLst/>
              <a:cxnLst/>
              <a:rect l="l" t="t" r="r" b="b"/>
              <a:pathLst>
                <a:path w="5396865" h="3613785">
                  <a:moveTo>
                    <a:pt x="0" y="3613404"/>
                  </a:moveTo>
                  <a:lnTo>
                    <a:pt x="5396484" y="3613404"/>
                  </a:lnTo>
                  <a:lnTo>
                    <a:pt x="5396484" y="0"/>
                  </a:lnTo>
                  <a:lnTo>
                    <a:pt x="0" y="0"/>
                  </a:lnTo>
                  <a:lnTo>
                    <a:pt x="0" y="3613404"/>
                  </a:lnTo>
                  <a:close/>
                </a:path>
              </a:pathLst>
            </a:custGeom>
            <a:ln w="25908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63204" y="6003707"/>
              <a:ext cx="5225906" cy="61489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892046" y="5936741"/>
              <a:ext cx="5360035" cy="723900"/>
            </a:xfrm>
            <a:custGeom>
              <a:avLst/>
              <a:gdLst/>
              <a:ahLst/>
              <a:cxnLst/>
              <a:rect l="l" t="t" r="r" b="b"/>
              <a:pathLst>
                <a:path w="5360034" h="723900">
                  <a:moveTo>
                    <a:pt x="0" y="723899"/>
                  </a:moveTo>
                  <a:lnTo>
                    <a:pt x="5359908" y="723899"/>
                  </a:lnTo>
                  <a:lnTo>
                    <a:pt x="5359908" y="0"/>
                  </a:lnTo>
                  <a:lnTo>
                    <a:pt x="0" y="0"/>
                  </a:lnTo>
                  <a:lnTo>
                    <a:pt x="0" y="723899"/>
                  </a:lnTo>
                  <a:close/>
                </a:path>
              </a:pathLst>
            </a:custGeom>
            <a:ln w="25908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solidFill>
            <a:srgbClr val="5F76B4"/>
          </a:solidFill>
          <a:ln w="25907">
            <a:solidFill>
              <a:srgbClr val="445483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10" dirty="0">
                <a:solidFill>
                  <a:srgbClr val="FFFFFF"/>
                </a:solidFill>
              </a:rPr>
              <a:t>Regímenes</a:t>
            </a:r>
            <a:r>
              <a:rPr sz="4400" spc="-6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de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neutro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301752" y="1536192"/>
            <a:ext cx="4410710" cy="4747260"/>
            <a:chOff x="301752" y="1536192"/>
            <a:chExt cx="4410710" cy="47472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0" y="1581918"/>
              <a:ext cx="4114800" cy="46024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752" y="1536192"/>
              <a:ext cx="4410455" cy="47472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1600200"/>
              <a:ext cx="4038600" cy="452628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7200" y="1600200"/>
              <a:ext cx="4038600" cy="4526280"/>
            </a:xfrm>
            <a:custGeom>
              <a:avLst/>
              <a:gdLst/>
              <a:ahLst/>
              <a:cxnLst/>
              <a:rect l="l" t="t" r="r" b="b"/>
              <a:pathLst>
                <a:path w="4038600" h="4526280">
                  <a:moveTo>
                    <a:pt x="0" y="4526280"/>
                  </a:moveTo>
                  <a:lnTo>
                    <a:pt x="4038600" y="4526280"/>
                  </a:lnTo>
                  <a:lnTo>
                    <a:pt x="4038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5C7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2900" y="1557528"/>
              <a:ext cx="4197096" cy="7330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2900" y="1914144"/>
              <a:ext cx="2833116" cy="733043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35940" y="1630426"/>
            <a:ext cx="3876675" cy="438594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 marR="170815">
              <a:lnSpc>
                <a:spcPts val="2810"/>
              </a:lnSpc>
              <a:spcBef>
                <a:spcPts val="455"/>
              </a:spcBef>
            </a:pPr>
            <a:r>
              <a:rPr sz="2600" b="1" spc="-15" dirty="0">
                <a:latin typeface="Calibri"/>
                <a:cs typeface="Calibri"/>
              </a:rPr>
              <a:t>Características</a:t>
            </a:r>
            <a:r>
              <a:rPr sz="2600" b="1" spc="-5" dirty="0">
                <a:latin typeface="Calibri"/>
                <a:cs typeface="Calibri"/>
              </a:rPr>
              <a:t> del</a:t>
            </a:r>
            <a:r>
              <a:rPr sz="2600" b="1" spc="5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régimen </a:t>
            </a:r>
            <a:r>
              <a:rPr sz="2600" b="1" spc="-575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de</a:t>
            </a:r>
            <a:r>
              <a:rPr sz="2600" b="1" spc="-5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neutro</a:t>
            </a:r>
            <a:r>
              <a:rPr sz="2600" b="1" spc="20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aislado</a:t>
            </a:r>
            <a:endParaRPr sz="2600">
              <a:latin typeface="Calibri"/>
              <a:cs typeface="Calibri"/>
            </a:endParaRPr>
          </a:p>
          <a:p>
            <a:pPr marL="355600" marR="518159" indent="-343535">
              <a:lnSpc>
                <a:spcPts val="2810"/>
              </a:lnSpc>
              <a:spcBef>
                <a:spcPts val="62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spc="-30" dirty="0">
                <a:latin typeface="Calibri"/>
                <a:cs typeface="Calibri"/>
              </a:rPr>
              <a:t>Valor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de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intensidad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de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defecto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bajo</a:t>
            </a:r>
            <a:endParaRPr sz="2600">
              <a:latin typeface="Calibri"/>
              <a:cs typeface="Calibri"/>
            </a:endParaRPr>
          </a:p>
          <a:p>
            <a:pPr marL="355600" marR="1443355" indent="-343535">
              <a:lnSpc>
                <a:spcPts val="2810"/>
              </a:lnSpc>
              <a:spcBef>
                <a:spcPts val="62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latin typeface="Calibri"/>
                <a:cs typeface="Calibri"/>
              </a:rPr>
              <a:t>Sob</a:t>
            </a:r>
            <a:r>
              <a:rPr sz="2600" spc="-35" dirty="0">
                <a:latin typeface="Calibri"/>
                <a:cs typeface="Calibri"/>
              </a:rPr>
              <a:t>r</a:t>
            </a:r>
            <a:r>
              <a:rPr sz="2600" spc="-15" dirty="0">
                <a:latin typeface="Calibri"/>
                <a:cs typeface="Calibri"/>
              </a:rPr>
              <a:t>e</a:t>
            </a:r>
            <a:r>
              <a:rPr sz="2600" spc="-25" dirty="0">
                <a:latin typeface="Calibri"/>
                <a:cs typeface="Calibri"/>
              </a:rPr>
              <a:t>t</a:t>
            </a:r>
            <a:r>
              <a:rPr sz="2600" dirty="0">
                <a:latin typeface="Calibri"/>
                <a:cs typeface="Calibri"/>
              </a:rPr>
              <a:t>ensiones  </a:t>
            </a:r>
            <a:r>
              <a:rPr sz="2600" spc="-10" dirty="0">
                <a:latin typeface="Calibri"/>
                <a:cs typeface="Calibri"/>
              </a:rPr>
              <a:t>transitorias</a:t>
            </a:r>
            <a:endParaRPr sz="26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27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latin typeface="Calibri"/>
                <a:cs typeface="Calibri"/>
              </a:rPr>
              <a:t>(Ferrorresonancia)</a:t>
            </a:r>
            <a:endParaRPr sz="2600">
              <a:latin typeface="Calibri"/>
              <a:cs typeface="Calibri"/>
            </a:endParaRPr>
          </a:p>
          <a:p>
            <a:pPr marL="355600" marR="5080" indent="-343535">
              <a:lnSpc>
                <a:spcPts val="2810"/>
              </a:lnSpc>
              <a:spcBef>
                <a:spcPts val="66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latin typeface="Calibri"/>
                <a:cs typeface="Calibri"/>
              </a:rPr>
              <a:t>Sobretensiones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durante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el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defecto</a:t>
            </a:r>
            <a:endParaRPr sz="2600">
              <a:latin typeface="Calibri"/>
              <a:cs typeface="Calibri"/>
            </a:endParaRPr>
          </a:p>
          <a:p>
            <a:pPr marL="355600" marR="781685" indent="-343535">
              <a:lnSpc>
                <a:spcPts val="2810"/>
              </a:lnSpc>
              <a:spcBef>
                <a:spcPts val="62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latin typeface="Calibri"/>
                <a:cs typeface="Calibri"/>
              </a:rPr>
              <a:t>Protección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compleja </a:t>
            </a:r>
            <a:r>
              <a:rPr sz="2600" spc="-57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(direccional)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572000" y="1708404"/>
            <a:ext cx="4114800" cy="4813300"/>
            <a:chOff x="4572000" y="1708404"/>
            <a:chExt cx="4114800" cy="481330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48200" y="1708404"/>
              <a:ext cx="4038600" cy="43098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72000" y="5954268"/>
              <a:ext cx="1296924" cy="5669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solidFill>
            <a:srgbClr val="5F76B4"/>
          </a:solidFill>
          <a:ln w="25907">
            <a:solidFill>
              <a:srgbClr val="445483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10" dirty="0">
                <a:solidFill>
                  <a:srgbClr val="FFFFFF"/>
                </a:solidFill>
              </a:rPr>
              <a:t>Regímenes</a:t>
            </a:r>
            <a:r>
              <a:rPr sz="4400" spc="-6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de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neutro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419101" y="1581852"/>
            <a:ext cx="8295640" cy="805180"/>
            <a:chOff x="419101" y="1581852"/>
            <a:chExt cx="8295640" cy="8051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1" y="1581852"/>
              <a:ext cx="8295128" cy="6813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0352" y="1624584"/>
              <a:ext cx="8095488" cy="762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1600200"/>
              <a:ext cx="8218932" cy="60502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7200" y="1600200"/>
              <a:ext cx="8219440" cy="605155"/>
            </a:xfrm>
            <a:custGeom>
              <a:avLst/>
              <a:gdLst/>
              <a:ahLst/>
              <a:cxnLst/>
              <a:rect l="l" t="t" r="r" b="b"/>
              <a:pathLst>
                <a:path w="8219440" h="605155">
                  <a:moveTo>
                    <a:pt x="0" y="605027"/>
                  </a:moveTo>
                  <a:lnTo>
                    <a:pt x="8218932" y="605027"/>
                  </a:lnTo>
                  <a:lnTo>
                    <a:pt x="8218932" y="0"/>
                  </a:lnTo>
                  <a:lnTo>
                    <a:pt x="0" y="0"/>
                  </a:lnTo>
                  <a:lnTo>
                    <a:pt x="0" y="605027"/>
                  </a:lnTo>
                  <a:close/>
                </a:path>
              </a:pathLst>
            </a:custGeom>
            <a:ln w="9144">
              <a:solidFill>
                <a:srgbClr val="5C7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1500" y="1645920"/>
              <a:ext cx="8013192" cy="679703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49604" y="1713103"/>
            <a:ext cx="76301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Medida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la</a:t>
            </a:r>
            <a:r>
              <a:rPr sz="2400" b="1" spc="-10" dirty="0">
                <a:latin typeface="Calibri"/>
                <a:cs typeface="Calibri"/>
              </a:rPr>
              <a:t> corriente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residual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(Suma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las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3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intensidades)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48012" y="2581052"/>
            <a:ext cx="3131627" cy="3247786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1018032" y="3339084"/>
            <a:ext cx="2851785" cy="746760"/>
            <a:chOff x="1018032" y="3339084"/>
            <a:chExt cx="2851785" cy="74676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82029" y="3431630"/>
              <a:ext cx="2704363" cy="54262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30986" y="3352038"/>
              <a:ext cx="2825750" cy="721360"/>
            </a:xfrm>
            <a:custGeom>
              <a:avLst/>
              <a:gdLst/>
              <a:ahLst/>
              <a:cxnLst/>
              <a:rect l="l" t="t" r="r" b="b"/>
              <a:pathLst>
                <a:path w="2825750" h="721360">
                  <a:moveTo>
                    <a:pt x="0" y="720851"/>
                  </a:moveTo>
                  <a:lnTo>
                    <a:pt x="2825495" y="720851"/>
                  </a:lnTo>
                  <a:lnTo>
                    <a:pt x="2825495" y="0"/>
                  </a:lnTo>
                  <a:lnTo>
                    <a:pt x="0" y="0"/>
                  </a:lnTo>
                  <a:lnTo>
                    <a:pt x="0" y="720851"/>
                  </a:lnTo>
                  <a:close/>
                </a:path>
              </a:pathLst>
            </a:custGeom>
            <a:ln w="25908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3951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2E5796"/>
                </a:solidFill>
              </a:rPr>
              <a:t>Celda</a:t>
            </a:r>
            <a:r>
              <a:rPr sz="3600" spc="-45" dirty="0">
                <a:solidFill>
                  <a:srgbClr val="2E5796"/>
                </a:solidFill>
              </a:rPr>
              <a:t> </a:t>
            </a:r>
            <a:r>
              <a:rPr sz="3600" spc="-5" dirty="0">
                <a:solidFill>
                  <a:srgbClr val="2E5796"/>
                </a:solidFill>
              </a:rPr>
              <a:t>DM1</a:t>
            </a:r>
            <a:endParaRPr sz="3600"/>
          </a:p>
          <a:p>
            <a:pPr algn="ctr">
              <a:lnSpc>
                <a:spcPct val="100000"/>
              </a:lnSpc>
              <a:spcBef>
                <a:spcPts val="70"/>
              </a:spcBef>
            </a:pPr>
            <a:r>
              <a:rPr sz="2400" spc="-10" dirty="0">
                <a:solidFill>
                  <a:srgbClr val="2E5796"/>
                </a:solidFill>
              </a:rPr>
              <a:t>Protección</a:t>
            </a:r>
            <a:r>
              <a:rPr sz="2400" spc="-60" dirty="0">
                <a:solidFill>
                  <a:srgbClr val="2E5796"/>
                </a:solidFill>
              </a:rPr>
              <a:t> </a:t>
            </a:r>
            <a:r>
              <a:rPr sz="2400" spc="-5" dirty="0">
                <a:solidFill>
                  <a:srgbClr val="2E5796"/>
                </a:solidFill>
              </a:rPr>
              <a:t>con</a:t>
            </a:r>
            <a:r>
              <a:rPr sz="2400" spc="-30" dirty="0">
                <a:solidFill>
                  <a:srgbClr val="2E5796"/>
                </a:solidFill>
              </a:rPr>
              <a:t> </a:t>
            </a:r>
            <a:r>
              <a:rPr sz="2400" spc="-15" dirty="0">
                <a:solidFill>
                  <a:srgbClr val="2E5796"/>
                </a:solidFill>
              </a:rPr>
              <a:t>interruptor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4461" y="1928235"/>
            <a:ext cx="3694584" cy="393471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81451" y="2206355"/>
            <a:ext cx="2353044" cy="3333013"/>
          </a:xfrm>
          <a:prstGeom prst="rect">
            <a:avLst/>
          </a:prstGeom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6657" y="461899"/>
            <a:ext cx="62515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5" dirty="0"/>
              <a:t>CT</a:t>
            </a:r>
            <a:r>
              <a:rPr sz="4400" spc="-20" dirty="0"/>
              <a:t> </a:t>
            </a:r>
            <a:r>
              <a:rPr sz="4400" dirty="0"/>
              <a:t>–</a:t>
            </a:r>
            <a:r>
              <a:rPr sz="4400" spc="-10" dirty="0"/>
              <a:t> instalación</a:t>
            </a:r>
            <a:r>
              <a:rPr sz="4400" spc="-50" dirty="0"/>
              <a:t> </a:t>
            </a:r>
            <a:r>
              <a:rPr sz="4400" dirty="0"/>
              <a:t>y</a:t>
            </a:r>
            <a:r>
              <a:rPr sz="4400" spc="-15" dirty="0"/>
              <a:t> conexión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6551" y="1557527"/>
            <a:ext cx="3457955" cy="460857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06704" y="2104644"/>
            <a:ext cx="4276841" cy="3071493"/>
          </a:xfrm>
          <a:prstGeom prst="rect">
            <a:avLst/>
          </a:prstGeom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1914" y="192150"/>
            <a:ext cx="289877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065" marR="5080" indent="-508000">
              <a:lnSpc>
                <a:spcPct val="100000"/>
              </a:lnSpc>
              <a:spcBef>
                <a:spcPts val="95"/>
              </a:spcBef>
            </a:pPr>
            <a:r>
              <a:rPr sz="4000" spc="5" dirty="0">
                <a:solidFill>
                  <a:srgbClr val="2E5796"/>
                </a:solidFill>
              </a:rPr>
              <a:t>CT</a:t>
            </a:r>
            <a:r>
              <a:rPr sz="4000" spc="-65" dirty="0">
                <a:solidFill>
                  <a:srgbClr val="2E5796"/>
                </a:solidFill>
              </a:rPr>
              <a:t> </a:t>
            </a:r>
            <a:r>
              <a:rPr sz="4000" spc="-20" dirty="0">
                <a:solidFill>
                  <a:srgbClr val="2E5796"/>
                </a:solidFill>
              </a:rPr>
              <a:t>protección </a:t>
            </a:r>
            <a:r>
              <a:rPr sz="4000" spc="-890" dirty="0">
                <a:solidFill>
                  <a:srgbClr val="2E5796"/>
                </a:solidFill>
              </a:rPr>
              <a:t> </a:t>
            </a:r>
            <a:r>
              <a:rPr sz="4000" spc="-15" dirty="0">
                <a:solidFill>
                  <a:srgbClr val="2E5796"/>
                </a:solidFill>
              </a:rPr>
              <a:t>(toroide)</a:t>
            </a:r>
            <a:endParaRPr sz="4000"/>
          </a:p>
        </p:txBody>
      </p:sp>
      <p:grpSp>
        <p:nvGrpSpPr>
          <p:cNvPr id="3" name="object 3"/>
          <p:cNvGrpSpPr/>
          <p:nvPr/>
        </p:nvGrpSpPr>
        <p:grpSpPr>
          <a:xfrm>
            <a:off x="4322563" y="2165604"/>
            <a:ext cx="4526280" cy="3277235"/>
            <a:chOff x="4322563" y="2165604"/>
            <a:chExt cx="4526280" cy="32772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2563" y="2165604"/>
              <a:ext cx="3195276" cy="327697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73824" y="2982468"/>
              <a:ext cx="1874520" cy="1351787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244" y="2428482"/>
            <a:ext cx="3753611" cy="2930951"/>
          </a:xfrm>
          <a:prstGeom prst="rect">
            <a:avLst/>
          </a:prstGeom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solidFill>
            <a:srgbClr val="5F76B4"/>
          </a:solidFill>
          <a:ln w="25907">
            <a:solidFill>
              <a:srgbClr val="445483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10" dirty="0">
                <a:solidFill>
                  <a:srgbClr val="FFFFFF"/>
                </a:solidFill>
              </a:rPr>
              <a:t>Regímenes</a:t>
            </a:r>
            <a:r>
              <a:rPr sz="4400" spc="-6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de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neutro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419101" y="1581852"/>
            <a:ext cx="8295640" cy="805180"/>
            <a:chOff x="419101" y="1581852"/>
            <a:chExt cx="8295640" cy="8051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1" y="1581852"/>
              <a:ext cx="8295128" cy="6813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3212" y="1624584"/>
              <a:ext cx="8051292" cy="762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1600200"/>
              <a:ext cx="8218932" cy="60502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7200" y="1600200"/>
              <a:ext cx="8219440" cy="605155"/>
            </a:xfrm>
            <a:custGeom>
              <a:avLst/>
              <a:gdLst/>
              <a:ahLst/>
              <a:cxnLst/>
              <a:rect l="l" t="t" r="r" b="b"/>
              <a:pathLst>
                <a:path w="8219440" h="605155">
                  <a:moveTo>
                    <a:pt x="0" y="605027"/>
                  </a:moveTo>
                  <a:lnTo>
                    <a:pt x="8218932" y="605027"/>
                  </a:lnTo>
                  <a:lnTo>
                    <a:pt x="8218932" y="0"/>
                  </a:lnTo>
                  <a:lnTo>
                    <a:pt x="0" y="0"/>
                  </a:lnTo>
                  <a:lnTo>
                    <a:pt x="0" y="605027"/>
                  </a:lnTo>
                  <a:close/>
                </a:path>
              </a:pathLst>
            </a:custGeom>
            <a:ln w="9144">
              <a:solidFill>
                <a:srgbClr val="5C7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4360" y="1645920"/>
              <a:ext cx="7968996" cy="679703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72464" y="1713103"/>
            <a:ext cx="75819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Medida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la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corriente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residual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(Intensidad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residual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directa)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41959" y="2516123"/>
            <a:ext cx="5568950" cy="3205480"/>
            <a:chOff x="441959" y="2516123"/>
            <a:chExt cx="5568950" cy="320548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7648" y="2816197"/>
              <a:ext cx="2731504" cy="265589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54913" y="2724149"/>
              <a:ext cx="2961640" cy="2786380"/>
            </a:xfrm>
            <a:custGeom>
              <a:avLst/>
              <a:gdLst/>
              <a:ahLst/>
              <a:cxnLst/>
              <a:rect l="l" t="t" r="r" b="b"/>
              <a:pathLst>
                <a:path w="2961640" h="2786379">
                  <a:moveTo>
                    <a:pt x="0" y="2785872"/>
                  </a:moveTo>
                  <a:lnTo>
                    <a:pt x="2961132" y="2785872"/>
                  </a:lnTo>
                  <a:lnTo>
                    <a:pt x="2961132" y="0"/>
                  </a:lnTo>
                  <a:lnTo>
                    <a:pt x="0" y="0"/>
                  </a:lnTo>
                  <a:lnTo>
                    <a:pt x="0" y="2785872"/>
                  </a:lnTo>
                  <a:close/>
                </a:path>
              </a:pathLst>
            </a:custGeom>
            <a:ln w="25907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95639" y="2620964"/>
              <a:ext cx="2489108" cy="301606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478530" y="2529077"/>
              <a:ext cx="2519680" cy="3179445"/>
            </a:xfrm>
            <a:custGeom>
              <a:avLst/>
              <a:gdLst/>
              <a:ahLst/>
              <a:cxnLst/>
              <a:rect l="l" t="t" r="r" b="b"/>
              <a:pathLst>
                <a:path w="2519679" h="3179445">
                  <a:moveTo>
                    <a:pt x="0" y="3179064"/>
                  </a:moveTo>
                  <a:lnTo>
                    <a:pt x="2519172" y="3179064"/>
                  </a:lnTo>
                  <a:lnTo>
                    <a:pt x="2519172" y="0"/>
                  </a:lnTo>
                  <a:lnTo>
                    <a:pt x="0" y="0"/>
                  </a:lnTo>
                  <a:lnTo>
                    <a:pt x="0" y="3179064"/>
                  </a:lnTo>
                  <a:close/>
                </a:path>
              </a:pathLst>
            </a:custGeom>
            <a:ln w="25908">
              <a:solidFill>
                <a:srgbClr val="E684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6057900" y="2514600"/>
            <a:ext cx="2644140" cy="3205480"/>
            <a:chOff x="6057900" y="2514600"/>
            <a:chExt cx="2644140" cy="3205480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62740" y="2602823"/>
              <a:ext cx="2513391" cy="306176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070853" y="2527553"/>
              <a:ext cx="2618740" cy="3179445"/>
            </a:xfrm>
            <a:custGeom>
              <a:avLst/>
              <a:gdLst/>
              <a:ahLst/>
              <a:cxnLst/>
              <a:rect l="l" t="t" r="r" b="b"/>
              <a:pathLst>
                <a:path w="2618740" h="3179445">
                  <a:moveTo>
                    <a:pt x="0" y="3179064"/>
                  </a:moveTo>
                  <a:lnTo>
                    <a:pt x="2618231" y="3179064"/>
                  </a:lnTo>
                  <a:lnTo>
                    <a:pt x="2618231" y="0"/>
                  </a:lnTo>
                  <a:lnTo>
                    <a:pt x="0" y="0"/>
                  </a:lnTo>
                  <a:lnTo>
                    <a:pt x="0" y="3179064"/>
                  </a:lnTo>
                  <a:close/>
                </a:path>
              </a:pathLst>
            </a:custGeom>
            <a:ln w="25908">
              <a:solidFill>
                <a:srgbClr val="628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solidFill>
            <a:srgbClr val="5F76B4"/>
          </a:solidFill>
          <a:ln w="25907">
            <a:solidFill>
              <a:srgbClr val="445483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15" dirty="0">
                <a:solidFill>
                  <a:srgbClr val="FFFFFF"/>
                </a:solidFill>
              </a:rPr>
              <a:t>Conexión</a:t>
            </a:r>
            <a:r>
              <a:rPr sz="4400" spc="-4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a</a:t>
            </a:r>
            <a:r>
              <a:rPr sz="4400" spc="-15" dirty="0">
                <a:solidFill>
                  <a:srgbClr val="FFFFFF"/>
                </a:solidFill>
              </a:rPr>
              <a:t> </a:t>
            </a:r>
            <a:r>
              <a:rPr sz="4400" spc="-20" dirty="0">
                <a:solidFill>
                  <a:srgbClr val="FFFFFF"/>
                </a:solidFill>
              </a:rPr>
              <a:t>tierra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1687193"/>
            <a:ext cx="8059727" cy="4247032"/>
          </a:xfrm>
          <a:prstGeom prst="rect">
            <a:avLst/>
          </a:prstGeom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338" y="268918"/>
            <a:ext cx="8209509" cy="5641153"/>
          </a:xfrm>
          <a:prstGeom prst="rect">
            <a:avLst/>
          </a:prstGeom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0254" y="461899"/>
            <a:ext cx="70040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/>
              <a:t>Recomendaciones</a:t>
            </a:r>
            <a:r>
              <a:rPr sz="4400" spc="-15" dirty="0"/>
              <a:t> </a:t>
            </a:r>
            <a:r>
              <a:rPr sz="4400" dirty="0"/>
              <a:t>de</a:t>
            </a:r>
            <a:r>
              <a:rPr sz="4400" spc="-50" dirty="0"/>
              <a:t> </a:t>
            </a:r>
            <a:r>
              <a:rPr sz="4400" spc="-15" dirty="0"/>
              <a:t>montaje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431291" y="1793748"/>
            <a:ext cx="8281670" cy="4139565"/>
            <a:chOff x="431291" y="1793748"/>
            <a:chExt cx="8281670" cy="41395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9" y="1819656"/>
              <a:ext cx="8229600" cy="405691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44245" y="1806702"/>
              <a:ext cx="8255634" cy="4113529"/>
            </a:xfrm>
            <a:custGeom>
              <a:avLst/>
              <a:gdLst/>
              <a:ahLst/>
              <a:cxnLst/>
              <a:rect l="l" t="t" r="r" b="b"/>
              <a:pathLst>
                <a:path w="8255634" h="4113529">
                  <a:moveTo>
                    <a:pt x="0" y="4113276"/>
                  </a:moveTo>
                  <a:lnTo>
                    <a:pt x="8255508" y="4113276"/>
                  </a:lnTo>
                  <a:lnTo>
                    <a:pt x="8255508" y="0"/>
                  </a:lnTo>
                  <a:lnTo>
                    <a:pt x="0" y="0"/>
                  </a:lnTo>
                  <a:lnTo>
                    <a:pt x="0" y="4113276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solidFill>
            <a:srgbClr val="5F76B4"/>
          </a:solidFill>
          <a:ln w="25907">
            <a:solidFill>
              <a:srgbClr val="445483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10" dirty="0">
                <a:solidFill>
                  <a:srgbClr val="FFFFFF"/>
                </a:solidFill>
              </a:rPr>
              <a:t>Regímenes</a:t>
            </a:r>
            <a:r>
              <a:rPr sz="4400" spc="-6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de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neutro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419103" y="1572767"/>
            <a:ext cx="8223884" cy="619125"/>
            <a:chOff x="419103" y="1572767"/>
            <a:chExt cx="8223884" cy="6191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1581883"/>
              <a:ext cx="8223497" cy="46487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1100" y="1572767"/>
              <a:ext cx="6697980" cy="6187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1600199"/>
              <a:ext cx="8147304" cy="38862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57200" y="1600200"/>
            <a:ext cx="8147684" cy="38862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919480">
              <a:lnSpc>
                <a:spcPct val="100000"/>
              </a:lnSpc>
              <a:spcBef>
                <a:spcPts val="430"/>
              </a:spcBef>
            </a:pPr>
            <a:r>
              <a:rPr sz="2000" b="1" dirty="0">
                <a:latin typeface="Calibri"/>
                <a:cs typeface="Calibri"/>
              </a:rPr>
              <a:t>Medida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la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corriente</a:t>
            </a:r>
            <a:r>
              <a:rPr sz="2000" b="1" spc="-5" dirty="0">
                <a:latin typeface="Calibri"/>
                <a:cs typeface="Calibri"/>
              </a:rPr>
              <a:t> residual (Intensidad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residual </a:t>
            </a:r>
            <a:r>
              <a:rPr sz="2000" b="1" spc="-10" dirty="0">
                <a:latin typeface="Calibri"/>
                <a:cs typeface="Calibri"/>
              </a:rPr>
              <a:t>directa)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5904" y="2060448"/>
            <a:ext cx="7560564" cy="4555236"/>
          </a:xfrm>
          <a:prstGeom prst="rect">
            <a:avLst/>
          </a:prstGeom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solidFill>
            <a:srgbClr val="5F76B4"/>
          </a:solidFill>
          <a:ln w="25907">
            <a:solidFill>
              <a:srgbClr val="445483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10" dirty="0">
                <a:solidFill>
                  <a:srgbClr val="FFFFFF"/>
                </a:solidFill>
              </a:rPr>
              <a:t>Regímenes</a:t>
            </a:r>
            <a:r>
              <a:rPr sz="4400" spc="-6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de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neutro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419101" y="1581852"/>
            <a:ext cx="8295640" cy="805180"/>
            <a:chOff x="419101" y="1581852"/>
            <a:chExt cx="8295640" cy="8051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1" y="1581852"/>
              <a:ext cx="8295128" cy="6813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8408" y="1624584"/>
              <a:ext cx="7200900" cy="762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1600200"/>
              <a:ext cx="8218932" cy="60502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7200" y="1600200"/>
              <a:ext cx="8219440" cy="605155"/>
            </a:xfrm>
            <a:custGeom>
              <a:avLst/>
              <a:gdLst/>
              <a:ahLst/>
              <a:cxnLst/>
              <a:rect l="l" t="t" r="r" b="b"/>
              <a:pathLst>
                <a:path w="8219440" h="605155">
                  <a:moveTo>
                    <a:pt x="0" y="605027"/>
                  </a:moveTo>
                  <a:lnTo>
                    <a:pt x="8218932" y="605027"/>
                  </a:lnTo>
                  <a:lnTo>
                    <a:pt x="8218932" y="0"/>
                  </a:lnTo>
                  <a:lnTo>
                    <a:pt x="0" y="0"/>
                  </a:lnTo>
                  <a:lnTo>
                    <a:pt x="0" y="605027"/>
                  </a:lnTo>
                  <a:close/>
                </a:path>
              </a:pathLst>
            </a:custGeom>
            <a:ln w="9144">
              <a:solidFill>
                <a:srgbClr val="5C7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9556" y="1645920"/>
              <a:ext cx="7118604" cy="679703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197660" y="1713103"/>
            <a:ext cx="6738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latin typeface="Calibri"/>
                <a:cs typeface="Calibri"/>
              </a:rPr>
              <a:t>Defecto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tierra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en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régimen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 </a:t>
            </a:r>
            <a:r>
              <a:rPr sz="2400" b="1" spc="-10" dirty="0">
                <a:latin typeface="Calibri"/>
                <a:cs typeface="Calibri"/>
              </a:rPr>
              <a:t>neutro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15" dirty="0">
                <a:latin typeface="Calibri"/>
                <a:cs typeface="Calibri"/>
              </a:rPr>
              <a:t> tierra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directo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801623" y="3080004"/>
            <a:ext cx="2788920" cy="698500"/>
            <a:chOff x="801623" y="3080004"/>
            <a:chExt cx="2788920" cy="69850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7365" y="3168445"/>
              <a:ext cx="2466721" cy="43356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814577" y="3092958"/>
              <a:ext cx="2763520" cy="672465"/>
            </a:xfrm>
            <a:custGeom>
              <a:avLst/>
              <a:gdLst/>
              <a:ahLst/>
              <a:cxnLst/>
              <a:rect l="l" t="t" r="r" b="b"/>
              <a:pathLst>
                <a:path w="2763520" h="672464">
                  <a:moveTo>
                    <a:pt x="0" y="672083"/>
                  </a:moveTo>
                  <a:lnTo>
                    <a:pt x="2763012" y="672083"/>
                  </a:lnTo>
                  <a:lnTo>
                    <a:pt x="2763012" y="0"/>
                  </a:lnTo>
                  <a:lnTo>
                    <a:pt x="0" y="0"/>
                  </a:lnTo>
                  <a:lnTo>
                    <a:pt x="0" y="672083"/>
                  </a:lnTo>
                  <a:close/>
                </a:path>
              </a:pathLst>
            </a:custGeom>
            <a:ln w="25908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240536" y="3907535"/>
            <a:ext cx="1911350" cy="1207135"/>
            <a:chOff x="1240536" y="3907535"/>
            <a:chExt cx="1911350" cy="1207135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2111" y="4008240"/>
              <a:ext cx="1559798" cy="98066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253490" y="3920489"/>
              <a:ext cx="1885314" cy="1181100"/>
            </a:xfrm>
            <a:custGeom>
              <a:avLst/>
              <a:gdLst/>
              <a:ahLst/>
              <a:cxnLst/>
              <a:rect l="l" t="t" r="r" b="b"/>
              <a:pathLst>
                <a:path w="1885314" h="1181100">
                  <a:moveTo>
                    <a:pt x="0" y="1181100"/>
                  </a:moveTo>
                  <a:lnTo>
                    <a:pt x="1885188" y="1181100"/>
                  </a:lnTo>
                  <a:lnTo>
                    <a:pt x="1885188" y="0"/>
                  </a:lnTo>
                  <a:lnTo>
                    <a:pt x="0" y="0"/>
                  </a:lnTo>
                  <a:lnTo>
                    <a:pt x="0" y="1181100"/>
                  </a:lnTo>
                  <a:close/>
                </a:path>
              </a:pathLst>
            </a:custGeom>
            <a:ln w="25908">
              <a:solidFill>
                <a:srgbClr val="E684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3910584" y="2322576"/>
            <a:ext cx="4791710" cy="4124325"/>
            <a:chOff x="3910584" y="2322576"/>
            <a:chExt cx="4791710" cy="4124325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36492" y="2348484"/>
              <a:ext cx="4739640" cy="407212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923538" y="2335530"/>
              <a:ext cx="4765675" cy="4098290"/>
            </a:xfrm>
            <a:custGeom>
              <a:avLst/>
              <a:gdLst/>
              <a:ahLst/>
              <a:cxnLst/>
              <a:rect l="l" t="t" r="r" b="b"/>
              <a:pathLst>
                <a:path w="4765675" h="4098290">
                  <a:moveTo>
                    <a:pt x="0" y="4098036"/>
                  </a:moveTo>
                  <a:lnTo>
                    <a:pt x="4765548" y="4098036"/>
                  </a:lnTo>
                  <a:lnTo>
                    <a:pt x="4765548" y="0"/>
                  </a:lnTo>
                  <a:lnTo>
                    <a:pt x="0" y="0"/>
                  </a:lnTo>
                  <a:lnTo>
                    <a:pt x="0" y="4098036"/>
                  </a:lnTo>
                  <a:close/>
                </a:path>
              </a:pathLst>
            </a:custGeom>
            <a:ln w="25908">
              <a:solidFill>
                <a:srgbClr val="628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solidFill>
            <a:srgbClr val="5F76B4"/>
          </a:solidFill>
          <a:ln w="25907">
            <a:solidFill>
              <a:srgbClr val="445483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10" dirty="0">
                <a:solidFill>
                  <a:srgbClr val="FFFFFF"/>
                </a:solidFill>
              </a:rPr>
              <a:t>Regímenes</a:t>
            </a:r>
            <a:r>
              <a:rPr sz="4400" spc="-6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de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neutro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301752" y="1479803"/>
            <a:ext cx="8412480" cy="1172210"/>
            <a:chOff x="301752" y="1479803"/>
            <a:chExt cx="8412480" cy="11722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1" y="1581927"/>
              <a:ext cx="8295128" cy="89760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752" y="1479803"/>
              <a:ext cx="7877556" cy="11719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1600199"/>
              <a:ext cx="8218932" cy="82143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7200" y="1600199"/>
              <a:ext cx="8219440" cy="821690"/>
            </a:xfrm>
            <a:custGeom>
              <a:avLst/>
              <a:gdLst/>
              <a:ahLst/>
              <a:cxnLst/>
              <a:rect l="l" t="t" r="r" b="b"/>
              <a:pathLst>
                <a:path w="8219440" h="821689">
                  <a:moveTo>
                    <a:pt x="0" y="821436"/>
                  </a:moveTo>
                  <a:lnTo>
                    <a:pt x="8218932" y="821436"/>
                  </a:lnTo>
                  <a:lnTo>
                    <a:pt x="8218932" y="0"/>
                  </a:lnTo>
                  <a:lnTo>
                    <a:pt x="0" y="0"/>
                  </a:lnTo>
                  <a:lnTo>
                    <a:pt x="0" y="821436"/>
                  </a:lnTo>
                  <a:close/>
                </a:path>
              </a:pathLst>
            </a:custGeom>
            <a:ln w="9144">
              <a:solidFill>
                <a:srgbClr val="5C7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2900" y="1499615"/>
              <a:ext cx="7795259" cy="73304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2900" y="1856231"/>
              <a:ext cx="4745736" cy="73304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35940" y="1572208"/>
            <a:ext cx="7309484" cy="77978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 marR="5080">
              <a:lnSpc>
                <a:spcPts val="2810"/>
              </a:lnSpc>
              <a:spcBef>
                <a:spcPts val="455"/>
              </a:spcBef>
            </a:pPr>
            <a:r>
              <a:rPr sz="2600" b="1" spc="-15" dirty="0">
                <a:latin typeface="Calibri"/>
                <a:cs typeface="Calibri"/>
              </a:rPr>
              <a:t>Defecto</a:t>
            </a:r>
            <a:r>
              <a:rPr sz="2600" b="1" spc="-5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a</a:t>
            </a:r>
            <a:r>
              <a:rPr sz="2600" b="1" spc="-5" dirty="0">
                <a:latin typeface="Calibri"/>
                <a:cs typeface="Calibri"/>
              </a:rPr>
              <a:t> </a:t>
            </a:r>
            <a:r>
              <a:rPr sz="2600" b="1" spc="-15" dirty="0">
                <a:latin typeface="Calibri"/>
                <a:cs typeface="Calibri"/>
              </a:rPr>
              <a:t>tierra</a:t>
            </a:r>
            <a:r>
              <a:rPr sz="2600" b="1" dirty="0">
                <a:latin typeface="Calibri"/>
                <a:cs typeface="Calibri"/>
              </a:rPr>
              <a:t> en</a:t>
            </a:r>
            <a:r>
              <a:rPr sz="2600" b="1" spc="-10" dirty="0">
                <a:latin typeface="Calibri"/>
                <a:cs typeface="Calibri"/>
              </a:rPr>
              <a:t> </a:t>
            </a:r>
            <a:r>
              <a:rPr sz="2600" b="1" spc="-5" dirty="0">
                <a:latin typeface="Calibri"/>
                <a:cs typeface="Calibri"/>
              </a:rPr>
              <a:t>régimen</a:t>
            </a:r>
            <a:r>
              <a:rPr sz="2600" b="1" spc="-15" dirty="0">
                <a:latin typeface="Calibri"/>
                <a:cs typeface="Calibri"/>
              </a:rPr>
              <a:t> </a:t>
            </a:r>
            <a:r>
              <a:rPr sz="2600" b="1" spc="-5" dirty="0">
                <a:latin typeface="Calibri"/>
                <a:cs typeface="Calibri"/>
              </a:rPr>
              <a:t>de </a:t>
            </a:r>
            <a:r>
              <a:rPr sz="2600" b="1" spc="-10" dirty="0">
                <a:latin typeface="Calibri"/>
                <a:cs typeface="Calibri"/>
              </a:rPr>
              <a:t>neutro</a:t>
            </a:r>
            <a:r>
              <a:rPr sz="2600" b="1" spc="20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a</a:t>
            </a:r>
            <a:r>
              <a:rPr sz="2600" b="1" spc="-5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tierra</a:t>
            </a:r>
            <a:r>
              <a:rPr sz="2600" b="1" spc="-5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directo </a:t>
            </a:r>
            <a:r>
              <a:rPr sz="2600" b="1" spc="-570" dirty="0">
                <a:latin typeface="Calibri"/>
                <a:cs typeface="Calibri"/>
              </a:rPr>
              <a:t> </a:t>
            </a:r>
            <a:r>
              <a:rPr sz="2600" b="1" spc="-5" dirty="0">
                <a:latin typeface="Calibri"/>
                <a:cs typeface="Calibri"/>
              </a:rPr>
              <a:t>(Secundario</a:t>
            </a:r>
            <a:r>
              <a:rPr sz="2600" b="1" dirty="0">
                <a:latin typeface="Calibri"/>
                <a:cs typeface="Calibri"/>
              </a:rPr>
              <a:t> </a:t>
            </a:r>
            <a:r>
              <a:rPr sz="2600" b="1" spc="-5" dirty="0">
                <a:latin typeface="Calibri"/>
                <a:cs typeface="Calibri"/>
              </a:rPr>
              <a:t>del</a:t>
            </a:r>
            <a:r>
              <a:rPr sz="2600" b="1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transformador)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313432" y="2467355"/>
            <a:ext cx="4502150" cy="3983990"/>
            <a:chOff x="2313432" y="2467355"/>
            <a:chExt cx="4502150" cy="398399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39340" y="2493263"/>
              <a:ext cx="4450079" cy="393192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326386" y="2480309"/>
              <a:ext cx="4476115" cy="3957954"/>
            </a:xfrm>
            <a:custGeom>
              <a:avLst/>
              <a:gdLst/>
              <a:ahLst/>
              <a:cxnLst/>
              <a:rect l="l" t="t" r="r" b="b"/>
              <a:pathLst>
                <a:path w="4476115" h="3957954">
                  <a:moveTo>
                    <a:pt x="0" y="3957828"/>
                  </a:moveTo>
                  <a:lnTo>
                    <a:pt x="4475988" y="3957828"/>
                  </a:lnTo>
                  <a:lnTo>
                    <a:pt x="4475988" y="0"/>
                  </a:lnTo>
                  <a:lnTo>
                    <a:pt x="0" y="0"/>
                  </a:lnTo>
                  <a:lnTo>
                    <a:pt x="0" y="3957828"/>
                  </a:lnTo>
                  <a:close/>
                </a:path>
              </a:pathLst>
            </a:custGeom>
            <a:ln w="25908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solidFill>
            <a:srgbClr val="5F76B4"/>
          </a:solidFill>
          <a:ln w="25907">
            <a:solidFill>
              <a:srgbClr val="445483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10" dirty="0">
                <a:solidFill>
                  <a:srgbClr val="FFFFFF"/>
                </a:solidFill>
              </a:rPr>
              <a:t>Regímenes</a:t>
            </a:r>
            <a:r>
              <a:rPr sz="4400" spc="-6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de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neutro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307847" y="1467611"/>
            <a:ext cx="4226560" cy="4721860"/>
            <a:chOff x="307847" y="1467611"/>
            <a:chExt cx="4226560" cy="47218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0" y="1581918"/>
              <a:ext cx="4114800" cy="46024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7847" y="1467611"/>
              <a:ext cx="4174236" cy="47213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1600199"/>
              <a:ext cx="4038600" cy="452628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7200" y="1600199"/>
              <a:ext cx="4038600" cy="4526280"/>
            </a:xfrm>
            <a:custGeom>
              <a:avLst/>
              <a:gdLst/>
              <a:ahLst/>
              <a:cxnLst/>
              <a:rect l="l" t="t" r="r" b="b"/>
              <a:pathLst>
                <a:path w="4038600" h="4526280">
                  <a:moveTo>
                    <a:pt x="0" y="4526280"/>
                  </a:moveTo>
                  <a:lnTo>
                    <a:pt x="4038600" y="4526280"/>
                  </a:lnTo>
                  <a:lnTo>
                    <a:pt x="4038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6087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7447" y="1488947"/>
              <a:ext cx="3224783" cy="78943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2856" y="1872995"/>
              <a:ext cx="3553968" cy="78943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7780" y="2257043"/>
              <a:ext cx="2401823" cy="789431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85140" y="1567637"/>
            <a:ext cx="3815715" cy="433641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488950" marR="316865" indent="2540" algn="ctr">
              <a:lnSpc>
                <a:spcPct val="90000"/>
              </a:lnSpc>
              <a:spcBef>
                <a:spcPts val="434"/>
              </a:spcBef>
            </a:pPr>
            <a:r>
              <a:rPr sz="2800" b="1" spc="-15" dirty="0">
                <a:latin typeface="Calibri"/>
                <a:cs typeface="Calibri"/>
              </a:rPr>
              <a:t>Características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del 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régimen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de</a:t>
            </a:r>
            <a:r>
              <a:rPr sz="2800" b="1" spc="-1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neutro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a </a:t>
            </a:r>
            <a:r>
              <a:rPr sz="2800" b="1" spc="-62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tierra</a:t>
            </a:r>
            <a:r>
              <a:rPr sz="2800" b="1" spc="3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directo</a:t>
            </a:r>
            <a:endParaRPr sz="2800">
              <a:latin typeface="Calibri"/>
              <a:cs typeface="Calibri"/>
            </a:endParaRPr>
          </a:p>
          <a:p>
            <a:pPr marL="406400" indent="-343535">
              <a:lnSpc>
                <a:spcPct val="100000"/>
              </a:lnSpc>
              <a:spcBef>
                <a:spcPts val="335"/>
              </a:spcBef>
              <a:buFont typeface="Arial MT"/>
              <a:buChar char="•"/>
              <a:tabLst>
                <a:tab pos="406400" algn="l"/>
                <a:tab pos="407034" algn="l"/>
              </a:tabLst>
            </a:pPr>
            <a:r>
              <a:rPr sz="2800" b="1" spc="5" dirty="0">
                <a:latin typeface="Calibri"/>
                <a:cs typeface="Calibri"/>
              </a:rPr>
              <a:t>I</a:t>
            </a:r>
            <a:r>
              <a:rPr sz="2775" b="1" spc="7" baseline="-21021" dirty="0">
                <a:latin typeface="Calibri"/>
                <a:cs typeface="Calibri"/>
              </a:rPr>
              <a:t>N</a:t>
            </a:r>
            <a:r>
              <a:rPr sz="2775" b="1" spc="-30" baseline="-21021" dirty="0"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Calibri"/>
                <a:cs typeface="Calibri"/>
              </a:rPr>
              <a:t>&gt;&gt;</a:t>
            </a:r>
            <a:r>
              <a:rPr sz="28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I</a:t>
            </a:r>
            <a:r>
              <a:rPr sz="2775" b="1" baseline="-21021" dirty="0">
                <a:latin typeface="Calibri"/>
                <a:cs typeface="Calibri"/>
              </a:rPr>
              <a:t>C</a:t>
            </a:r>
            <a:endParaRPr sz="2775" baseline="-21021">
              <a:latin typeface="Calibri"/>
              <a:cs typeface="Calibri"/>
            </a:endParaRPr>
          </a:p>
          <a:p>
            <a:pPr marL="406400" marR="1183640" indent="-343535">
              <a:lnSpc>
                <a:spcPts val="3020"/>
              </a:lnSpc>
              <a:spcBef>
                <a:spcPts val="720"/>
              </a:spcBef>
              <a:buFont typeface="Arial MT"/>
              <a:buChar char="•"/>
              <a:tabLst>
                <a:tab pos="406400" algn="l"/>
                <a:tab pos="407034" algn="l"/>
              </a:tabLst>
            </a:pPr>
            <a:r>
              <a:rPr sz="2800" spc="-10" dirty="0">
                <a:latin typeface="Calibri"/>
                <a:cs typeface="Calibri"/>
              </a:rPr>
              <a:t>Sob</a:t>
            </a:r>
            <a:r>
              <a:rPr sz="2800" spc="-50" dirty="0">
                <a:latin typeface="Calibri"/>
                <a:cs typeface="Calibri"/>
              </a:rPr>
              <a:t>r</a:t>
            </a:r>
            <a:r>
              <a:rPr sz="2800" spc="-15" dirty="0">
                <a:latin typeface="Calibri"/>
                <a:cs typeface="Calibri"/>
              </a:rPr>
              <a:t>e</a:t>
            </a:r>
            <a:r>
              <a:rPr sz="2800" spc="-35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ens</a:t>
            </a:r>
            <a:r>
              <a:rPr sz="2800" spc="-20" dirty="0">
                <a:latin typeface="Calibri"/>
                <a:cs typeface="Calibri"/>
              </a:rPr>
              <a:t>i</a:t>
            </a:r>
            <a:r>
              <a:rPr sz="2800" spc="-10" dirty="0">
                <a:latin typeface="Calibri"/>
                <a:cs typeface="Calibri"/>
              </a:rPr>
              <a:t>ones  limitadas</a:t>
            </a:r>
            <a:endParaRPr sz="2800">
              <a:latin typeface="Calibri"/>
              <a:cs typeface="Calibri"/>
            </a:endParaRPr>
          </a:p>
          <a:p>
            <a:pPr marL="406400" marR="382270" indent="-343535">
              <a:lnSpc>
                <a:spcPts val="3030"/>
              </a:lnSpc>
              <a:spcBef>
                <a:spcPts val="675"/>
              </a:spcBef>
              <a:buFont typeface="Arial MT"/>
              <a:buChar char="•"/>
              <a:tabLst>
                <a:tab pos="406400" algn="l"/>
                <a:tab pos="407034" algn="l"/>
              </a:tabLst>
            </a:pPr>
            <a:r>
              <a:rPr sz="2800" spc="-20" dirty="0">
                <a:latin typeface="Calibri"/>
                <a:cs typeface="Calibri"/>
              </a:rPr>
              <a:t>Fácil </a:t>
            </a:r>
            <a:r>
              <a:rPr sz="2800" spc="-10" dirty="0">
                <a:latin typeface="Calibri"/>
                <a:cs typeface="Calibri"/>
              </a:rPr>
              <a:t>detección, valor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elevado</a:t>
            </a:r>
            <a:endParaRPr sz="2800">
              <a:latin typeface="Calibri"/>
              <a:cs typeface="Calibri"/>
            </a:endParaRPr>
          </a:p>
          <a:p>
            <a:pPr marL="406400" indent="-343535">
              <a:lnSpc>
                <a:spcPct val="100000"/>
              </a:lnSpc>
              <a:spcBef>
                <a:spcPts val="285"/>
              </a:spcBef>
              <a:buFont typeface="Arial MT"/>
              <a:buChar char="•"/>
              <a:tabLst>
                <a:tab pos="406400" algn="l"/>
                <a:tab pos="407034" algn="l"/>
              </a:tabLst>
            </a:pPr>
            <a:r>
              <a:rPr sz="2800" spc="-15" dirty="0">
                <a:latin typeface="Calibri"/>
                <a:cs typeface="Calibri"/>
              </a:rPr>
              <a:t>Protección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sencilla</a:t>
            </a:r>
            <a:endParaRPr sz="2800">
              <a:latin typeface="Calibri"/>
              <a:cs typeface="Calibri"/>
            </a:endParaRPr>
          </a:p>
          <a:p>
            <a:pPr marL="406400" indent="-343535">
              <a:lnSpc>
                <a:spcPct val="100000"/>
              </a:lnSpc>
              <a:spcBef>
                <a:spcPts val="335"/>
              </a:spcBef>
              <a:buFont typeface="Arial MT"/>
              <a:buChar char="•"/>
              <a:tabLst>
                <a:tab pos="406400" algn="l"/>
                <a:tab pos="407034" algn="l"/>
              </a:tabLst>
            </a:pPr>
            <a:r>
              <a:rPr sz="2800" spc="-15" dirty="0">
                <a:latin typeface="Calibri"/>
                <a:cs typeface="Calibri"/>
              </a:rPr>
              <a:t>Máximo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nivel</a:t>
            </a:r>
            <a:r>
              <a:rPr sz="2800" spc="-5" dirty="0">
                <a:latin typeface="Calibri"/>
                <a:cs typeface="Calibri"/>
              </a:rPr>
              <a:t> de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danos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546091" y="1621536"/>
            <a:ext cx="4156075" cy="4261485"/>
            <a:chOff x="4546091" y="1621536"/>
            <a:chExt cx="4156075" cy="4261485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80316" y="1718123"/>
              <a:ext cx="4066708" cy="337601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559045" y="1634490"/>
              <a:ext cx="4130040" cy="3589020"/>
            </a:xfrm>
            <a:custGeom>
              <a:avLst/>
              <a:gdLst/>
              <a:ahLst/>
              <a:cxnLst/>
              <a:rect l="l" t="t" r="r" b="b"/>
              <a:pathLst>
                <a:path w="4130040" h="3589020">
                  <a:moveTo>
                    <a:pt x="0" y="3589020"/>
                  </a:moveTo>
                  <a:lnTo>
                    <a:pt x="4130040" y="3589020"/>
                  </a:lnTo>
                  <a:lnTo>
                    <a:pt x="4130040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</a:pathLst>
            </a:custGeom>
            <a:ln w="25907">
              <a:solidFill>
                <a:srgbClr val="7580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87262" y="5439288"/>
              <a:ext cx="2200491" cy="38822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720333" y="5363718"/>
              <a:ext cx="2330450" cy="506095"/>
            </a:xfrm>
            <a:custGeom>
              <a:avLst/>
              <a:gdLst/>
              <a:ahLst/>
              <a:cxnLst/>
              <a:rect l="l" t="t" r="r" b="b"/>
              <a:pathLst>
                <a:path w="2330450" h="506095">
                  <a:moveTo>
                    <a:pt x="0" y="505967"/>
                  </a:moveTo>
                  <a:lnTo>
                    <a:pt x="2330195" y="505967"/>
                  </a:lnTo>
                  <a:lnTo>
                    <a:pt x="2330195" y="0"/>
                  </a:lnTo>
                  <a:lnTo>
                    <a:pt x="0" y="0"/>
                  </a:lnTo>
                  <a:lnTo>
                    <a:pt x="0" y="505967"/>
                  </a:lnTo>
                  <a:close/>
                </a:path>
              </a:pathLst>
            </a:custGeom>
            <a:ln w="25908">
              <a:solidFill>
                <a:srgbClr val="7580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solidFill>
            <a:srgbClr val="5F76B4"/>
          </a:solidFill>
          <a:ln w="25907">
            <a:solidFill>
              <a:srgbClr val="445483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10" dirty="0">
                <a:solidFill>
                  <a:srgbClr val="FFFFFF"/>
                </a:solidFill>
              </a:rPr>
              <a:t>Regímenes</a:t>
            </a:r>
            <a:r>
              <a:rPr sz="4400" spc="-6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de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neutro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419101" y="1496567"/>
            <a:ext cx="8295640" cy="981710"/>
            <a:chOff x="419101" y="1496567"/>
            <a:chExt cx="8295640" cy="9817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1" y="1581948"/>
              <a:ext cx="8295128" cy="75278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81071" y="1496567"/>
              <a:ext cx="4201668" cy="9814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1600199"/>
              <a:ext cx="8218932" cy="6766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7200" y="1600199"/>
              <a:ext cx="8219440" cy="676910"/>
            </a:xfrm>
            <a:custGeom>
              <a:avLst/>
              <a:gdLst/>
              <a:ahLst/>
              <a:cxnLst/>
              <a:rect l="l" t="t" r="r" b="b"/>
              <a:pathLst>
                <a:path w="8219440" h="676910">
                  <a:moveTo>
                    <a:pt x="0" y="676655"/>
                  </a:moveTo>
                  <a:lnTo>
                    <a:pt x="8218932" y="676655"/>
                  </a:lnTo>
                  <a:lnTo>
                    <a:pt x="8218932" y="0"/>
                  </a:lnTo>
                  <a:lnTo>
                    <a:pt x="0" y="0"/>
                  </a:lnTo>
                  <a:lnTo>
                    <a:pt x="0" y="676655"/>
                  </a:lnTo>
                  <a:close/>
                </a:path>
              </a:pathLst>
            </a:custGeom>
            <a:ln w="9144">
              <a:solidFill>
                <a:srgbClr val="5C7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22220" y="1517903"/>
              <a:ext cx="4119372" cy="89916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761614" y="1607946"/>
            <a:ext cx="36099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latin typeface="Calibri"/>
                <a:cs typeface="Calibri"/>
              </a:rPr>
              <a:t>Regímenes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de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neutro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234439" y="2322576"/>
            <a:ext cx="6675120" cy="4356100"/>
            <a:chOff x="1234439" y="2322576"/>
            <a:chExt cx="6675120" cy="435610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0347" y="2348484"/>
              <a:ext cx="6623304" cy="430377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247393" y="2335530"/>
              <a:ext cx="6649720" cy="4330065"/>
            </a:xfrm>
            <a:custGeom>
              <a:avLst/>
              <a:gdLst/>
              <a:ahLst/>
              <a:cxnLst/>
              <a:rect l="l" t="t" r="r" b="b"/>
              <a:pathLst>
                <a:path w="6649720" h="4330065">
                  <a:moveTo>
                    <a:pt x="0" y="4329684"/>
                  </a:moveTo>
                  <a:lnTo>
                    <a:pt x="6649211" y="4329684"/>
                  </a:lnTo>
                  <a:lnTo>
                    <a:pt x="6649211" y="0"/>
                  </a:lnTo>
                  <a:lnTo>
                    <a:pt x="0" y="0"/>
                  </a:lnTo>
                  <a:lnTo>
                    <a:pt x="0" y="4329684"/>
                  </a:lnTo>
                  <a:close/>
                </a:path>
              </a:pathLst>
            </a:custGeom>
            <a:ln w="25908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solidFill>
            <a:srgbClr val="5F76B4"/>
          </a:solidFill>
          <a:ln w="25907">
            <a:solidFill>
              <a:srgbClr val="445483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10" dirty="0">
                <a:solidFill>
                  <a:srgbClr val="FFFFFF"/>
                </a:solidFill>
              </a:rPr>
              <a:t>Regímenes</a:t>
            </a:r>
            <a:r>
              <a:rPr sz="4400" spc="-6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de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neutro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301752" y="1447800"/>
            <a:ext cx="4279900" cy="4745990"/>
            <a:chOff x="301752" y="1447800"/>
            <a:chExt cx="4279900" cy="47459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0" y="1581918"/>
              <a:ext cx="4114800" cy="46024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752" y="1447800"/>
              <a:ext cx="4279392" cy="47457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1600200"/>
              <a:ext cx="4038600" cy="452628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7200" y="1600200"/>
              <a:ext cx="4038600" cy="4526280"/>
            </a:xfrm>
            <a:custGeom>
              <a:avLst/>
              <a:gdLst/>
              <a:ahLst/>
              <a:cxnLst/>
              <a:rect l="l" t="t" r="r" b="b"/>
              <a:pathLst>
                <a:path w="4038600" h="4526280">
                  <a:moveTo>
                    <a:pt x="0" y="4526280"/>
                  </a:moveTo>
                  <a:lnTo>
                    <a:pt x="4038600" y="4526280"/>
                  </a:lnTo>
                  <a:lnTo>
                    <a:pt x="4038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6087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2900" y="1467611"/>
              <a:ext cx="4197096" cy="7330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2900" y="1784604"/>
              <a:ext cx="3471672" cy="7330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2900" y="2101595"/>
              <a:ext cx="1894332" cy="733043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72440" y="1540205"/>
            <a:ext cx="3788410" cy="438658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76200" marR="17780">
              <a:lnSpc>
                <a:spcPct val="80000"/>
              </a:lnSpc>
              <a:spcBef>
                <a:spcPts val="730"/>
              </a:spcBef>
            </a:pPr>
            <a:r>
              <a:rPr sz="2600" b="1" spc="-15" dirty="0">
                <a:latin typeface="Calibri"/>
                <a:cs typeface="Calibri"/>
              </a:rPr>
              <a:t>Características </a:t>
            </a:r>
            <a:r>
              <a:rPr sz="2600" b="1" spc="-5" dirty="0">
                <a:latin typeface="Calibri"/>
                <a:cs typeface="Calibri"/>
              </a:rPr>
              <a:t>del régimen </a:t>
            </a:r>
            <a:r>
              <a:rPr sz="2600" b="1" spc="-575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de</a:t>
            </a:r>
            <a:r>
              <a:rPr sz="2600" b="1" spc="-5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neutro</a:t>
            </a:r>
            <a:r>
              <a:rPr sz="2600" b="1" spc="20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a</a:t>
            </a:r>
            <a:r>
              <a:rPr sz="2600" b="1" spc="-5" dirty="0">
                <a:latin typeface="Calibri"/>
                <a:cs typeface="Calibri"/>
              </a:rPr>
              <a:t> </a:t>
            </a:r>
            <a:r>
              <a:rPr sz="2600" b="1" spc="-15" dirty="0">
                <a:latin typeface="Calibri"/>
                <a:cs typeface="Calibri"/>
              </a:rPr>
              <a:t>tierra</a:t>
            </a:r>
            <a:r>
              <a:rPr sz="2600" b="1" spc="5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por </a:t>
            </a:r>
            <a:r>
              <a:rPr sz="2600" b="1" spc="5" dirty="0">
                <a:latin typeface="Calibri"/>
                <a:cs typeface="Calibri"/>
              </a:rPr>
              <a:t> </a:t>
            </a:r>
            <a:r>
              <a:rPr sz="2600" b="1" spc="-15" dirty="0">
                <a:latin typeface="Calibri"/>
                <a:cs typeface="Calibri"/>
              </a:rPr>
              <a:t>resistencia</a:t>
            </a:r>
            <a:endParaRPr sz="2600">
              <a:latin typeface="Calibri"/>
              <a:cs typeface="Calibri"/>
            </a:endParaRPr>
          </a:p>
          <a:p>
            <a:pPr marL="419100" marR="191770" indent="-343535">
              <a:lnSpc>
                <a:spcPts val="2500"/>
              </a:lnSpc>
              <a:spcBef>
                <a:spcPts val="600"/>
              </a:spcBef>
              <a:buFont typeface="Arial MT"/>
              <a:buChar char="•"/>
              <a:tabLst>
                <a:tab pos="419100" algn="l"/>
                <a:tab pos="419734" algn="l"/>
              </a:tabLst>
            </a:pPr>
            <a:r>
              <a:rPr sz="2600" spc="-5" dirty="0">
                <a:latin typeface="Calibri"/>
                <a:cs typeface="Calibri"/>
              </a:rPr>
              <a:t>La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resistencia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limita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la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corriente </a:t>
            </a:r>
            <a:r>
              <a:rPr sz="2600" dirty="0">
                <a:latin typeface="Calibri"/>
                <a:cs typeface="Calibri"/>
              </a:rPr>
              <a:t>de </a:t>
            </a:r>
            <a:r>
              <a:rPr sz="2600" spc="-15" dirty="0">
                <a:latin typeface="Calibri"/>
                <a:cs typeface="Calibri"/>
              </a:rPr>
              <a:t>defecto </a:t>
            </a:r>
            <a:r>
              <a:rPr sz="2600" dirty="0">
                <a:latin typeface="Calibri"/>
                <a:cs typeface="Calibri"/>
              </a:rPr>
              <a:t>a 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tierra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I</a:t>
            </a:r>
            <a:r>
              <a:rPr sz="2550" b="1" baseline="-21241" dirty="0">
                <a:latin typeface="Calibri"/>
                <a:cs typeface="Calibri"/>
              </a:rPr>
              <a:t>R</a:t>
            </a:r>
            <a:r>
              <a:rPr sz="2600" b="1" dirty="0">
                <a:solidFill>
                  <a:srgbClr val="C00000"/>
                </a:solidFill>
                <a:latin typeface="Calibri"/>
                <a:cs typeface="Calibri"/>
              </a:rPr>
              <a:t>≥</a:t>
            </a:r>
            <a:r>
              <a:rPr sz="2600" b="1" dirty="0">
                <a:latin typeface="Calibri"/>
                <a:cs typeface="Calibri"/>
              </a:rPr>
              <a:t>2I</a:t>
            </a:r>
            <a:r>
              <a:rPr sz="2550" b="1" baseline="-21241" dirty="0">
                <a:latin typeface="Calibri"/>
                <a:cs typeface="Calibri"/>
              </a:rPr>
              <a:t>C</a:t>
            </a:r>
            <a:endParaRPr sz="2550" baseline="-21241">
              <a:latin typeface="Calibri"/>
              <a:cs typeface="Calibri"/>
            </a:endParaRPr>
          </a:p>
          <a:p>
            <a:pPr marL="419100" marR="1316355" indent="-343535">
              <a:lnSpc>
                <a:spcPct val="80000"/>
              </a:lnSpc>
              <a:spcBef>
                <a:spcPts val="635"/>
              </a:spcBef>
              <a:buFont typeface="Arial MT"/>
              <a:buChar char="•"/>
              <a:tabLst>
                <a:tab pos="419100" algn="l"/>
                <a:tab pos="419734" algn="l"/>
              </a:tabLst>
            </a:pPr>
            <a:r>
              <a:rPr sz="2600" spc="-5" dirty="0">
                <a:latin typeface="Calibri"/>
                <a:cs typeface="Calibri"/>
              </a:rPr>
              <a:t>Se reducen </a:t>
            </a:r>
            <a:r>
              <a:rPr sz="2600" dirty="0">
                <a:latin typeface="Calibri"/>
                <a:cs typeface="Calibri"/>
              </a:rPr>
              <a:t>las 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sob</a:t>
            </a:r>
            <a:r>
              <a:rPr sz="2600" spc="-35" dirty="0">
                <a:latin typeface="Calibri"/>
                <a:cs typeface="Calibri"/>
              </a:rPr>
              <a:t>r</a:t>
            </a:r>
            <a:r>
              <a:rPr sz="2600" spc="-15" dirty="0">
                <a:latin typeface="Calibri"/>
                <a:cs typeface="Calibri"/>
              </a:rPr>
              <a:t>e</a:t>
            </a:r>
            <a:r>
              <a:rPr sz="2600" spc="-25" dirty="0">
                <a:latin typeface="Calibri"/>
                <a:cs typeface="Calibri"/>
              </a:rPr>
              <a:t>t</a:t>
            </a:r>
            <a:r>
              <a:rPr sz="2600" dirty="0">
                <a:latin typeface="Calibri"/>
                <a:cs typeface="Calibri"/>
              </a:rPr>
              <a:t>ension</a:t>
            </a:r>
            <a:r>
              <a:rPr sz="2600" spc="-15" dirty="0">
                <a:latin typeface="Calibri"/>
                <a:cs typeface="Calibri"/>
              </a:rPr>
              <a:t>e</a:t>
            </a:r>
            <a:r>
              <a:rPr sz="2600" dirty="0">
                <a:latin typeface="Calibri"/>
                <a:cs typeface="Calibri"/>
              </a:rPr>
              <a:t>s</a:t>
            </a:r>
            <a:endParaRPr sz="2600">
              <a:latin typeface="Calibri"/>
              <a:cs typeface="Calibri"/>
            </a:endParaRPr>
          </a:p>
          <a:p>
            <a:pPr marL="419100" indent="-343535">
              <a:lnSpc>
                <a:spcPct val="100000"/>
              </a:lnSpc>
              <a:buFont typeface="Arial MT"/>
              <a:buChar char="•"/>
              <a:tabLst>
                <a:tab pos="419100" algn="l"/>
                <a:tab pos="419734" algn="l"/>
              </a:tabLst>
            </a:pPr>
            <a:r>
              <a:rPr sz="2600" spc="-10" dirty="0">
                <a:latin typeface="Calibri"/>
                <a:cs typeface="Calibri"/>
              </a:rPr>
              <a:t>Corriente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limitada</a:t>
            </a:r>
            <a:endParaRPr sz="2600">
              <a:latin typeface="Calibri"/>
              <a:cs typeface="Calibri"/>
            </a:endParaRPr>
          </a:p>
          <a:p>
            <a:pPr marL="419100" indent="-34353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419100" algn="l"/>
                <a:tab pos="419734" algn="l"/>
              </a:tabLst>
            </a:pPr>
            <a:r>
              <a:rPr sz="2600" spc="-5" dirty="0">
                <a:latin typeface="Calibri"/>
                <a:cs typeface="Calibri"/>
              </a:rPr>
              <a:t>Protección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sencilla</a:t>
            </a:r>
            <a:endParaRPr sz="2600">
              <a:latin typeface="Calibri"/>
              <a:cs typeface="Calibri"/>
            </a:endParaRPr>
          </a:p>
          <a:p>
            <a:pPr marL="419100" indent="-343535">
              <a:lnSpc>
                <a:spcPct val="100000"/>
              </a:lnSpc>
              <a:buFont typeface="Arial MT"/>
              <a:buChar char="•"/>
              <a:tabLst>
                <a:tab pos="419100" algn="l"/>
                <a:tab pos="419734" algn="l"/>
              </a:tabLst>
            </a:pPr>
            <a:r>
              <a:rPr sz="2600" spc="-15" dirty="0">
                <a:latin typeface="Calibri"/>
                <a:cs typeface="Calibri"/>
              </a:rPr>
              <a:t>Fácil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detección</a:t>
            </a:r>
            <a:endParaRPr sz="2600">
              <a:latin typeface="Calibri"/>
              <a:cs typeface="Calibri"/>
            </a:endParaRPr>
          </a:p>
          <a:p>
            <a:pPr marL="990600">
              <a:lnSpc>
                <a:spcPct val="100000"/>
              </a:lnSpc>
            </a:pPr>
            <a:r>
              <a:rPr sz="2600" b="1" dirty="0">
                <a:latin typeface="Calibri"/>
                <a:cs typeface="Calibri"/>
              </a:rPr>
              <a:t>Id</a:t>
            </a:r>
            <a:r>
              <a:rPr sz="2600" b="1" spc="-40" dirty="0"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C00000"/>
                </a:solidFill>
                <a:latin typeface="Calibri"/>
                <a:cs typeface="Calibri"/>
              </a:rPr>
              <a:t>=</a:t>
            </a:r>
            <a:r>
              <a:rPr sz="26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600" b="1" spc="10" dirty="0">
                <a:latin typeface="Calibri"/>
                <a:cs typeface="Calibri"/>
              </a:rPr>
              <a:t>I</a:t>
            </a:r>
            <a:r>
              <a:rPr sz="2550" b="1" spc="15" baseline="-21241" dirty="0">
                <a:latin typeface="Calibri"/>
                <a:cs typeface="Calibri"/>
              </a:rPr>
              <a:t>N</a:t>
            </a:r>
            <a:r>
              <a:rPr sz="2600" b="1" spc="10" dirty="0">
                <a:latin typeface="Calibri"/>
                <a:cs typeface="Calibri"/>
              </a:rPr>
              <a:t>+I</a:t>
            </a:r>
            <a:r>
              <a:rPr sz="2550" b="1" spc="15" baseline="-21241" dirty="0">
                <a:latin typeface="Calibri"/>
                <a:cs typeface="Calibri"/>
              </a:rPr>
              <a:t>CT</a:t>
            </a:r>
            <a:endParaRPr sz="2550" baseline="-21241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622291" y="1962911"/>
            <a:ext cx="4090670" cy="3801110"/>
            <a:chOff x="4622291" y="1962911"/>
            <a:chExt cx="4090670" cy="3801110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64836" y="2080360"/>
              <a:ext cx="4021963" cy="350354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635245" y="1975865"/>
              <a:ext cx="4064635" cy="3775075"/>
            </a:xfrm>
            <a:custGeom>
              <a:avLst/>
              <a:gdLst/>
              <a:ahLst/>
              <a:cxnLst/>
              <a:rect l="l" t="t" r="r" b="b"/>
              <a:pathLst>
                <a:path w="4064634" h="3775075">
                  <a:moveTo>
                    <a:pt x="0" y="3774948"/>
                  </a:moveTo>
                  <a:lnTo>
                    <a:pt x="4064507" y="3774948"/>
                  </a:lnTo>
                  <a:lnTo>
                    <a:pt x="4064507" y="0"/>
                  </a:lnTo>
                  <a:lnTo>
                    <a:pt x="0" y="0"/>
                  </a:lnTo>
                  <a:lnTo>
                    <a:pt x="0" y="3774948"/>
                  </a:lnTo>
                  <a:close/>
                </a:path>
              </a:pathLst>
            </a:custGeom>
            <a:ln w="25908">
              <a:solidFill>
                <a:srgbClr val="628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solidFill>
            <a:srgbClr val="5F76B4"/>
          </a:solidFill>
          <a:ln w="25907">
            <a:solidFill>
              <a:srgbClr val="445483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10" dirty="0">
                <a:solidFill>
                  <a:srgbClr val="FFFFFF"/>
                </a:solidFill>
              </a:rPr>
              <a:t>Regímenes</a:t>
            </a:r>
            <a:r>
              <a:rPr sz="4400" spc="-6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de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neutro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301752" y="1447800"/>
            <a:ext cx="4340860" cy="4737100"/>
            <a:chOff x="301752" y="1447800"/>
            <a:chExt cx="4340860" cy="47371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0" y="1581918"/>
              <a:ext cx="4114800" cy="46024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752" y="1447800"/>
              <a:ext cx="4340352" cy="45872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1600200"/>
              <a:ext cx="4038600" cy="452628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7200" y="1600200"/>
              <a:ext cx="4038600" cy="4526280"/>
            </a:xfrm>
            <a:custGeom>
              <a:avLst/>
              <a:gdLst/>
              <a:ahLst/>
              <a:cxnLst/>
              <a:rect l="l" t="t" r="r" b="b"/>
              <a:pathLst>
                <a:path w="4038600" h="4526280">
                  <a:moveTo>
                    <a:pt x="0" y="4526280"/>
                  </a:moveTo>
                  <a:lnTo>
                    <a:pt x="4038600" y="4526280"/>
                  </a:lnTo>
                  <a:lnTo>
                    <a:pt x="4038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6087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2900" y="1467611"/>
              <a:ext cx="4197096" cy="7330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2900" y="1784604"/>
              <a:ext cx="3471672" cy="7330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2900" y="2101595"/>
              <a:ext cx="1851660" cy="733043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59740" y="1540205"/>
            <a:ext cx="3974465" cy="422783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88900" marR="191135">
              <a:lnSpc>
                <a:spcPct val="80000"/>
              </a:lnSpc>
              <a:spcBef>
                <a:spcPts val="730"/>
              </a:spcBef>
            </a:pPr>
            <a:r>
              <a:rPr sz="2600" b="1" spc="-15" dirty="0">
                <a:latin typeface="Calibri"/>
                <a:cs typeface="Calibri"/>
              </a:rPr>
              <a:t>Características </a:t>
            </a:r>
            <a:r>
              <a:rPr sz="2600" b="1" spc="-5" dirty="0">
                <a:latin typeface="Calibri"/>
                <a:cs typeface="Calibri"/>
              </a:rPr>
              <a:t>del régimen </a:t>
            </a:r>
            <a:r>
              <a:rPr sz="2600" b="1" spc="-575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de</a:t>
            </a:r>
            <a:r>
              <a:rPr sz="2600" b="1" spc="-5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neutro</a:t>
            </a:r>
            <a:r>
              <a:rPr sz="2600" b="1" spc="20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a</a:t>
            </a:r>
            <a:r>
              <a:rPr sz="2600" b="1" spc="-5" dirty="0">
                <a:latin typeface="Calibri"/>
                <a:cs typeface="Calibri"/>
              </a:rPr>
              <a:t> </a:t>
            </a:r>
            <a:r>
              <a:rPr sz="2600" b="1" spc="-15" dirty="0">
                <a:latin typeface="Calibri"/>
                <a:cs typeface="Calibri"/>
              </a:rPr>
              <a:t>tierra</a:t>
            </a:r>
            <a:r>
              <a:rPr sz="2600" b="1" spc="5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por </a:t>
            </a:r>
            <a:r>
              <a:rPr sz="2600" b="1" spc="5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reactancia</a:t>
            </a:r>
            <a:endParaRPr sz="2600">
              <a:latin typeface="Calibri"/>
              <a:cs typeface="Calibri"/>
            </a:endParaRPr>
          </a:p>
          <a:p>
            <a:pPr marL="431800" marR="582295" indent="-343535" algn="just">
              <a:lnSpc>
                <a:spcPts val="2500"/>
              </a:lnSpc>
              <a:spcBef>
                <a:spcPts val="600"/>
              </a:spcBef>
              <a:buFont typeface="Arial MT"/>
              <a:buChar char="•"/>
              <a:tabLst>
                <a:tab pos="432434" algn="l"/>
              </a:tabLst>
            </a:pPr>
            <a:r>
              <a:rPr sz="2600" spc="-5" dirty="0">
                <a:latin typeface="Calibri"/>
                <a:cs typeface="Calibri"/>
              </a:rPr>
              <a:t>La reactancia </a:t>
            </a:r>
            <a:r>
              <a:rPr sz="2600" spc="-10" dirty="0">
                <a:latin typeface="Calibri"/>
                <a:cs typeface="Calibri"/>
              </a:rPr>
              <a:t>limita </a:t>
            </a:r>
            <a:r>
              <a:rPr sz="2600" dirty="0">
                <a:latin typeface="Calibri"/>
                <a:cs typeface="Calibri"/>
              </a:rPr>
              <a:t>la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corriente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defecto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tierra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I</a:t>
            </a:r>
            <a:r>
              <a:rPr sz="2550" b="1" baseline="-21241" dirty="0">
                <a:latin typeface="Calibri"/>
                <a:cs typeface="Calibri"/>
              </a:rPr>
              <a:t>L</a:t>
            </a:r>
            <a:r>
              <a:rPr sz="2600" b="1" dirty="0">
                <a:solidFill>
                  <a:srgbClr val="C00000"/>
                </a:solidFill>
                <a:latin typeface="Calibri"/>
                <a:cs typeface="Calibri"/>
              </a:rPr>
              <a:t>&gt;&gt;</a:t>
            </a:r>
            <a:r>
              <a:rPr sz="2600" b="1" dirty="0">
                <a:latin typeface="Calibri"/>
                <a:cs typeface="Calibri"/>
              </a:rPr>
              <a:t>2I</a:t>
            </a:r>
            <a:r>
              <a:rPr sz="2550" b="1" baseline="-21241" dirty="0">
                <a:latin typeface="Calibri"/>
                <a:cs typeface="Calibri"/>
              </a:rPr>
              <a:t>C</a:t>
            </a:r>
            <a:endParaRPr sz="2550" baseline="-21241">
              <a:latin typeface="Calibri"/>
              <a:cs typeface="Calibri"/>
            </a:endParaRPr>
          </a:p>
          <a:p>
            <a:pPr marL="431800" marR="1193165" indent="-343535">
              <a:lnSpc>
                <a:spcPct val="80000"/>
              </a:lnSpc>
              <a:spcBef>
                <a:spcPts val="635"/>
              </a:spcBef>
              <a:buFont typeface="Arial MT"/>
              <a:buChar char="•"/>
              <a:tabLst>
                <a:tab pos="431800" algn="l"/>
                <a:tab pos="432434" algn="l"/>
              </a:tabLst>
            </a:pPr>
            <a:r>
              <a:rPr sz="2600" spc="-10" dirty="0">
                <a:latin typeface="Calibri"/>
                <a:cs typeface="Calibri"/>
              </a:rPr>
              <a:t>Evacuación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de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las </a:t>
            </a:r>
            <a:r>
              <a:rPr sz="2600" spc="-5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sobretensiones</a:t>
            </a:r>
            <a:endParaRPr sz="2600">
              <a:latin typeface="Calibri"/>
              <a:cs typeface="Calibri"/>
            </a:endParaRPr>
          </a:p>
          <a:p>
            <a:pPr marL="431800" marR="93980" indent="-343535">
              <a:lnSpc>
                <a:spcPts val="2500"/>
              </a:lnSpc>
              <a:spcBef>
                <a:spcPts val="600"/>
              </a:spcBef>
              <a:buFont typeface="Arial MT"/>
              <a:buChar char="•"/>
              <a:tabLst>
                <a:tab pos="431800" algn="l"/>
                <a:tab pos="432434" algn="l"/>
              </a:tabLst>
            </a:pPr>
            <a:r>
              <a:rPr sz="2600" spc="-30" dirty="0">
                <a:latin typeface="Calibri"/>
                <a:cs typeface="Calibri"/>
              </a:rPr>
              <a:t>Para </a:t>
            </a:r>
            <a:r>
              <a:rPr sz="2600" spc="-5" dirty="0">
                <a:latin typeface="Calibri"/>
                <a:cs typeface="Calibri"/>
              </a:rPr>
              <a:t>tensiones superiores </a:t>
            </a:r>
            <a:r>
              <a:rPr sz="2600" spc="-5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40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90" dirty="0">
                <a:latin typeface="Calibri"/>
                <a:cs typeface="Calibri"/>
              </a:rPr>
              <a:t>kV.</a:t>
            </a:r>
            <a:endParaRPr sz="2600">
              <a:latin typeface="Calibri"/>
              <a:cs typeface="Calibri"/>
            </a:endParaRPr>
          </a:p>
          <a:p>
            <a:pPr marL="431800" indent="-343535">
              <a:lnSpc>
                <a:spcPts val="2810"/>
              </a:lnSpc>
              <a:spcBef>
                <a:spcPts val="20"/>
              </a:spcBef>
              <a:buFont typeface="Arial MT"/>
              <a:buChar char="•"/>
              <a:tabLst>
                <a:tab pos="431800" algn="l"/>
                <a:tab pos="432434" algn="l"/>
              </a:tabLst>
            </a:pPr>
            <a:r>
              <a:rPr sz="2600" spc="-5" dirty="0">
                <a:latin typeface="Calibri"/>
                <a:cs typeface="Calibri"/>
              </a:rPr>
              <a:t>Protección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sencilla</a:t>
            </a:r>
            <a:endParaRPr sz="2600">
              <a:latin typeface="Calibri"/>
              <a:cs typeface="Calibri"/>
            </a:endParaRPr>
          </a:p>
          <a:p>
            <a:pPr marL="1003300">
              <a:lnSpc>
                <a:spcPts val="2810"/>
              </a:lnSpc>
            </a:pPr>
            <a:r>
              <a:rPr sz="2600" b="1" dirty="0">
                <a:latin typeface="Calibri"/>
                <a:cs typeface="Calibri"/>
              </a:rPr>
              <a:t>Id</a:t>
            </a:r>
            <a:r>
              <a:rPr sz="2600" b="1" spc="-30" dirty="0"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C00000"/>
                </a:solidFill>
                <a:latin typeface="Calibri"/>
                <a:cs typeface="Calibri"/>
              </a:rPr>
              <a:t>=</a:t>
            </a:r>
            <a:r>
              <a:rPr sz="26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600" b="1" spc="5" dirty="0">
                <a:latin typeface="Calibri"/>
                <a:cs typeface="Calibri"/>
              </a:rPr>
              <a:t>I</a:t>
            </a:r>
            <a:r>
              <a:rPr sz="2550" b="1" spc="7" baseline="-21241" dirty="0">
                <a:latin typeface="Calibri"/>
                <a:cs typeface="Calibri"/>
              </a:rPr>
              <a:t>N</a:t>
            </a:r>
            <a:r>
              <a:rPr sz="2600" b="1" spc="5" dirty="0">
                <a:latin typeface="Calibri"/>
                <a:cs typeface="Calibri"/>
              </a:rPr>
              <a:t>+I</a:t>
            </a:r>
            <a:r>
              <a:rPr sz="2550" b="1" spc="7" baseline="-21241" dirty="0">
                <a:latin typeface="Calibri"/>
                <a:cs typeface="Calibri"/>
              </a:rPr>
              <a:t>CT</a:t>
            </a:r>
            <a:endParaRPr sz="2550" baseline="-21241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56339" y="2200973"/>
            <a:ext cx="3930460" cy="3264981"/>
          </a:xfrm>
          <a:prstGeom prst="rect">
            <a:avLst/>
          </a:prstGeom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solidFill>
            <a:srgbClr val="5F76B4"/>
          </a:solidFill>
          <a:ln w="25907">
            <a:solidFill>
              <a:srgbClr val="445483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10" dirty="0">
                <a:solidFill>
                  <a:srgbClr val="FFFFFF"/>
                </a:solidFill>
              </a:rPr>
              <a:t>Regímenes</a:t>
            </a:r>
            <a:r>
              <a:rPr sz="4400" spc="-6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de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neutro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419101" y="1496567"/>
            <a:ext cx="8295640" cy="981710"/>
            <a:chOff x="419101" y="1496567"/>
            <a:chExt cx="8295640" cy="9817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1" y="1581948"/>
              <a:ext cx="8295128" cy="75278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9348" y="1496567"/>
              <a:ext cx="7403592" cy="9814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1600199"/>
              <a:ext cx="8218932" cy="6766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7200" y="1600199"/>
              <a:ext cx="8219440" cy="676910"/>
            </a:xfrm>
            <a:custGeom>
              <a:avLst/>
              <a:gdLst/>
              <a:ahLst/>
              <a:cxnLst/>
              <a:rect l="l" t="t" r="r" b="b"/>
              <a:pathLst>
                <a:path w="8219440" h="676910">
                  <a:moveTo>
                    <a:pt x="0" y="676655"/>
                  </a:moveTo>
                  <a:lnTo>
                    <a:pt x="8218932" y="676655"/>
                  </a:lnTo>
                  <a:lnTo>
                    <a:pt x="8218932" y="0"/>
                  </a:lnTo>
                  <a:lnTo>
                    <a:pt x="0" y="0"/>
                  </a:lnTo>
                  <a:lnTo>
                    <a:pt x="0" y="676655"/>
                  </a:lnTo>
                  <a:close/>
                </a:path>
              </a:pathLst>
            </a:custGeom>
            <a:ln w="9144">
              <a:solidFill>
                <a:srgbClr val="5C7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0496" y="1517903"/>
              <a:ext cx="7321296" cy="89916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159560" y="1607946"/>
            <a:ext cx="68122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latin typeface="Calibri"/>
                <a:cs typeface="Calibri"/>
              </a:rPr>
              <a:t>Aplicaciones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de</a:t>
            </a:r>
            <a:r>
              <a:rPr sz="3200" b="1" spc="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los </a:t>
            </a:r>
            <a:r>
              <a:rPr sz="3200" b="1" spc="-10" dirty="0">
                <a:latin typeface="Calibri"/>
                <a:cs typeface="Calibri"/>
              </a:rPr>
              <a:t>regímenes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de</a:t>
            </a:r>
            <a:r>
              <a:rPr sz="3200" b="1" spc="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neutro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7532" y="2421635"/>
            <a:ext cx="7560564" cy="3837432"/>
          </a:xfrm>
          <a:prstGeom prst="rect">
            <a:avLst/>
          </a:prstGeom>
        </p:spPr>
      </p:pic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8229600" cy="1143000"/>
          </a:xfrm>
          <a:prstGeom prst="rect">
            <a:avLst/>
          </a:prstGeom>
          <a:solidFill>
            <a:srgbClr val="5F76B4"/>
          </a:solidFill>
          <a:ln w="25907">
            <a:solidFill>
              <a:srgbClr val="445483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10" dirty="0">
                <a:solidFill>
                  <a:srgbClr val="FFFFFF"/>
                </a:solidFill>
              </a:rPr>
              <a:t>Regímenes</a:t>
            </a:r>
            <a:r>
              <a:rPr sz="4400" spc="-6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de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neutro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329184" y="1501139"/>
            <a:ext cx="8502650" cy="928369"/>
            <a:chOff x="329184" y="1501139"/>
            <a:chExt cx="8502650" cy="92836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1" y="1581948"/>
              <a:ext cx="8295128" cy="75278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184" y="1501139"/>
              <a:ext cx="8502396" cy="9281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1600199"/>
              <a:ext cx="8218932" cy="6766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0332" y="1522475"/>
              <a:ext cx="8420100" cy="84582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57200" y="1600200"/>
            <a:ext cx="8219440" cy="676910"/>
          </a:xfrm>
          <a:prstGeom prst="rect">
            <a:avLst/>
          </a:prstGeom>
          <a:ln w="9144">
            <a:solidFill>
              <a:srgbClr val="5C71B1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151130">
              <a:lnSpc>
                <a:spcPct val="100000"/>
              </a:lnSpc>
              <a:spcBef>
                <a:spcPts val="170"/>
              </a:spcBef>
            </a:pPr>
            <a:r>
              <a:rPr sz="3000" b="1" spc="-5" dirty="0">
                <a:latin typeface="Calibri"/>
                <a:cs typeface="Calibri"/>
              </a:rPr>
              <a:t>Situación</a:t>
            </a:r>
            <a:r>
              <a:rPr sz="3000" b="1" spc="-20" dirty="0">
                <a:latin typeface="Calibri"/>
                <a:cs typeface="Calibri"/>
              </a:rPr>
              <a:t> </a:t>
            </a:r>
            <a:r>
              <a:rPr sz="3000" b="1" spc="-5" dirty="0">
                <a:latin typeface="Calibri"/>
                <a:cs typeface="Calibri"/>
              </a:rPr>
              <a:t>en</a:t>
            </a:r>
            <a:r>
              <a:rPr sz="3000" b="1" spc="-10" dirty="0">
                <a:latin typeface="Calibri"/>
                <a:cs typeface="Calibri"/>
              </a:rPr>
              <a:t> </a:t>
            </a:r>
            <a:r>
              <a:rPr sz="3000" b="1" spc="-5" dirty="0">
                <a:latin typeface="Calibri"/>
                <a:cs typeface="Calibri"/>
              </a:rPr>
              <a:t>el</a:t>
            </a:r>
            <a:r>
              <a:rPr sz="3000" b="1" spc="-10" dirty="0">
                <a:latin typeface="Calibri"/>
                <a:cs typeface="Calibri"/>
              </a:rPr>
              <a:t> </a:t>
            </a:r>
            <a:r>
              <a:rPr sz="3000" b="1" spc="-5" dirty="0">
                <a:latin typeface="Calibri"/>
                <a:cs typeface="Calibri"/>
              </a:rPr>
              <a:t>mundo</a:t>
            </a:r>
            <a:r>
              <a:rPr sz="3000" b="1" spc="-1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de</a:t>
            </a:r>
            <a:r>
              <a:rPr sz="3000" b="1" spc="-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los</a:t>
            </a:r>
            <a:r>
              <a:rPr sz="3000" b="1" spc="-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regímenes </a:t>
            </a:r>
            <a:r>
              <a:rPr sz="3000" b="1" dirty="0">
                <a:latin typeface="Calibri"/>
                <a:cs typeface="Calibri"/>
              </a:rPr>
              <a:t>de</a:t>
            </a:r>
            <a:r>
              <a:rPr sz="3000" b="1" spc="-5" dirty="0">
                <a:latin typeface="Calibri"/>
                <a:cs typeface="Calibri"/>
              </a:rPr>
              <a:t> neutro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4276" y="2421635"/>
            <a:ext cx="7775448" cy="3950208"/>
          </a:xfrm>
          <a:prstGeom prst="rect">
            <a:avLst/>
          </a:prstGeom>
        </p:spPr>
      </p:pic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313943" y="60960"/>
            <a:ext cx="8629015" cy="1762125"/>
            <a:chOff x="313943" y="60960"/>
            <a:chExt cx="8629015" cy="17621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3943" y="60960"/>
              <a:ext cx="8628888" cy="17617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826345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350" algn="ctr">
              <a:lnSpc>
                <a:spcPts val="4250"/>
              </a:lnSpc>
            </a:pPr>
            <a:r>
              <a:rPr sz="4000" b="1" spc="-10" dirty="0">
                <a:latin typeface="Calibri"/>
                <a:cs typeface="Calibri"/>
              </a:rPr>
              <a:t>Clasificación</a:t>
            </a:r>
            <a:r>
              <a:rPr sz="4000" b="1" spc="45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de</a:t>
            </a:r>
            <a:r>
              <a:rPr sz="4000" b="1" spc="5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los</a:t>
            </a:r>
            <a:r>
              <a:rPr sz="4000" b="1" spc="5" dirty="0">
                <a:latin typeface="Calibri"/>
                <a:cs typeface="Calibri"/>
              </a:rPr>
              <a:t> </a:t>
            </a:r>
            <a:r>
              <a:rPr sz="4000" b="1" spc="-20" dirty="0">
                <a:latin typeface="Calibri"/>
                <a:cs typeface="Calibri"/>
              </a:rPr>
              <a:t>defectos</a:t>
            </a:r>
            <a:r>
              <a:rPr sz="4000" b="1" spc="10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según</a:t>
            </a:r>
            <a:r>
              <a:rPr sz="4000" b="1" spc="5" dirty="0">
                <a:latin typeface="Calibri"/>
                <a:cs typeface="Calibri"/>
              </a:rPr>
              <a:t> </a:t>
            </a:r>
            <a:r>
              <a:rPr sz="4000" b="1" dirty="0">
                <a:latin typeface="Calibri"/>
                <a:cs typeface="Calibri"/>
              </a:rPr>
              <a:t>su</a:t>
            </a:r>
            <a:endParaRPr sz="4000">
              <a:latin typeface="Calibri"/>
              <a:cs typeface="Calibri"/>
            </a:endParaRPr>
          </a:p>
          <a:p>
            <a:pPr marL="635" algn="ctr">
              <a:lnSpc>
                <a:spcPts val="4750"/>
              </a:lnSpc>
            </a:pPr>
            <a:r>
              <a:rPr sz="4000" b="1" spc="-15" dirty="0">
                <a:latin typeface="Calibri"/>
                <a:cs typeface="Calibri"/>
              </a:rPr>
              <a:t>duración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07847" y="1572767"/>
            <a:ext cx="8426450" cy="4620895"/>
            <a:chOff x="307847" y="1572767"/>
            <a:chExt cx="8426450" cy="462089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955" y="1572767"/>
              <a:ext cx="8324088" cy="462076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7847" y="2619755"/>
              <a:ext cx="5867400" cy="262432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200" y="1600199"/>
              <a:ext cx="8229600" cy="452628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57200" y="1600199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9A4E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35940" y="2557240"/>
            <a:ext cx="5393055" cy="2414905"/>
          </a:xfrm>
          <a:prstGeom prst="rect">
            <a:avLst/>
          </a:prstGeom>
        </p:spPr>
        <p:txBody>
          <a:bodyPr vert="horz" wrap="square" lIns="0" tIns="182880" rIns="0" bIns="0" rtlCol="0">
            <a:spAutoFit/>
          </a:bodyPr>
          <a:lstStyle/>
          <a:p>
            <a:pPr marL="622300" indent="-610235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622300" algn="l"/>
                <a:tab pos="622935" algn="l"/>
              </a:tabLst>
            </a:pPr>
            <a:r>
              <a:rPr sz="2800" spc="-5" dirty="0">
                <a:latin typeface="Arial MT"/>
                <a:cs typeface="Arial MT"/>
              </a:rPr>
              <a:t>Autoextinguibles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10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a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20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ms</a:t>
            </a:r>
            <a:endParaRPr sz="2800">
              <a:latin typeface="Arial MT"/>
              <a:cs typeface="Arial MT"/>
            </a:endParaRPr>
          </a:p>
          <a:p>
            <a:pPr marL="622300" indent="-610235">
              <a:lnSpc>
                <a:spcPct val="100000"/>
              </a:lnSpc>
              <a:spcBef>
                <a:spcPts val="1345"/>
              </a:spcBef>
              <a:buAutoNum type="arabicPeriod"/>
              <a:tabLst>
                <a:tab pos="622300" algn="l"/>
                <a:tab pos="622935" algn="l"/>
              </a:tabLst>
            </a:pPr>
            <a:r>
              <a:rPr sz="2800" spc="-10" dirty="0">
                <a:latin typeface="Arial MT"/>
                <a:cs typeface="Arial MT"/>
              </a:rPr>
              <a:t>Transitorios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100 ms &lt;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</a:t>
            </a:r>
            <a:r>
              <a:rPr sz="2800" spc="-5" dirty="0">
                <a:latin typeface="Arial MT"/>
                <a:cs typeface="Arial MT"/>
              </a:rPr>
              <a:t> &lt;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1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  <a:p>
            <a:pPr marL="622300" indent="-610235">
              <a:lnSpc>
                <a:spcPct val="100000"/>
              </a:lnSpc>
              <a:spcBef>
                <a:spcPts val="1345"/>
              </a:spcBef>
              <a:buAutoNum type="arabicPeriod"/>
              <a:tabLst>
                <a:tab pos="622300" algn="l"/>
                <a:tab pos="622935" algn="l"/>
              </a:tabLst>
            </a:pPr>
            <a:r>
              <a:rPr sz="2800" spc="-5" dirty="0">
                <a:latin typeface="Arial MT"/>
                <a:cs typeface="Arial MT"/>
              </a:rPr>
              <a:t>Semipermanentes</a:t>
            </a:r>
            <a:r>
              <a:rPr sz="2800" spc="3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t &gt;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1 a 30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  <a:p>
            <a:pPr marL="622300" indent="-610235">
              <a:lnSpc>
                <a:spcPct val="100000"/>
              </a:lnSpc>
              <a:spcBef>
                <a:spcPts val="1345"/>
              </a:spcBef>
              <a:buAutoNum type="arabicPeriod"/>
              <a:tabLst>
                <a:tab pos="622300" algn="l"/>
                <a:tab pos="622935" algn="l"/>
              </a:tabLst>
            </a:pPr>
            <a:r>
              <a:rPr sz="2800" spc="-5" dirty="0">
                <a:latin typeface="Arial MT"/>
                <a:cs typeface="Arial MT"/>
              </a:rPr>
              <a:t>Permanentes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t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&gt;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30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262127" y="60960"/>
            <a:ext cx="8732520" cy="1762125"/>
            <a:chOff x="262127" y="60960"/>
            <a:chExt cx="8732520" cy="17621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2127" y="60960"/>
              <a:ext cx="8732520" cy="17617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826345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50"/>
              </a:lnSpc>
            </a:pPr>
            <a:r>
              <a:rPr sz="4000" b="1" spc="-10" dirty="0">
                <a:latin typeface="Calibri"/>
                <a:cs typeface="Calibri"/>
              </a:rPr>
              <a:t>Clasificación</a:t>
            </a:r>
            <a:r>
              <a:rPr sz="4000" b="1" spc="30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de</a:t>
            </a:r>
            <a:r>
              <a:rPr sz="4000" b="1" spc="5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los</a:t>
            </a:r>
            <a:r>
              <a:rPr sz="4000" b="1" spc="10" dirty="0">
                <a:latin typeface="Calibri"/>
                <a:cs typeface="Calibri"/>
              </a:rPr>
              <a:t> </a:t>
            </a:r>
            <a:r>
              <a:rPr sz="4000" b="1" spc="-25" dirty="0">
                <a:latin typeface="Calibri"/>
                <a:cs typeface="Calibri"/>
              </a:rPr>
              <a:t>defectos</a:t>
            </a:r>
            <a:r>
              <a:rPr sz="4000" b="1" spc="5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según</a:t>
            </a:r>
            <a:r>
              <a:rPr sz="4000" b="1" spc="5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las</a:t>
            </a:r>
            <a:endParaRPr sz="4000">
              <a:latin typeface="Calibri"/>
              <a:cs typeface="Calibri"/>
            </a:endParaRPr>
          </a:p>
          <a:p>
            <a:pPr marL="3175" algn="ctr">
              <a:lnSpc>
                <a:spcPts val="4750"/>
              </a:lnSpc>
            </a:pPr>
            <a:r>
              <a:rPr sz="4000" b="1" spc="-20" dirty="0">
                <a:latin typeface="Calibri"/>
                <a:cs typeface="Calibri"/>
              </a:rPr>
              <a:t>fases</a:t>
            </a:r>
            <a:r>
              <a:rPr sz="4000" b="1" spc="-15" dirty="0">
                <a:latin typeface="Calibri"/>
                <a:cs typeface="Calibri"/>
              </a:rPr>
              <a:t> </a:t>
            </a:r>
            <a:r>
              <a:rPr sz="4000" b="1" spc="-20" dirty="0">
                <a:latin typeface="Calibri"/>
                <a:cs typeface="Calibri"/>
              </a:rPr>
              <a:t>involucradas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07847" y="1572767"/>
            <a:ext cx="8426450" cy="4620895"/>
            <a:chOff x="307847" y="1572767"/>
            <a:chExt cx="8426450" cy="462089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955" y="1572767"/>
              <a:ext cx="8324088" cy="462076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7847" y="2950463"/>
              <a:ext cx="4235196" cy="194157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200" y="1600199"/>
              <a:ext cx="8229600" cy="452628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57200" y="1600199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E681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35940" y="2930584"/>
            <a:ext cx="3760470" cy="1689735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622300" indent="-610235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622300" algn="l"/>
                <a:tab pos="622935" algn="l"/>
              </a:tabLst>
            </a:pPr>
            <a:r>
              <a:rPr sz="2800" spc="-5" dirty="0">
                <a:latin typeface="Arial MT"/>
                <a:cs typeface="Arial MT"/>
              </a:rPr>
              <a:t>Monofásico a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tierra.</a:t>
            </a:r>
            <a:endParaRPr sz="2800">
              <a:latin typeface="Arial MT"/>
              <a:cs typeface="Arial MT"/>
            </a:endParaRPr>
          </a:p>
          <a:p>
            <a:pPr marL="622300" indent="-610235">
              <a:lnSpc>
                <a:spcPct val="100000"/>
              </a:lnSpc>
              <a:spcBef>
                <a:spcPts val="1005"/>
              </a:spcBef>
              <a:buAutoNum type="arabicPeriod"/>
              <a:tabLst>
                <a:tab pos="622300" algn="l"/>
                <a:tab pos="622935" algn="l"/>
              </a:tabLst>
            </a:pPr>
            <a:r>
              <a:rPr sz="2800" dirty="0">
                <a:latin typeface="Arial MT"/>
                <a:cs typeface="Arial MT"/>
              </a:rPr>
              <a:t>Polifásico.</a:t>
            </a:r>
            <a:endParaRPr sz="2800">
              <a:latin typeface="Arial MT"/>
              <a:cs typeface="Arial MT"/>
            </a:endParaRPr>
          </a:p>
          <a:p>
            <a:pPr marL="622300" indent="-610235">
              <a:lnSpc>
                <a:spcPct val="100000"/>
              </a:lnSpc>
              <a:spcBef>
                <a:spcPts val="1010"/>
              </a:spcBef>
              <a:buAutoNum type="arabicPeriod"/>
              <a:tabLst>
                <a:tab pos="622300" algn="l"/>
                <a:tab pos="622935" algn="l"/>
              </a:tabLst>
            </a:pPr>
            <a:r>
              <a:rPr sz="2800" spc="-5" dirty="0">
                <a:latin typeface="Arial MT"/>
                <a:cs typeface="Arial MT"/>
              </a:rPr>
              <a:t>Polifásico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a tierra.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0343" y="320039"/>
              <a:ext cx="5161787" cy="125882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826345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580"/>
              </a:spcBef>
            </a:pPr>
            <a:r>
              <a:rPr sz="4400" spc="-5" dirty="0"/>
              <a:t>Causas</a:t>
            </a:r>
            <a:r>
              <a:rPr sz="4400" spc="-15" dirty="0"/>
              <a:t> </a:t>
            </a:r>
            <a:r>
              <a:rPr sz="4400" dirty="0"/>
              <a:t>de</a:t>
            </a:r>
            <a:r>
              <a:rPr sz="4400" spc="-15" dirty="0"/>
              <a:t> </a:t>
            </a:r>
            <a:r>
              <a:rPr sz="4400" dirty="0"/>
              <a:t>las</a:t>
            </a:r>
            <a:r>
              <a:rPr sz="4400" spc="-15" dirty="0"/>
              <a:t> </a:t>
            </a:r>
            <a:r>
              <a:rPr sz="4400" spc="-20" dirty="0"/>
              <a:t>fallas</a:t>
            </a:r>
            <a:endParaRPr sz="4400"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761999" y="1981103"/>
          <a:ext cx="7912734" cy="35173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44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4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179">
                <a:tc>
                  <a:txBody>
                    <a:bodyPr/>
                    <a:lstStyle/>
                    <a:p>
                      <a:pPr marL="1193800">
                        <a:lnSpc>
                          <a:spcPts val="2810"/>
                        </a:lnSpc>
                        <a:spcBef>
                          <a:spcPts val="1825"/>
                        </a:spcBef>
                      </a:pPr>
                      <a:r>
                        <a:rPr sz="2350" b="1" spc="12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350" b="1" spc="-3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350" b="1" spc="2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235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2350" b="1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50" b="1" spc="2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235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350" b="1" spc="-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50" b="1" spc="2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2350" b="1" spc="2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350" b="1" spc="3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2350" b="1" spc="2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350" b="1" spc="2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2350" b="1" spc="12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350" b="1" dirty="0">
                          <a:latin typeface="Arial"/>
                          <a:cs typeface="Arial"/>
                        </a:rPr>
                        <a:t>O</a:t>
                      </a:r>
                      <a:endParaRPr sz="2350">
                        <a:latin typeface="Arial"/>
                        <a:cs typeface="Arial"/>
                      </a:endParaRPr>
                    </a:p>
                  </a:txBody>
                  <a:tcPr marL="0" marR="0" marT="2317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R="19685" algn="ctr">
                        <a:lnSpc>
                          <a:spcPct val="100000"/>
                        </a:lnSpc>
                      </a:pPr>
                      <a:r>
                        <a:rPr sz="2000" b="1" spc="3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000" b="1" spc="1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es</a:t>
                      </a:r>
                      <a:r>
                        <a:rPr sz="2000" b="1" spc="-1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aé</a:t>
                      </a:r>
                      <a:r>
                        <a:rPr sz="2000" b="1" spc="-2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eas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2000" b="1" spc="3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000" b="1" spc="1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es</a:t>
                      </a:r>
                      <a:r>
                        <a:rPr sz="2000" b="1" spc="-1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2000" b="1" spc="15" dirty="0">
                          <a:latin typeface="Arial"/>
                          <a:cs typeface="Arial"/>
                        </a:rPr>
                        <a:t>ub</a:t>
                      </a:r>
                      <a:r>
                        <a:rPr sz="2000" b="1" spc="-3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000" b="1" spc="-25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000" b="1" spc="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eas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698">
                <a:tc>
                  <a:txBody>
                    <a:bodyPr/>
                    <a:lstStyle/>
                    <a:p>
                      <a:pPr marL="42545">
                        <a:lnSpc>
                          <a:spcPts val="2810"/>
                        </a:lnSpc>
                        <a:spcBef>
                          <a:spcPts val="80"/>
                        </a:spcBef>
                      </a:pPr>
                      <a:r>
                        <a:rPr sz="2350" b="1" spc="3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350" b="1" spc="-3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235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2350" b="1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50" b="1" spc="3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235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350" b="1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350" b="1" spc="-3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2350" b="1" spc="-3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35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2350" b="1" spc="-3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350" b="1" spc="3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2350" b="1" spc="-3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350" b="1" dirty="0">
                          <a:latin typeface="Arial"/>
                          <a:cs typeface="Arial"/>
                        </a:rPr>
                        <a:t>o</a:t>
                      </a:r>
                      <a:endParaRPr sz="235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x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x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889">
                <a:tc>
                  <a:txBody>
                    <a:bodyPr/>
                    <a:lstStyle/>
                    <a:p>
                      <a:pPr marL="42545">
                        <a:lnSpc>
                          <a:spcPts val="2810"/>
                        </a:lnSpc>
                        <a:spcBef>
                          <a:spcPts val="80"/>
                        </a:spcBef>
                      </a:pPr>
                      <a:r>
                        <a:rPr sz="2350" b="1" spc="2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2350" b="1" spc="3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2350" b="1" spc="-3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ac</a:t>
                      </a:r>
                      <a:r>
                        <a:rPr sz="2350" b="1" spc="-3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35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2350" b="1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acc</a:t>
                      </a:r>
                      <a:r>
                        <a:rPr sz="2350" b="1" spc="-3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350" b="1" spc="3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350" b="1" spc="3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2350" b="1" spc="-3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35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2350" b="1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50" b="1" spc="3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235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350" b="1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2350" b="1" spc="30" dirty="0">
                          <a:latin typeface="Arial"/>
                          <a:cs typeface="Arial"/>
                        </a:rPr>
                        <a:t>ondu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2350" b="1" spc="-3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350" b="1" spc="3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2350" b="1" spc="5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350" b="1" dirty="0">
                          <a:latin typeface="Arial"/>
                          <a:cs typeface="Arial"/>
                        </a:rPr>
                        <a:t>s</a:t>
                      </a:r>
                      <a:endParaRPr sz="235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x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x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640">
                <a:tc>
                  <a:txBody>
                    <a:bodyPr/>
                    <a:lstStyle/>
                    <a:p>
                      <a:pPr marL="42545">
                        <a:lnSpc>
                          <a:spcPts val="2810"/>
                        </a:lnSpc>
                        <a:spcBef>
                          <a:spcPts val="80"/>
                        </a:spcBef>
                      </a:pPr>
                      <a:r>
                        <a:rPr sz="2350" b="1" spc="2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2350" b="1" spc="30" dirty="0">
                          <a:latin typeface="Arial"/>
                          <a:cs typeface="Arial"/>
                        </a:rPr>
                        <a:t>ob</a:t>
                      </a:r>
                      <a:r>
                        <a:rPr sz="2350" b="1" spc="5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350" b="1" spc="-3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350" b="1" spc="3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2350" b="1" spc="-3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350" b="1" spc="3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35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2350" b="1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350" b="1" spc="-3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35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os</a:t>
                      </a:r>
                      <a:r>
                        <a:rPr sz="2350" b="1" spc="-3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é</a:t>
                      </a:r>
                      <a:r>
                        <a:rPr sz="2350" b="1" spc="5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2350" b="1" spc="-3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2350" b="1" dirty="0">
                          <a:latin typeface="Arial"/>
                          <a:cs typeface="Arial"/>
                        </a:rPr>
                        <a:t>s</a:t>
                      </a:r>
                      <a:endParaRPr sz="235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x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x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640">
                <a:tc>
                  <a:txBody>
                    <a:bodyPr/>
                    <a:lstStyle/>
                    <a:p>
                      <a:pPr marL="42545">
                        <a:lnSpc>
                          <a:spcPts val="2810"/>
                        </a:lnSpc>
                        <a:spcBef>
                          <a:spcPts val="75"/>
                        </a:spcBef>
                      </a:pPr>
                      <a:r>
                        <a:rPr sz="2350" b="1" spc="2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2350" b="1" spc="30" dirty="0">
                          <a:latin typeface="Arial"/>
                          <a:cs typeface="Arial"/>
                        </a:rPr>
                        <a:t>ob</a:t>
                      </a:r>
                      <a:r>
                        <a:rPr sz="2350" b="1" spc="5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350" b="1" spc="-3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350" b="1" spc="3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2350" b="1" spc="-3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350" b="1" spc="3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35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2350" b="1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50" b="1" spc="3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235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350" b="1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5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2350" b="1" spc="4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350" b="1" spc="3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2350" b="1" spc="-3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350" b="1" spc="30" dirty="0">
                          <a:latin typeface="Arial"/>
                          <a:cs typeface="Arial"/>
                        </a:rPr>
                        <a:t>ob</a:t>
                      </a:r>
                      <a:r>
                        <a:rPr sz="2350" b="1" spc="5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2350" b="1" dirty="0">
                          <a:latin typeface="Arial"/>
                          <a:cs typeface="Arial"/>
                        </a:rPr>
                        <a:t>a</a:t>
                      </a:r>
                      <a:endParaRPr sz="235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x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x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862">
                <a:tc>
                  <a:txBody>
                    <a:bodyPr/>
                    <a:lstStyle/>
                    <a:p>
                      <a:pPr marL="42545">
                        <a:lnSpc>
                          <a:spcPts val="2810"/>
                        </a:lnSpc>
                        <a:spcBef>
                          <a:spcPts val="80"/>
                        </a:spcBef>
                      </a:pPr>
                      <a:r>
                        <a:rPr sz="2350" b="1" spc="-7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2350" b="1" spc="3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2350" b="1" spc="-3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350" b="1" spc="3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2350" b="1" spc="5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235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350" b="1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5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2350" b="1" spc="4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cá</a:t>
                      </a:r>
                      <a:r>
                        <a:rPr sz="2350" b="1" spc="3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2350" b="1" spc="-3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350" b="1" spc="3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2350" b="1" dirty="0">
                          <a:latin typeface="Arial"/>
                          <a:cs typeface="Arial"/>
                        </a:rPr>
                        <a:t>a</a:t>
                      </a:r>
                      <a:endParaRPr sz="235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2000" b="1" spc="-1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35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42</a:t>
                      </a:r>
                      <a:r>
                        <a:rPr sz="2000" b="1" spc="-1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165" dirty="0">
                          <a:latin typeface="Arial"/>
                          <a:cs typeface="Arial"/>
                        </a:rPr>
                        <a:t>%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x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862">
                <a:tc>
                  <a:txBody>
                    <a:bodyPr/>
                    <a:lstStyle/>
                    <a:p>
                      <a:pPr marL="42545">
                        <a:lnSpc>
                          <a:spcPts val="2810"/>
                        </a:lnSpc>
                        <a:spcBef>
                          <a:spcPts val="80"/>
                        </a:spcBef>
                      </a:pPr>
                      <a:r>
                        <a:rPr sz="2350" b="1" spc="-235" dirty="0">
                          <a:latin typeface="Arial"/>
                          <a:cs typeface="Arial"/>
                        </a:rPr>
                        <a:t>Trabajos</a:t>
                      </a:r>
                      <a:r>
                        <a:rPr sz="2350" b="1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50" b="1" spc="-28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2350" b="1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50" b="1" spc="-250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2350" b="1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50" b="1" spc="-240" dirty="0">
                          <a:latin typeface="Arial"/>
                          <a:cs typeface="Arial"/>
                        </a:rPr>
                        <a:t>alrededores</a:t>
                      </a:r>
                      <a:r>
                        <a:rPr sz="2350" b="1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50" b="1" spc="-28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2350" b="1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50" b="1" spc="-235" dirty="0">
                          <a:latin typeface="Arial"/>
                          <a:cs typeface="Arial"/>
                        </a:rPr>
                        <a:t>línea</a:t>
                      </a:r>
                      <a:r>
                        <a:rPr sz="2350" b="1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50" b="1" spc="-280" dirty="0">
                          <a:latin typeface="Arial"/>
                          <a:cs typeface="Arial"/>
                        </a:rPr>
                        <a:t>en</a:t>
                      </a:r>
                      <a:endParaRPr sz="235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x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2000" b="1" spc="-1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35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30</a:t>
                      </a:r>
                      <a:r>
                        <a:rPr sz="2000" b="1" spc="-1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165" dirty="0">
                          <a:latin typeface="Arial"/>
                          <a:cs typeface="Arial"/>
                        </a:rPr>
                        <a:t>%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248411" y="60960"/>
            <a:ext cx="8760460" cy="1762125"/>
            <a:chOff x="248411" y="60960"/>
            <a:chExt cx="8760460" cy="17621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8411" y="60960"/>
              <a:ext cx="8759952" cy="17617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826345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715" algn="ctr">
              <a:lnSpc>
                <a:spcPts val="4250"/>
              </a:lnSpc>
            </a:pPr>
            <a:r>
              <a:rPr sz="4000" b="1" spc="-40" dirty="0">
                <a:latin typeface="Calibri"/>
                <a:cs typeface="Calibri"/>
              </a:rPr>
              <a:t>Efectos</a:t>
            </a:r>
            <a:r>
              <a:rPr sz="4000" b="1" spc="15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que</a:t>
            </a:r>
            <a:r>
              <a:rPr sz="4000" b="1" spc="10" dirty="0">
                <a:latin typeface="Calibri"/>
                <a:cs typeface="Calibri"/>
              </a:rPr>
              <a:t> </a:t>
            </a:r>
            <a:r>
              <a:rPr sz="4000" b="1" spc="-10" dirty="0">
                <a:latin typeface="Calibri"/>
                <a:cs typeface="Calibri"/>
              </a:rPr>
              <a:t>causan</a:t>
            </a:r>
            <a:r>
              <a:rPr sz="4000" b="1" spc="25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los</a:t>
            </a:r>
            <a:r>
              <a:rPr sz="4000" b="1" dirty="0">
                <a:latin typeface="Calibri"/>
                <a:cs typeface="Calibri"/>
              </a:rPr>
              <a:t> </a:t>
            </a:r>
            <a:r>
              <a:rPr sz="4000" b="1" spc="-20" dirty="0">
                <a:latin typeface="Calibri"/>
                <a:cs typeface="Calibri"/>
              </a:rPr>
              <a:t>defectos</a:t>
            </a:r>
            <a:r>
              <a:rPr sz="4000" b="1" spc="-5" dirty="0">
                <a:latin typeface="Calibri"/>
                <a:cs typeface="Calibri"/>
              </a:rPr>
              <a:t> </a:t>
            </a:r>
            <a:r>
              <a:rPr sz="4000" b="1" dirty="0">
                <a:latin typeface="Calibri"/>
                <a:cs typeface="Calibri"/>
              </a:rPr>
              <a:t>en </a:t>
            </a:r>
            <a:r>
              <a:rPr sz="4000" b="1" spc="-5" dirty="0">
                <a:latin typeface="Calibri"/>
                <a:cs typeface="Calibri"/>
              </a:rPr>
              <a:t>las</a:t>
            </a:r>
            <a:endParaRPr sz="4000">
              <a:latin typeface="Calibri"/>
              <a:cs typeface="Calibri"/>
            </a:endParaRPr>
          </a:p>
          <a:p>
            <a:pPr marL="1905" algn="ctr">
              <a:lnSpc>
                <a:spcPts val="4750"/>
              </a:lnSpc>
            </a:pPr>
            <a:r>
              <a:rPr sz="4000" b="1" spc="-10" dirty="0">
                <a:latin typeface="Calibri"/>
                <a:cs typeface="Calibri"/>
              </a:rPr>
              <a:t>instalaciones</a:t>
            </a:r>
            <a:r>
              <a:rPr sz="4000" b="1" spc="5" dirty="0">
                <a:latin typeface="Calibri"/>
                <a:cs typeface="Calibri"/>
              </a:rPr>
              <a:t> </a:t>
            </a:r>
            <a:r>
              <a:rPr sz="4000" b="1" spc="-10" dirty="0">
                <a:latin typeface="Calibri"/>
                <a:cs typeface="Calibri"/>
              </a:rPr>
              <a:t>MT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01752" y="1572767"/>
            <a:ext cx="8432800" cy="4620895"/>
            <a:chOff x="301752" y="1572767"/>
            <a:chExt cx="8432800" cy="462089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956" y="1572767"/>
              <a:ext cx="8324088" cy="462076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1752" y="1831847"/>
              <a:ext cx="8322564" cy="417271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200" y="1600199"/>
              <a:ext cx="8229600" cy="452628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57200" y="1600199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6087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2900" y="1885187"/>
              <a:ext cx="562356" cy="73609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0560" y="1853183"/>
              <a:ext cx="3648455" cy="78943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2900" y="4006595"/>
              <a:ext cx="562356" cy="73609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0560" y="3974591"/>
              <a:ext cx="2898648" cy="78943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35940" y="1857742"/>
            <a:ext cx="7783830" cy="390779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latin typeface="Arial"/>
                <a:cs typeface="Arial"/>
              </a:rPr>
              <a:t>Sobreintensidades</a:t>
            </a:r>
            <a:endParaRPr sz="2800">
              <a:latin typeface="Arial"/>
              <a:cs typeface="Arial"/>
            </a:endParaRPr>
          </a:p>
          <a:p>
            <a:pPr marL="756285" marR="609600" lvl="1" indent="-287020">
              <a:lnSpc>
                <a:spcPct val="100000"/>
              </a:lnSpc>
              <a:spcBef>
                <a:spcPts val="595"/>
              </a:spcBef>
              <a:buChar char="–"/>
              <a:tabLst>
                <a:tab pos="756920" algn="l"/>
              </a:tabLst>
            </a:pPr>
            <a:r>
              <a:rPr sz="2400" spc="-5" dirty="0">
                <a:latin typeface="Arial MT"/>
                <a:cs typeface="Arial MT"/>
              </a:rPr>
              <a:t>Calentamientos</a:t>
            </a:r>
            <a:r>
              <a:rPr sz="2400" spc="4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anómalos</a:t>
            </a:r>
            <a:r>
              <a:rPr sz="2400" spc="3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los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conductores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máquinas</a:t>
            </a:r>
            <a:endParaRPr sz="2400">
              <a:latin typeface="Arial MT"/>
              <a:cs typeface="Arial MT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575"/>
              </a:spcBef>
              <a:buChar char="–"/>
              <a:tabLst>
                <a:tab pos="756920" algn="l"/>
              </a:tabLst>
            </a:pPr>
            <a:r>
              <a:rPr sz="2400" spc="-5" dirty="0">
                <a:latin typeface="Arial MT"/>
                <a:cs typeface="Arial MT"/>
              </a:rPr>
              <a:t>Reducción</a:t>
            </a:r>
            <a:r>
              <a:rPr sz="2400" spc="3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la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vida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la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máquina</a:t>
            </a:r>
            <a:r>
              <a:rPr sz="2400" spc="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/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instalación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por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envejecimiento</a:t>
            </a:r>
            <a:r>
              <a:rPr sz="2400" spc="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prematuro de </a:t>
            </a:r>
            <a:r>
              <a:rPr sz="2400" spc="-5" dirty="0">
                <a:latin typeface="Arial MT"/>
                <a:cs typeface="Arial MT"/>
              </a:rPr>
              <a:t>los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aislantes</a:t>
            </a:r>
            <a:endParaRPr sz="24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latin typeface="Arial"/>
                <a:cs typeface="Arial"/>
              </a:rPr>
              <a:t>Cortocircuitos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90"/>
              </a:spcBef>
              <a:buChar char="–"/>
              <a:tabLst>
                <a:tab pos="756920" algn="l"/>
              </a:tabLst>
            </a:pPr>
            <a:r>
              <a:rPr sz="2400" spc="-5" dirty="0">
                <a:latin typeface="Arial MT"/>
                <a:cs typeface="Arial MT"/>
              </a:rPr>
              <a:t>Calentamiento</a:t>
            </a:r>
            <a:r>
              <a:rPr sz="2400" spc="3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brusco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intenso</a:t>
            </a:r>
            <a:endParaRPr sz="2400">
              <a:latin typeface="Arial MT"/>
              <a:cs typeface="Arial MT"/>
            </a:endParaRPr>
          </a:p>
          <a:p>
            <a:pPr marL="756285" lvl="1" indent="-287020">
              <a:lnSpc>
                <a:spcPct val="100000"/>
              </a:lnSpc>
              <a:spcBef>
                <a:spcPts val="575"/>
              </a:spcBef>
              <a:buChar char="–"/>
              <a:tabLst>
                <a:tab pos="756920" algn="l"/>
                <a:tab pos="4647565" algn="l"/>
              </a:tabLst>
            </a:pPr>
            <a:r>
              <a:rPr sz="2400" dirty="0">
                <a:latin typeface="Arial MT"/>
                <a:cs typeface="Arial MT"/>
              </a:rPr>
              <a:t>Esfuerzos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electrodinámicos	</a:t>
            </a:r>
            <a:r>
              <a:rPr sz="2400" dirty="0">
                <a:latin typeface="Arial MT"/>
                <a:cs typeface="Arial MT"/>
              </a:rPr>
              <a:t>deformación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los</a:t>
            </a:r>
            <a:endParaRPr sz="2400">
              <a:latin typeface="Arial MT"/>
              <a:cs typeface="Arial MT"/>
            </a:endParaRPr>
          </a:p>
          <a:p>
            <a:pPr marL="756285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Arial MT"/>
                <a:cs typeface="Arial MT"/>
              </a:rPr>
              <a:t>conductores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activos </a:t>
            </a:r>
            <a:r>
              <a:rPr sz="2400" spc="-5" dirty="0">
                <a:latin typeface="Arial MT"/>
                <a:cs typeface="Arial MT"/>
              </a:rPr>
              <a:t>o embarrados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248411" y="60960"/>
            <a:ext cx="8760460" cy="1762125"/>
            <a:chOff x="248411" y="60960"/>
            <a:chExt cx="8760460" cy="17621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8411" y="60960"/>
              <a:ext cx="8759952" cy="17617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826345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715" algn="ctr">
              <a:lnSpc>
                <a:spcPts val="4250"/>
              </a:lnSpc>
            </a:pPr>
            <a:r>
              <a:rPr sz="4000" b="1" spc="-40" dirty="0">
                <a:latin typeface="Calibri"/>
                <a:cs typeface="Calibri"/>
              </a:rPr>
              <a:t>Efectos</a:t>
            </a:r>
            <a:r>
              <a:rPr sz="4000" b="1" spc="15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que</a:t>
            </a:r>
            <a:r>
              <a:rPr sz="4000" b="1" spc="10" dirty="0">
                <a:latin typeface="Calibri"/>
                <a:cs typeface="Calibri"/>
              </a:rPr>
              <a:t> </a:t>
            </a:r>
            <a:r>
              <a:rPr sz="4000" b="1" spc="-10" dirty="0">
                <a:latin typeface="Calibri"/>
                <a:cs typeface="Calibri"/>
              </a:rPr>
              <a:t>causan</a:t>
            </a:r>
            <a:r>
              <a:rPr sz="4000" b="1" spc="25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los</a:t>
            </a:r>
            <a:r>
              <a:rPr sz="4000" b="1" dirty="0">
                <a:latin typeface="Calibri"/>
                <a:cs typeface="Calibri"/>
              </a:rPr>
              <a:t> </a:t>
            </a:r>
            <a:r>
              <a:rPr sz="4000" b="1" spc="-20" dirty="0">
                <a:latin typeface="Calibri"/>
                <a:cs typeface="Calibri"/>
              </a:rPr>
              <a:t>defectos</a:t>
            </a:r>
            <a:r>
              <a:rPr sz="4000" b="1" spc="-5" dirty="0">
                <a:latin typeface="Calibri"/>
                <a:cs typeface="Calibri"/>
              </a:rPr>
              <a:t> </a:t>
            </a:r>
            <a:r>
              <a:rPr sz="4000" b="1" dirty="0">
                <a:latin typeface="Calibri"/>
                <a:cs typeface="Calibri"/>
              </a:rPr>
              <a:t>en </a:t>
            </a:r>
            <a:r>
              <a:rPr sz="4000" b="1" spc="-5" dirty="0">
                <a:latin typeface="Calibri"/>
                <a:cs typeface="Calibri"/>
              </a:rPr>
              <a:t>las</a:t>
            </a:r>
            <a:endParaRPr sz="4000">
              <a:latin typeface="Calibri"/>
              <a:cs typeface="Calibri"/>
            </a:endParaRPr>
          </a:p>
          <a:p>
            <a:pPr marL="1905" algn="ctr">
              <a:lnSpc>
                <a:spcPts val="4750"/>
              </a:lnSpc>
            </a:pPr>
            <a:r>
              <a:rPr sz="4000" b="1" spc="-10" dirty="0">
                <a:latin typeface="Calibri"/>
                <a:cs typeface="Calibri"/>
              </a:rPr>
              <a:t>instalaciones</a:t>
            </a:r>
            <a:r>
              <a:rPr sz="4000" b="1" spc="5" dirty="0">
                <a:latin typeface="Calibri"/>
                <a:cs typeface="Calibri"/>
              </a:rPr>
              <a:t> </a:t>
            </a:r>
            <a:r>
              <a:rPr sz="4000" b="1" spc="-10" dirty="0">
                <a:latin typeface="Calibri"/>
                <a:cs typeface="Calibri"/>
              </a:rPr>
              <a:t>MT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69747" y="1572767"/>
            <a:ext cx="8464550" cy="4620895"/>
            <a:chOff x="269747" y="1572767"/>
            <a:chExt cx="8464550" cy="462089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955" y="1572767"/>
              <a:ext cx="8324088" cy="462076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9747" y="2272283"/>
              <a:ext cx="7914132" cy="329488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200" y="1600199"/>
              <a:ext cx="8229600" cy="452628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57200" y="1600199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5C7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895" y="2327147"/>
              <a:ext cx="647700" cy="84581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8556" y="2293619"/>
              <a:ext cx="3584448" cy="902208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535940" y="2299835"/>
            <a:ext cx="7397750" cy="299593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894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3200" b="1" dirty="0">
                <a:latin typeface="Arial"/>
                <a:cs typeface="Arial"/>
              </a:rPr>
              <a:t>Sobretensiones</a:t>
            </a:r>
            <a:endParaRPr sz="3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690"/>
              </a:spcBef>
              <a:buChar char="–"/>
              <a:tabLst>
                <a:tab pos="756920" algn="l"/>
              </a:tabLst>
            </a:pPr>
            <a:r>
              <a:rPr sz="2800" spc="-5" dirty="0">
                <a:latin typeface="Arial MT"/>
                <a:cs typeface="Arial MT"/>
              </a:rPr>
              <a:t>Solicitación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anómala</a:t>
            </a:r>
            <a:r>
              <a:rPr sz="2800" spc="2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del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material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aislante.</a:t>
            </a:r>
            <a:endParaRPr sz="2800">
              <a:latin typeface="Arial MT"/>
              <a:cs typeface="Arial MT"/>
            </a:endParaRPr>
          </a:p>
          <a:p>
            <a:pPr marL="756285" marR="173990" lvl="1" indent="-287020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800" dirty="0">
                <a:latin typeface="Arial MT"/>
                <a:cs typeface="Arial MT"/>
              </a:rPr>
              <a:t>Reducción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la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vida</a:t>
            </a:r>
            <a:r>
              <a:rPr sz="2800" spc="-5" dirty="0">
                <a:latin typeface="Arial MT"/>
                <a:cs typeface="Arial MT"/>
              </a:rPr>
              <a:t> de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la</a:t>
            </a:r>
            <a:r>
              <a:rPr sz="2800" spc="3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aparamenta</a:t>
            </a:r>
            <a:r>
              <a:rPr sz="2800" spc="4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y </a:t>
            </a:r>
            <a:r>
              <a:rPr sz="2800" spc="-76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equipos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del </a:t>
            </a:r>
            <a:r>
              <a:rPr sz="2800" dirty="0">
                <a:latin typeface="Arial MT"/>
                <a:cs typeface="Arial MT"/>
              </a:rPr>
              <a:t>circuito.</a:t>
            </a:r>
            <a:endParaRPr sz="2800">
              <a:latin typeface="Arial MT"/>
              <a:cs typeface="Arial MT"/>
            </a:endParaRPr>
          </a:p>
          <a:p>
            <a:pPr marL="756285" marR="815975" lvl="1" indent="-287020">
              <a:lnSpc>
                <a:spcPts val="3279"/>
              </a:lnSpc>
              <a:spcBef>
                <a:spcPts val="850"/>
              </a:spcBef>
              <a:buChar char="–"/>
              <a:tabLst>
                <a:tab pos="756920" algn="l"/>
              </a:tabLst>
            </a:pPr>
            <a:r>
              <a:rPr sz="2800" spc="-5" dirty="0">
                <a:latin typeface="Arial MT"/>
                <a:cs typeface="Arial MT"/>
              </a:rPr>
              <a:t>Evoluciona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siempre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hacia</a:t>
            </a:r>
            <a:r>
              <a:rPr sz="2800" dirty="0">
                <a:latin typeface="Arial MT"/>
                <a:cs typeface="Arial MT"/>
              </a:rPr>
              <a:t> un defecto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polifásico.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419103" y="256054"/>
            <a:ext cx="8305800" cy="1323340"/>
            <a:chOff x="419103" y="256054"/>
            <a:chExt cx="8305800" cy="132334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6148" y="320039"/>
              <a:ext cx="5250180" cy="125882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826345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1580"/>
              </a:spcBef>
            </a:pPr>
            <a:r>
              <a:rPr sz="4400" spc="-15" dirty="0"/>
              <a:t>Estadística</a:t>
            </a:r>
            <a:r>
              <a:rPr sz="4400" spc="-20" dirty="0"/>
              <a:t> </a:t>
            </a:r>
            <a:r>
              <a:rPr sz="4400" dirty="0"/>
              <a:t>de</a:t>
            </a:r>
            <a:r>
              <a:rPr sz="4400" spc="-15" dirty="0"/>
              <a:t> fallas</a:t>
            </a:r>
            <a:endParaRPr sz="4400"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990599" y="2362146"/>
          <a:ext cx="7604758" cy="16295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37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6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3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76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18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46990" marR="86360">
                        <a:lnSpc>
                          <a:spcPts val="2570"/>
                        </a:lnSpc>
                      </a:pPr>
                      <a:r>
                        <a:rPr sz="2000" b="1" spc="1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2000" b="1" spc="30" dirty="0">
                          <a:latin typeface="Arial"/>
                          <a:cs typeface="Arial"/>
                        </a:rPr>
                        <a:t>ono</a:t>
                      </a:r>
                      <a:r>
                        <a:rPr sz="2000" b="1" spc="-4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2000" b="1" spc="35" dirty="0">
                          <a:latin typeface="Arial"/>
                          <a:cs typeface="Arial"/>
                        </a:rPr>
                        <a:t>ás</a:t>
                      </a:r>
                      <a:r>
                        <a:rPr sz="2000" b="1" spc="-3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000" b="1" spc="3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o  </a:t>
                      </a:r>
                      <a:r>
                        <a:rPr sz="2000" b="1" spc="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30" dirty="0">
                          <a:latin typeface="Arial"/>
                          <a:cs typeface="Arial"/>
                        </a:rPr>
                        <a:t>tierra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000" b="1" spc="20" dirty="0">
                          <a:latin typeface="Arial"/>
                          <a:cs typeface="Arial"/>
                        </a:rPr>
                        <a:t>Polifásico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46990" marR="72390">
                        <a:lnSpc>
                          <a:spcPts val="2570"/>
                        </a:lnSpc>
                      </a:pPr>
                      <a:r>
                        <a:rPr sz="2000" b="1" spc="2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2000" b="1" spc="3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2000" b="1" spc="-35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2000" b="1" spc="-4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2000" b="1" spc="35" dirty="0">
                          <a:latin typeface="Arial"/>
                          <a:cs typeface="Arial"/>
                        </a:rPr>
                        <a:t>ás</a:t>
                      </a:r>
                      <a:r>
                        <a:rPr sz="2000" b="1" spc="-3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000" b="1" spc="3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o  </a:t>
                      </a:r>
                      <a:r>
                        <a:rPr sz="2000" b="1" spc="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30" dirty="0">
                          <a:latin typeface="Arial"/>
                          <a:cs typeface="Arial"/>
                        </a:rPr>
                        <a:t>tierra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020">
                <a:tc>
                  <a:txBody>
                    <a:bodyPr/>
                    <a:lstStyle/>
                    <a:p>
                      <a:pPr marR="76835" algn="ctr">
                        <a:lnSpc>
                          <a:spcPts val="2385"/>
                        </a:lnSpc>
                        <a:spcBef>
                          <a:spcPts val="85"/>
                        </a:spcBef>
                        <a:tabLst>
                          <a:tab pos="2428240" algn="l"/>
                        </a:tabLst>
                      </a:pPr>
                      <a:r>
                        <a:rPr sz="2000" b="1" spc="45" dirty="0">
                          <a:latin typeface="Arial"/>
                          <a:cs typeface="Arial"/>
                        </a:rPr>
                        <a:t>Transitorios	</a:t>
                      </a:r>
                      <a:r>
                        <a:rPr sz="2000" b="1" spc="50" dirty="0">
                          <a:latin typeface="Arial"/>
                          <a:cs typeface="Arial"/>
                        </a:rPr>
                        <a:t>91%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R="523240" algn="r">
                        <a:lnSpc>
                          <a:spcPts val="2385"/>
                        </a:lnSpc>
                        <a:spcBef>
                          <a:spcPts val="85"/>
                        </a:spcBef>
                      </a:pPr>
                      <a:r>
                        <a:rPr sz="2000" b="1" spc="65" dirty="0">
                          <a:latin typeface="Arial"/>
                          <a:cs typeface="Arial"/>
                        </a:rPr>
                        <a:t>84%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481965">
                        <a:lnSpc>
                          <a:spcPts val="2385"/>
                        </a:lnSpc>
                        <a:spcBef>
                          <a:spcPts val="85"/>
                        </a:spcBef>
                      </a:pPr>
                      <a:r>
                        <a:rPr sz="2000" b="1" spc="65" dirty="0">
                          <a:latin typeface="Arial"/>
                          <a:cs typeface="Arial"/>
                        </a:rPr>
                        <a:t>13%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2385"/>
                        </a:lnSpc>
                        <a:spcBef>
                          <a:spcPts val="85"/>
                        </a:spcBef>
                      </a:pPr>
                      <a:r>
                        <a:rPr sz="2000" b="1" spc="65" dirty="0">
                          <a:latin typeface="Arial"/>
                          <a:cs typeface="Arial"/>
                        </a:rPr>
                        <a:t>3%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830">
                <a:tc>
                  <a:txBody>
                    <a:bodyPr/>
                    <a:lstStyle/>
                    <a:p>
                      <a:pPr marR="35560" algn="ctr">
                        <a:lnSpc>
                          <a:spcPts val="2380"/>
                        </a:lnSpc>
                        <a:spcBef>
                          <a:spcPts val="85"/>
                        </a:spcBef>
                        <a:tabLst>
                          <a:tab pos="2618740" algn="l"/>
                        </a:tabLst>
                      </a:pPr>
                      <a:r>
                        <a:rPr sz="2000" b="1" spc="40" dirty="0">
                          <a:latin typeface="Arial"/>
                          <a:cs typeface="Arial"/>
                        </a:rPr>
                        <a:t>Semipermanentes	</a:t>
                      </a:r>
                      <a:r>
                        <a:rPr sz="2000" b="1" spc="50" dirty="0">
                          <a:latin typeface="Arial"/>
                          <a:cs typeface="Arial"/>
                        </a:rPr>
                        <a:t>6%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R="523240" algn="r">
                        <a:lnSpc>
                          <a:spcPts val="2380"/>
                        </a:lnSpc>
                        <a:spcBef>
                          <a:spcPts val="85"/>
                        </a:spcBef>
                      </a:pPr>
                      <a:r>
                        <a:rPr sz="2000" b="1" spc="65" dirty="0">
                          <a:latin typeface="Arial"/>
                          <a:cs typeface="Arial"/>
                        </a:rPr>
                        <a:t>54%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481965">
                        <a:lnSpc>
                          <a:spcPts val="2380"/>
                        </a:lnSpc>
                        <a:spcBef>
                          <a:spcPts val="85"/>
                        </a:spcBef>
                      </a:pPr>
                      <a:r>
                        <a:rPr sz="2000" b="1" spc="65" dirty="0">
                          <a:latin typeface="Arial"/>
                          <a:cs typeface="Arial"/>
                        </a:rPr>
                        <a:t>38%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2380"/>
                        </a:lnSpc>
                        <a:spcBef>
                          <a:spcPts val="85"/>
                        </a:spcBef>
                      </a:pPr>
                      <a:r>
                        <a:rPr sz="2000" b="1" spc="65" dirty="0">
                          <a:latin typeface="Arial"/>
                          <a:cs typeface="Arial"/>
                        </a:rPr>
                        <a:t>8%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833">
                <a:tc>
                  <a:txBody>
                    <a:bodyPr/>
                    <a:lstStyle/>
                    <a:p>
                      <a:pPr marR="36195" algn="ctr">
                        <a:lnSpc>
                          <a:spcPts val="2380"/>
                        </a:lnSpc>
                        <a:spcBef>
                          <a:spcPts val="85"/>
                        </a:spcBef>
                        <a:tabLst>
                          <a:tab pos="2618105" algn="l"/>
                        </a:tabLst>
                      </a:pPr>
                      <a:r>
                        <a:rPr sz="2000" b="1" spc="45" dirty="0">
                          <a:latin typeface="Arial"/>
                          <a:cs typeface="Arial"/>
                        </a:rPr>
                        <a:t>Permanentes	</a:t>
                      </a:r>
                      <a:r>
                        <a:rPr sz="2000" b="1" spc="50" dirty="0">
                          <a:latin typeface="Arial"/>
                          <a:cs typeface="Arial"/>
                        </a:rPr>
                        <a:t>3%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R="523240" algn="r">
                        <a:lnSpc>
                          <a:spcPts val="2380"/>
                        </a:lnSpc>
                        <a:spcBef>
                          <a:spcPts val="85"/>
                        </a:spcBef>
                      </a:pPr>
                      <a:r>
                        <a:rPr sz="2000" b="1" spc="65" dirty="0">
                          <a:latin typeface="Arial"/>
                          <a:cs typeface="Arial"/>
                        </a:rPr>
                        <a:t>44%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481965">
                        <a:lnSpc>
                          <a:spcPts val="2380"/>
                        </a:lnSpc>
                        <a:spcBef>
                          <a:spcPts val="85"/>
                        </a:spcBef>
                      </a:pPr>
                      <a:r>
                        <a:rPr sz="2000" b="1" spc="65" dirty="0">
                          <a:latin typeface="Arial"/>
                          <a:cs typeface="Arial"/>
                        </a:rPr>
                        <a:t>50%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2380"/>
                        </a:lnSpc>
                        <a:spcBef>
                          <a:spcPts val="85"/>
                        </a:spcBef>
                      </a:pPr>
                      <a:r>
                        <a:rPr sz="2000" b="1" spc="65" dirty="0">
                          <a:latin typeface="Arial"/>
                          <a:cs typeface="Arial"/>
                        </a:rPr>
                        <a:t>6%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419103" y="60960"/>
            <a:ext cx="8305800" cy="1762125"/>
            <a:chOff x="419103" y="60960"/>
            <a:chExt cx="8305800" cy="17621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3" y="256054"/>
              <a:ext cx="8305793" cy="12191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8387" y="60960"/>
              <a:ext cx="7620000" cy="17617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274319"/>
              <a:ext cx="8229600" cy="11430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ln w="9144">
            <a:solidFill>
              <a:srgbClr val="826345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905" algn="ctr">
              <a:lnSpc>
                <a:spcPts val="4250"/>
              </a:lnSpc>
            </a:pPr>
            <a:r>
              <a:rPr sz="4000" b="1" spc="-10" dirty="0">
                <a:latin typeface="Calibri"/>
                <a:cs typeface="Calibri"/>
              </a:rPr>
              <a:t>Localización</a:t>
            </a:r>
            <a:r>
              <a:rPr sz="4000" b="1" spc="15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y eliminación</a:t>
            </a:r>
            <a:r>
              <a:rPr sz="4000" b="1" spc="15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de</a:t>
            </a:r>
            <a:r>
              <a:rPr sz="4000" b="1" dirty="0">
                <a:latin typeface="Calibri"/>
                <a:cs typeface="Calibri"/>
              </a:rPr>
              <a:t> </a:t>
            </a:r>
            <a:r>
              <a:rPr sz="4000" b="1" spc="-5" dirty="0">
                <a:latin typeface="Calibri"/>
                <a:cs typeface="Calibri"/>
              </a:rPr>
              <a:t>los</a:t>
            </a:r>
            <a:endParaRPr sz="4000">
              <a:latin typeface="Calibri"/>
              <a:cs typeface="Calibri"/>
            </a:endParaRPr>
          </a:p>
          <a:p>
            <a:pPr marL="635" algn="ctr">
              <a:lnSpc>
                <a:spcPts val="4750"/>
              </a:lnSpc>
            </a:pPr>
            <a:r>
              <a:rPr sz="4000" b="1" spc="-25" dirty="0">
                <a:latin typeface="Calibri"/>
                <a:cs typeface="Calibri"/>
              </a:rPr>
              <a:t>defectos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07847" y="1572767"/>
            <a:ext cx="8426450" cy="4620895"/>
            <a:chOff x="307847" y="1572767"/>
            <a:chExt cx="8426450" cy="462089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955" y="1572767"/>
              <a:ext cx="8324088" cy="462076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7847" y="2112263"/>
              <a:ext cx="8292083" cy="364845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200" y="1600199"/>
              <a:ext cx="8229600" cy="452628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57200" y="1600199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9144">
              <a:solidFill>
                <a:srgbClr val="717C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35940" y="2221433"/>
            <a:ext cx="7737475" cy="3269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21920" indent="-343535">
              <a:lnSpc>
                <a:spcPct val="100000"/>
              </a:lnSpc>
              <a:spcBef>
                <a:spcPts val="95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spc="-235" dirty="0">
                <a:latin typeface="Arial MT"/>
                <a:cs typeface="Arial MT"/>
              </a:rPr>
              <a:t>Monitorizar</a:t>
            </a:r>
            <a:r>
              <a:rPr sz="2800" spc="-110" dirty="0">
                <a:latin typeface="Arial MT"/>
                <a:cs typeface="Arial MT"/>
              </a:rPr>
              <a:t> </a:t>
            </a:r>
            <a:r>
              <a:rPr sz="2800" spc="-254" dirty="0">
                <a:latin typeface="Arial MT"/>
                <a:cs typeface="Arial MT"/>
              </a:rPr>
              <a:t>y</a:t>
            </a:r>
            <a:r>
              <a:rPr sz="2800" spc="-135" dirty="0">
                <a:latin typeface="Arial MT"/>
                <a:cs typeface="Arial MT"/>
              </a:rPr>
              <a:t> </a:t>
            </a:r>
            <a:r>
              <a:rPr sz="2800" spc="-229" dirty="0">
                <a:latin typeface="Arial MT"/>
                <a:cs typeface="Arial MT"/>
              </a:rPr>
              <a:t>analizar</a:t>
            </a:r>
            <a:r>
              <a:rPr sz="2800" spc="-110" dirty="0">
                <a:latin typeface="Arial MT"/>
                <a:cs typeface="Arial MT"/>
              </a:rPr>
              <a:t> </a:t>
            </a:r>
            <a:r>
              <a:rPr sz="2800" spc="-285" dirty="0">
                <a:latin typeface="Arial MT"/>
                <a:cs typeface="Arial MT"/>
              </a:rPr>
              <a:t>permanentemente</a:t>
            </a:r>
            <a:r>
              <a:rPr sz="2800" spc="-105" dirty="0">
                <a:latin typeface="Arial MT"/>
                <a:cs typeface="Arial MT"/>
              </a:rPr>
              <a:t> </a:t>
            </a:r>
            <a:r>
              <a:rPr sz="2800" spc="-225" dirty="0">
                <a:latin typeface="Arial MT"/>
                <a:cs typeface="Arial MT"/>
              </a:rPr>
              <a:t>las</a:t>
            </a:r>
            <a:r>
              <a:rPr sz="2800" spc="-120" dirty="0">
                <a:latin typeface="Arial MT"/>
                <a:cs typeface="Arial MT"/>
              </a:rPr>
              <a:t> </a:t>
            </a:r>
            <a:r>
              <a:rPr sz="2800" spc="-270" dirty="0">
                <a:latin typeface="Arial MT"/>
                <a:cs typeface="Arial MT"/>
              </a:rPr>
              <a:t>magnitudes </a:t>
            </a:r>
            <a:r>
              <a:rPr sz="2800" spc="-760" dirty="0">
                <a:latin typeface="Arial MT"/>
                <a:cs typeface="Arial MT"/>
              </a:rPr>
              <a:t> </a:t>
            </a:r>
            <a:r>
              <a:rPr sz="2800" spc="-204" dirty="0">
                <a:latin typeface="Arial MT"/>
                <a:cs typeface="Arial MT"/>
              </a:rPr>
              <a:t>el</a:t>
            </a:r>
            <a:r>
              <a:rPr sz="2800" spc="-300" dirty="0">
                <a:latin typeface="Arial MT"/>
                <a:cs typeface="Arial MT"/>
              </a:rPr>
              <a:t>é</a:t>
            </a:r>
            <a:r>
              <a:rPr sz="2800" spc="-204" dirty="0">
                <a:latin typeface="Arial MT"/>
                <a:cs typeface="Arial MT"/>
              </a:rPr>
              <a:t>ct</a:t>
            </a:r>
            <a:r>
              <a:rPr sz="2800" spc="-165" dirty="0">
                <a:latin typeface="Arial MT"/>
                <a:cs typeface="Arial MT"/>
              </a:rPr>
              <a:t>r</a:t>
            </a:r>
            <a:r>
              <a:rPr sz="2800" spc="-225" dirty="0">
                <a:latin typeface="Arial MT"/>
                <a:cs typeface="Arial MT"/>
              </a:rPr>
              <a:t>ica</a:t>
            </a:r>
            <a:r>
              <a:rPr sz="2800" spc="-254" dirty="0">
                <a:latin typeface="Arial MT"/>
                <a:cs typeface="Arial MT"/>
              </a:rPr>
              <a:t>s</a:t>
            </a:r>
            <a:r>
              <a:rPr sz="2800" spc="-130" dirty="0">
                <a:latin typeface="Arial MT"/>
                <a:cs typeface="Arial MT"/>
              </a:rPr>
              <a:t> </a:t>
            </a:r>
            <a:r>
              <a:rPr sz="2800" spc="-290" dirty="0">
                <a:latin typeface="Arial MT"/>
                <a:cs typeface="Arial MT"/>
              </a:rPr>
              <a:t>d</a:t>
            </a:r>
            <a:r>
              <a:rPr sz="2800" spc="-285" dirty="0">
                <a:latin typeface="Arial MT"/>
                <a:cs typeface="Arial MT"/>
              </a:rPr>
              <a:t>e</a:t>
            </a:r>
            <a:r>
              <a:rPr sz="2800" spc="-145" dirty="0">
                <a:latin typeface="Arial MT"/>
                <a:cs typeface="Arial MT"/>
              </a:rPr>
              <a:t> </a:t>
            </a:r>
            <a:r>
              <a:rPr sz="2800" spc="-120" dirty="0">
                <a:latin typeface="Arial MT"/>
                <a:cs typeface="Arial MT"/>
              </a:rPr>
              <a:t>l</a:t>
            </a:r>
            <a:r>
              <a:rPr sz="2800" spc="-285" dirty="0">
                <a:latin typeface="Arial MT"/>
                <a:cs typeface="Arial MT"/>
              </a:rPr>
              <a:t>a</a:t>
            </a:r>
            <a:r>
              <a:rPr sz="2800" spc="-145" dirty="0">
                <a:latin typeface="Arial MT"/>
                <a:cs typeface="Arial MT"/>
              </a:rPr>
              <a:t> </a:t>
            </a:r>
            <a:r>
              <a:rPr sz="2800" spc="-210" dirty="0">
                <a:latin typeface="Arial MT"/>
                <a:cs typeface="Arial MT"/>
              </a:rPr>
              <a:t>instalaci</a:t>
            </a:r>
            <a:r>
              <a:rPr sz="2800" spc="-295" dirty="0">
                <a:latin typeface="Arial MT"/>
                <a:cs typeface="Arial MT"/>
              </a:rPr>
              <a:t>ó</a:t>
            </a:r>
            <a:r>
              <a:rPr sz="2800" spc="-285" dirty="0">
                <a:latin typeface="Arial MT"/>
                <a:cs typeface="Arial MT"/>
              </a:rPr>
              <a:t>n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spc="-285" dirty="0">
                <a:latin typeface="Arial MT"/>
                <a:cs typeface="Arial MT"/>
              </a:rPr>
              <a:t>Comparar</a:t>
            </a:r>
            <a:r>
              <a:rPr sz="2800" spc="-280" dirty="0">
                <a:latin typeface="Arial MT"/>
                <a:cs typeface="Arial MT"/>
              </a:rPr>
              <a:t> </a:t>
            </a:r>
            <a:r>
              <a:rPr sz="2800" spc="-250" dirty="0">
                <a:latin typeface="Arial MT"/>
                <a:cs typeface="Arial MT"/>
              </a:rPr>
              <a:t>estas </a:t>
            </a:r>
            <a:r>
              <a:rPr sz="2800" spc="-270" dirty="0">
                <a:latin typeface="Arial MT"/>
                <a:cs typeface="Arial MT"/>
              </a:rPr>
              <a:t>magnitudes </a:t>
            </a:r>
            <a:r>
              <a:rPr sz="2800" spc="-280" dirty="0">
                <a:latin typeface="Arial MT"/>
                <a:cs typeface="Arial MT"/>
              </a:rPr>
              <a:t>con</a:t>
            </a:r>
            <a:r>
              <a:rPr sz="2800" spc="-275" dirty="0">
                <a:latin typeface="Arial MT"/>
                <a:cs typeface="Arial MT"/>
              </a:rPr>
              <a:t> </a:t>
            </a:r>
            <a:r>
              <a:rPr sz="2800" spc="-220" dirty="0">
                <a:latin typeface="Arial MT"/>
                <a:cs typeface="Arial MT"/>
              </a:rPr>
              <a:t>los </a:t>
            </a:r>
            <a:r>
              <a:rPr sz="2800" spc="-240" dirty="0">
                <a:latin typeface="Arial MT"/>
                <a:cs typeface="Arial MT"/>
              </a:rPr>
              <a:t>valores </a:t>
            </a:r>
            <a:r>
              <a:rPr sz="2800" spc="-270" dirty="0">
                <a:latin typeface="Arial MT"/>
                <a:cs typeface="Arial MT"/>
              </a:rPr>
              <a:t>umbrales </a:t>
            </a:r>
            <a:r>
              <a:rPr sz="2800" spc="-290" dirty="0">
                <a:latin typeface="Arial MT"/>
                <a:cs typeface="Arial MT"/>
              </a:rPr>
              <a:t>de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spc="-245" dirty="0">
                <a:latin typeface="Arial MT"/>
                <a:cs typeface="Arial MT"/>
              </a:rPr>
              <a:t>actu</a:t>
            </a:r>
            <a:r>
              <a:rPr sz="2800" spc="-295" dirty="0">
                <a:latin typeface="Arial MT"/>
                <a:cs typeface="Arial MT"/>
              </a:rPr>
              <a:t>a</a:t>
            </a:r>
            <a:r>
              <a:rPr sz="2800" spc="-225" dirty="0">
                <a:latin typeface="Arial MT"/>
                <a:cs typeface="Arial MT"/>
              </a:rPr>
              <a:t>ció</a:t>
            </a:r>
            <a:r>
              <a:rPr sz="2800" spc="-285" dirty="0">
                <a:latin typeface="Arial MT"/>
                <a:cs typeface="Arial MT"/>
              </a:rPr>
              <a:t>n</a:t>
            </a:r>
            <a:r>
              <a:rPr sz="2800" spc="-130" dirty="0">
                <a:latin typeface="Arial MT"/>
                <a:cs typeface="Arial MT"/>
              </a:rPr>
              <a:t> </a:t>
            </a:r>
            <a:r>
              <a:rPr sz="2800" spc="-290" dirty="0">
                <a:latin typeface="Arial MT"/>
                <a:cs typeface="Arial MT"/>
              </a:rPr>
              <a:t>d</a:t>
            </a:r>
            <a:r>
              <a:rPr sz="2800" spc="-285" dirty="0">
                <a:latin typeface="Arial MT"/>
                <a:cs typeface="Arial MT"/>
              </a:rPr>
              <a:t>e</a:t>
            </a:r>
            <a:r>
              <a:rPr sz="2800" spc="-145" dirty="0">
                <a:latin typeface="Arial MT"/>
                <a:cs typeface="Arial MT"/>
              </a:rPr>
              <a:t> </a:t>
            </a:r>
            <a:r>
              <a:rPr sz="2800" spc="-204" dirty="0">
                <a:latin typeface="Arial MT"/>
                <a:cs typeface="Arial MT"/>
              </a:rPr>
              <a:t>la</a:t>
            </a:r>
            <a:r>
              <a:rPr sz="2800" spc="-254" dirty="0">
                <a:latin typeface="Arial MT"/>
                <a:cs typeface="Arial MT"/>
              </a:rPr>
              <a:t>s</a:t>
            </a:r>
            <a:r>
              <a:rPr sz="2800" spc="-145" dirty="0">
                <a:latin typeface="Arial MT"/>
                <a:cs typeface="Arial MT"/>
              </a:rPr>
              <a:t> </a:t>
            </a:r>
            <a:r>
              <a:rPr sz="2800" spc="-295" dirty="0">
                <a:latin typeface="Arial MT"/>
                <a:cs typeface="Arial MT"/>
              </a:rPr>
              <a:t>p</a:t>
            </a:r>
            <a:r>
              <a:rPr sz="2800" spc="-225" dirty="0">
                <a:latin typeface="Arial MT"/>
                <a:cs typeface="Arial MT"/>
              </a:rPr>
              <a:t>roteccio</a:t>
            </a:r>
            <a:r>
              <a:rPr sz="2800" spc="-300" dirty="0">
                <a:latin typeface="Arial MT"/>
                <a:cs typeface="Arial MT"/>
              </a:rPr>
              <a:t>n</a:t>
            </a:r>
            <a:r>
              <a:rPr sz="2800" spc="-229" dirty="0">
                <a:latin typeface="Arial MT"/>
                <a:cs typeface="Arial MT"/>
              </a:rPr>
              <a:t>es.</a:t>
            </a:r>
            <a:endParaRPr sz="2800">
              <a:latin typeface="Arial MT"/>
              <a:cs typeface="Arial MT"/>
            </a:endParaRPr>
          </a:p>
          <a:p>
            <a:pPr marL="355600" marR="1190625" indent="-343535">
              <a:lnSpc>
                <a:spcPct val="100000"/>
              </a:lnSpc>
              <a:spcBef>
                <a:spcPts val="675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spc="-400" dirty="0">
                <a:latin typeface="Arial MT"/>
                <a:cs typeface="Arial MT"/>
              </a:rPr>
              <a:t>O</a:t>
            </a:r>
            <a:r>
              <a:rPr sz="2800" spc="-165" dirty="0">
                <a:latin typeface="Arial MT"/>
                <a:cs typeface="Arial MT"/>
              </a:rPr>
              <a:t>r</a:t>
            </a:r>
            <a:r>
              <a:rPr sz="2800" spc="-290" dirty="0">
                <a:latin typeface="Arial MT"/>
                <a:cs typeface="Arial MT"/>
              </a:rPr>
              <a:t>de</a:t>
            </a:r>
            <a:r>
              <a:rPr sz="2800" spc="-295" dirty="0">
                <a:latin typeface="Arial MT"/>
                <a:cs typeface="Arial MT"/>
              </a:rPr>
              <a:t>n</a:t>
            </a:r>
            <a:r>
              <a:rPr sz="2800" spc="-290" dirty="0">
                <a:latin typeface="Arial MT"/>
                <a:cs typeface="Arial MT"/>
              </a:rPr>
              <a:t>a</a:t>
            </a:r>
            <a:r>
              <a:rPr sz="2800" spc="-170" dirty="0">
                <a:latin typeface="Arial MT"/>
                <a:cs typeface="Arial MT"/>
              </a:rPr>
              <a:t>r</a:t>
            </a:r>
            <a:r>
              <a:rPr sz="2800" spc="-145" dirty="0">
                <a:latin typeface="Arial MT"/>
                <a:cs typeface="Arial MT"/>
              </a:rPr>
              <a:t> </a:t>
            </a:r>
            <a:r>
              <a:rPr sz="2800" spc="-120" dirty="0">
                <a:latin typeface="Arial MT"/>
                <a:cs typeface="Arial MT"/>
              </a:rPr>
              <a:t>l</a:t>
            </a:r>
            <a:r>
              <a:rPr sz="2800" spc="-285" dirty="0">
                <a:latin typeface="Arial MT"/>
                <a:cs typeface="Arial MT"/>
              </a:rPr>
              <a:t>a</a:t>
            </a:r>
            <a:r>
              <a:rPr sz="2800" spc="-145" dirty="0">
                <a:latin typeface="Arial MT"/>
                <a:cs typeface="Arial MT"/>
              </a:rPr>
              <a:t> </a:t>
            </a:r>
            <a:r>
              <a:rPr sz="2800" spc="-335" dirty="0">
                <a:latin typeface="Arial MT"/>
                <a:cs typeface="Arial MT"/>
              </a:rPr>
              <a:t>man</a:t>
            </a:r>
            <a:r>
              <a:rPr sz="2800" spc="-125" dirty="0">
                <a:latin typeface="Arial MT"/>
                <a:cs typeface="Arial MT"/>
              </a:rPr>
              <a:t>i</a:t>
            </a:r>
            <a:r>
              <a:rPr sz="2800" spc="-250" dirty="0">
                <a:latin typeface="Arial MT"/>
                <a:cs typeface="Arial MT"/>
              </a:rPr>
              <a:t>obr</a:t>
            </a:r>
            <a:r>
              <a:rPr sz="2800" spc="-285" dirty="0">
                <a:latin typeface="Arial MT"/>
                <a:cs typeface="Arial MT"/>
              </a:rPr>
              <a:t>a</a:t>
            </a:r>
            <a:r>
              <a:rPr sz="2800" spc="-125" dirty="0">
                <a:latin typeface="Arial MT"/>
                <a:cs typeface="Arial MT"/>
              </a:rPr>
              <a:t> </a:t>
            </a:r>
            <a:r>
              <a:rPr sz="2800" spc="-290" dirty="0">
                <a:latin typeface="Arial MT"/>
                <a:cs typeface="Arial MT"/>
              </a:rPr>
              <a:t>d</a:t>
            </a:r>
            <a:r>
              <a:rPr sz="2800" spc="-285" dirty="0">
                <a:latin typeface="Arial MT"/>
                <a:cs typeface="Arial MT"/>
              </a:rPr>
              <a:t>e</a:t>
            </a:r>
            <a:r>
              <a:rPr sz="2800" spc="-145" dirty="0">
                <a:latin typeface="Arial MT"/>
                <a:cs typeface="Arial MT"/>
              </a:rPr>
              <a:t> </a:t>
            </a:r>
            <a:r>
              <a:rPr sz="2800" spc="-235" dirty="0">
                <a:latin typeface="Arial MT"/>
                <a:cs typeface="Arial MT"/>
              </a:rPr>
              <a:t>apertur</a:t>
            </a:r>
            <a:r>
              <a:rPr sz="2800" spc="-285" dirty="0">
                <a:latin typeface="Arial MT"/>
                <a:cs typeface="Arial MT"/>
              </a:rPr>
              <a:t>a</a:t>
            </a:r>
            <a:r>
              <a:rPr sz="2800" spc="-145" dirty="0">
                <a:latin typeface="Arial MT"/>
                <a:cs typeface="Arial MT"/>
              </a:rPr>
              <a:t> </a:t>
            </a:r>
            <a:r>
              <a:rPr sz="2800" spc="-290" dirty="0">
                <a:latin typeface="Arial MT"/>
                <a:cs typeface="Arial MT"/>
              </a:rPr>
              <a:t>d</a:t>
            </a:r>
            <a:r>
              <a:rPr sz="2800" spc="-300" dirty="0">
                <a:latin typeface="Arial MT"/>
                <a:cs typeface="Arial MT"/>
              </a:rPr>
              <a:t>e</a:t>
            </a:r>
            <a:r>
              <a:rPr sz="2800" spc="-114" dirty="0">
                <a:latin typeface="Arial MT"/>
                <a:cs typeface="Arial MT"/>
              </a:rPr>
              <a:t>l</a:t>
            </a:r>
            <a:r>
              <a:rPr sz="2800" spc="-130" dirty="0">
                <a:latin typeface="Arial MT"/>
                <a:cs typeface="Arial MT"/>
              </a:rPr>
              <a:t> </a:t>
            </a:r>
            <a:r>
              <a:rPr sz="2800" spc="-290" dirty="0">
                <a:latin typeface="Arial MT"/>
                <a:cs typeface="Arial MT"/>
              </a:rPr>
              <a:t>ap</a:t>
            </a:r>
            <a:r>
              <a:rPr sz="2800" spc="-295" dirty="0">
                <a:latin typeface="Arial MT"/>
                <a:cs typeface="Arial MT"/>
              </a:rPr>
              <a:t>a</a:t>
            </a:r>
            <a:r>
              <a:rPr sz="2800" spc="-220" dirty="0">
                <a:latin typeface="Arial MT"/>
                <a:cs typeface="Arial MT"/>
              </a:rPr>
              <a:t>rato</a:t>
            </a:r>
            <a:r>
              <a:rPr sz="2800" spc="-145" dirty="0">
                <a:latin typeface="Arial MT"/>
                <a:cs typeface="Arial MT"/>
              </a:rPr>
              <a:t> </a:t>
            </a:r>
            <a:r>
              <a:rPr sz="2800" spc="-220" dirty="0">
                <a:latin typeface="Arial MT"/>
                <a:cs typeface="Arial MT"/>
              </a:rPr>
              <a:t>de  </a:t>
            </a:r>
            <a:r>
              <a:rPr sz="2800" spc="-225" dirty="0">
                <a:latin typeface="Arial MT"/>
                <a:cs typeface="Arial MT"/>
              </a:rPr>
              <a:t>interrupción.</a:t>
            </a:r>
            <a:endParaRPr sz="28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spc="-270" dirty="0">
                <a:latin typeface="Arial MT"/>
                <a:cs typeface="Arial MT"/>
              </a:rPr>
              <a:t>Reconf</a:t>
            </a:r>
            <a:r>
              <a:rPr sz="2800" spc="-125" dirty="0">
                <a:latin typeface="Arial MT"/>
                <a:cs typeface="Arial MT"/>
              </a:rPr>
              <a:t>i</a:t>
            </a:r>
            <a:r>
              <a:rPr sz="2800" spc="-260" dirty="0">
                <a:latin typeface="Arial MT"/>
                <a:cs typeface="Arial MT"/>
              </a:rPr>
              <a:t>gura</a:t>
            </a:r>
            <a:r>
              <a:rPr sz="2800" spc="-170" dirty="0">
                <a:latin typeface="Arial MT"/>
                <a:cs typeface="Arial MT"/>
              </a:rPr>
              <a:t>r</a:t>
            </a:r>
            <a:r>
              <a:rPr sz="2800" spc="-125" dirty="0">
                <a:latin typeface="Arial MT"/>
                <a:cs typeface="Arial MT"/>
              </a:rPr>
              <a:t> </a:t>
            </a:r>
            <a:r>
              <a:rPr sz="2800" spc="-120" dirty="0">
                <a:latin typeface="Arial MT"/>
                <a:cs typeface="Arial MT"/>
              </a:rPr>
              <a:t>l</a:t>
            </a:r>
            <a:r>
              <a:rPr sz="2800" spc="-285" dirty="0">
                <a:latin typeface="Arial MT"/>
                <a:cs typeface="Arial MT"/>
              </a:rPr>
              <a:t>a</a:t>
            </a:r>
            <a:r>
              <a:rPr sz="2800" spc="-145" dirty="0">
                <a:latin typeface="Arial MT"/>
                <a:cs typeface="Arial MT"/>
              </a:rPr>
              <a:t> </a:t>
            </a:r>
            <a:r>
              <a:rPr sz="2800" spc="-220" dirty="0">
                <a:latin typeface="Arial MT"/>
                <a:cs typeface="Arial MT"/>
              </a:rPr>
              <a:t>insta</a:t>
            </a:r>
            <a:r>
              <a:rPr sz="2800" spc="-125" dirty="0">
                <a:latin typeface="Arial MT"/>
                <a:cs typeface="Arial MT"/>
              </a:rPr>
              <a:t>l</a:t>
            </a:r>
            <a:r>
              <a:rPr sz="2800" spc="-235" dirty="0">
                <a:latin typeface="Arial MT"/>
                <a:cs typeface="Arial MT"/>
              </a:rPr>
              <a:t>ación.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116" y="3900042"/>
            <a:ext cx="13677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888888"/>
                </a:solidFill>
              </a:rPr>
              <a:t>E</a:t>
            </a:r>
            <a:r>
              <a:rPr sz="2800" dirty="0">
                <a:solidFill>
                  <a:srgbClr val="888888"/>
                </a:solidFill>
              </a:rPr>
              <a:t>j</a:t>
            </a:r>
            <a:r>
              <a:rPr sz="2800" spc="-10" dirty="0">
                <a:solidFill>
                  <a:srgbClr val="888888"/>
                </a:solidFill>
              </a:rPr>
              <a:t>emplos</a:t>
            </a:r>
            <a:endParaRPr sz="2800"/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6519" rIns="0" bIns="0" rtlCol="0">
            <a:spAutoFit/>
          </a:bodyPr>
          <a:lstStyle/>
          <a:p>
            <a:pPr marL="551180" marR="5080" indent="-39052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Phase </a:t>
            </a:r>
            <a:r>
              <a:rPr dirty="0"/>
              <a:t>A </a:t>
            </a:r>
            <a:r>
              <a:rPr spc="-20" dirty="0"/>
              <a:t>to </a:t>
            </a:r>
            <a:r>
              <a:rPr spc="-5" dirty="0"/>
              <a:t>ground </a:t>
            </a:r>
            <a:r>
              <a:rPr spc="-10" dirty="0"/>
              <a:t>fault currents </a:t>
            </a:r>
            <a:r>
              <a:rPr dirty="0"/>
              <a:t>and </a:t>
            </a:r>
            <a:r>
              <a:rPr spc="-15" dirty="0"/>
              <a:t>voltages </a:t>
            </a:r>
            <a:r>
              <a:rPr spc="-710" dirty="0"/>
              <a:t> </a:t>
            </a:r>
            <a:r>
              <a:rPr dirty="0"/>
              <a:t>on</a:t>
            </a:r>
            <a:r>
              <a:rPr spc="-5" dirty="0"/>
              <a:t> </a:t>
            </a:r>
            <a:r>
              <a:rPr dirty="0"/>
              <a:t>both</a:t>
            </a:r>
            <a:r>
              <a:rPr spc="-20" dirty="0"/>
              <a:t> </a:t>
            </a:r>
            <a:r>
              <a:rPr dirty="0"/>
              <a:t>sides of</a:t>
            </a:r>
            <a:r>
              <a:rPr spc="-10" dirty="0"/>
              <a:t> </a:t>
            </a:r>
            <a:r>
              <a:rPr dirty="0"/>
              <a:t>a </a:t>
            </a:r>
            <a:r>
              <a:rPr spc="-10" dirty="0"/>
              <a:t>wye-delta</a:t>
            </a:r>
            <a:r>
              <a:rPr spc="-20" dirty="0"/>
              <a:t> </a:t>
            </a:r>
            <a:r>
              <a:rPr spc="-15" dirty="0"/>
              <a:t>transformer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122" y="2359175"/>
            <a:ext cx="3932660" cy="300821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27828" y="1567637"/>
            <a:ext cx="3835400" cy="446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195"/>
              </a:lnSpc>
              <a:spcBef>
                <a:spcPts val="95"/>
              </a:spcBef>
            </a:pPr>
            <a:r>
              <a:rPr sz="2800" b="1" spc="-5" dirty="0">
                <a:latin typeface="Calibri"/>
                <a:cs typeface="Calibri"/>
              </a:rPr>
              <a:t>A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25-MVA,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69: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13.8-kV</a:t>
            </a:r>
            <a:endParaRPr sz="2800">
              <a:latin typeface="Calibri"/>
              <a:cs typeface="Calibri"/>
            </a:endParaRPr>
          </a:p>
          <a:p>
            <a:pPr marL="12700" marR="33020">
              <a:lnSpc>
                <a:spcPts val="3020"/>
              </a:lnSpc>
              <a:spcBef>
                <a:spcPts val="220"/>
              </a:spcBef>
            </a:pPr>
            <a:r>
              <a:rPr sz="2800" spc="-20" dirty="0">
                <a:latin typeface="Calibri"/>
                <a:cs typeface="Calibri"/>
              </a:rPr>
              <a:t>transformer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is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connected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wye-delta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shown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in</a:t>
            </a:r>
            <a:r>
              <a:rPr sz="2800" spc="-10" dirty="0">
                <a:latin typeface="Calibri"/>
                <a:cs typeface="Calibri"/>
              </a:rPr>
              <a:t> Fig.</a:t>
            </a:r>
            <a:endParaRPr sz="2800">
              <a:latin typeface="Calibri"/>
              <a:cs typeface="Calibri"/>
            </a:endParaRPr>
          </a:p>
          <a:p>
            <a:pPr marL="12700" marR="5080">
              <a:lnSpc>
                <a:spcPts val="3020"/>
              </a:lnSpc>
              <a:spcBef>
                <a:spcPts val="5"/>
              </a:spcBef>
            </a:pPr>
            <a:r>
              <a:rPr sz="2800" spc="-5" dirty="0">
                <a:latin typeface="Calibri"/>
                <a:cs typeface="Calibri"/>
              </a:rPr>
              <a:t>6.20.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For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fault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at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b="1" i="1" spc="-5" dirty="0">
                <a:latin typeface="Calibri"/>
                <a:cs typeface="Calibri"/>
              </a:rPr>
              <a:t>F</a:t>
            </a:r>
            <a:r>
              <a:rPr sz="2800" b="1" i="1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on </a:t>
            </a:r>
            <a:r>
              <a:rPr sz="2800" spc="-5" dirty="0">
                <a:latin typeface="Calibri"/>
                <a:cs typeface="Calibri"/>
              </a:rPr>
              <a:t> the </a:t>
            </a:r>
            <a:r>
              <a:rPr sz="2800" spc="-25" dirty="0">
                <a:latin typeface="Calibri"/>
                <a:cs typeface="Calibri"/>
              </a:rPr>
              <a:t>13.8-Kv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side,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three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sequence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reactances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to</a:t>
            </a:r>
            <a:endParaRPr sz="2800">
              <a:latin typeface="Calibri"/>
              <a:cs typeface="Calibri"/>
            </a:endParaRPr>
          </a:p>
          <a:p>
            <a:pPr marL="12700" marR="644525">
              <a:lnSpc>
                <a:spcPts val="3020"/>
              </a:lnSpc>
              <a:spcBef>
                <a:spcPts val="15"/>
              </a:spcBef>
            </a:pP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5" dirty="0">
                <a:latin typeface="Calibri"/>
                <a:cs typeface="Calibri"/>
              </a:rPr>
              <a:t>fault </a:t>
            </a:r>
            <a:r>
              <a:rPr sz="2800" spc="-5" dirty="0">
                <a:latin typeface="Calibri"/>
                <a:cs typeface="Calibri"/>
              </a:rPr>
              <a:t>on a </a:t>
            </a:r>
            <a:r>
              <a:rPr sz="2800" spc="-30" dirty="0">
                <a:latin typeface="Calibri"/>
                <a:cs typeface="Calibri"/>
              </a:rPr>
              <a:t>25-MVA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base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are: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ts val="3190"/>
              </a:lnSpc>
              <a:spcBef>
                <a:spcPts val="300"/>
              </a:spcBef>
            </a:pPr>
            <a:r>
              <a:rPr sz="2800" b="1" i="1" spc="-5" dirty="0">
                <a:latin typeface="Calibri"/>
                <a:cs typeface="Calibri"/>
              </a:rPr>
              <a:t>X1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b="1" i="1" spc="-5" dirty="0">
                <a:latin typeface="Calibri"/>
                <a:cs typeface="Calibri"/>
              </a:rPr>
              <a:t>X2</a:t>
            </a:r>
            <a:r>
              <a:rPr sz="2800" b="1" i="1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j16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+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J7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j23%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ts val="3190"/>
              </a:lnSpc>
            </a:pPr>
            <a:r>
              <a:rPr sz="2800" spc="-10" dirty="0">
                <a:latin typeface="Calibri"/>
                <a:cs typeface="Calibri"/>
              </a:rPr>
              <a:t>j0.23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pu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2800" b="1" i="1" spc="-5" dirty="0">
                <a:latin typeface="Calibri"/>
                <a:cs typeface="Calibri"/>
              </a:rPr>
              <a:t>X0</a:t>
            </a:r>
            <a:r>
              <a:rPr sz="2800" b="1" i="1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j7%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j0.07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PU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E579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6404</Words>
  <Application>Microsoft Office PowerPoint</Application>
  <PresentationFormat>Presentación en pantalla (4:3)</PresentationFormat>
  <Paragraphs>1143</Paragraphs>
  <Slides>169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169</vt:i4>
      </vt:variant>
    </vt:vector>
  </HeadingPairs>
  <TitlesOfParts>
    <vt:vector size="178" baseType="lpstr">
      <vt:lpstr>Arial</vt:lpstr>
      <vt:lpstr>Arial MT</vt:lpstr>
      <vt:lpstr>Calibri</vt:lpstr>
      <vt:lpstr>Cambria Math</vt:lpstr>
      <vt:lpstr>Lucida Sans Unicode</vt:lpstr>
      <vt:lpstr>Symbol</vt:lpstr>
      <vt:lpstr>Times New Roman</vt:lpstr>
      <vt:lpstr>Wingdings</vt:lpstr>
      <vt:lpstr>Office Theme</vt:lpstr>
      <vt:lpstr>Cálculo de Cortocircuitos</vt:lpstr>
      <vt:lpstr>Temario</vt:lpstr>
      <vt:lpstr>INTRODUCCIÓN</vt:lpstr>
      <vt:lpstr>¿Para qué el cálculo de cortocircuitos?</vt:lpstr>
      <vt:lpstr>Cálculo de cortocircuitos - Normas</vt:lpstr>
      <vt:lpstr>Cálculo de cortocircuitos</vt:lpstr>
      <vt:lpstr>Cálculo de cortocircuitos</vt:lpstr>
      <vt:lpstr>Tipo de cortocircuito</vt:lpstr>
      <vt:lpstr>Cálculo de cortocircuitos Tipos de cortocircuitos</vt:lpstr>
      <vt:lpstr>Tipo de fallas  Según su localización:</vt:lpstr>
      <vt:lpstr>Variación de las formas de onda de las  corrientes de cortocircuito</vt:lpstr>
      <vt:lpstr>Corriente de Cortocircuito Total</vt:lpstr>
      <vt:lpstr>Cortocircuito en una red  tensión en su valor pico</vt:lpstr>
      <vt:lpstr>Cortocircuito en una red  Cruce de la tensión por cero</vt:lpstr>
      <vt:lpstr>Cortocircuito en un generador  tensión en su valor pico</vt:lpstr>
      <vt:lpstr>Cortocircuito en un generador  Cruce de la tensión por cero</vt:lpstr>
      <vt:lpstr>Cálculo de cortocircuitos  Cortocircuito alejado de la generación</vt:lpstr>
      <vt:lpstr>Cálculo de cortocircuitos  Definiciones de acuerdo a IEC 60909 (I)</vt:lpstr>
      <vt:lpstr>Cálculo de cortocircuitos  Definiciones de acuerdo a IEC 60909 (II)</vt:lpstr>
      <vt:lpstr>Cálculo de cortocircuitos  Definiciones de acuerdo a IEC 60909 (III)</vt:lpstr>
      <vt:lpstr>Presentación de PowerPoint</vt:lpstr>
      <vt:lpstr>Cálculo de cortocircuitos  Cortocircuito cerca del generador</vt:lpstr>
      <vt:lpstr>Standard IEC 60909  Simplificaciones y asunciones</vt:lpstr>
      <vt:lpstr>MODELAMIENTO</vt:lpstr>
      <vt:lpstr>Modelamiento de la red</vt:lpstr>
      <vt:lpstr>Modelamiento de la red</vt:lpstr>
      <vt:lpstr>Modelamiento de la red</vt:lpstr>
      <vt:lpstr>Factor c de la tensión</vt:lpstr>
      <vt:lpstr>Factor c de la tensión</vt:lpstr>
      <vt:lpstr>Ejemplo 1</vt:lpstr>
      <vt:lpstr>Ejemplo 2</vt:lpstr>
      <vt:lpstr>Modelamiento de transformador</vt:lpstr>
      <vt:lpstr>Presentación de PowerPoint</vt:lpstr>
      <vt:lpstr>Presentación de PowerPoint</vt:lpstr>
      <vt:lpstr>Ejemplo 3</vt:lpstr>
      <vt:lpstr>Solución</vt:lpstr>
      <vt:lpstr>Modelamiento de líneas y redes</vt:lpstr>
      <vt:lpstr>Modelo de reactor serie</vt:lpstr>
      <vt:lpstr>Modelo máquina sincrónica (RG según IEC)</vt:lpstr>
      <vt:lpstr>Modelo máquina sincrónica (RG según IEC)</vt:lpstr>
      <vt:lpstr>Presentación de PowerPoint</vt:lpstr>
      <vt:lpstr>Ejemplo</vt:lpstr>
      <vt:lpstr>Ejemplo</vt:lpstr>
      <vt:lpstr>Presentación de PowerPoint</vt:lpstr>
      <vt:lpstr>Curva de operación Generador síncrono</vt:lpstr>
      <vt:lpstr>Modelo de máquina asincrónica</vt:lpstr>
      <vt:lpstr>Modelo compensación shunt</vt:lpstr>
      <vt:lpstr>Presentación de PowerPoint</vt:lpstr>
      <vt:lpstr>Datos del sistema</vt:lpstr>
      <vt:lpstr>Impedancia equivalente de red</vt:lpstr>
      <vt:lpstr>Impedancia del transformador</vt:lpstr>
      <vt:lpstr>Presentación de PowerPoint</vt:lpstr>
      <vt:lpstr>Impedancia de línea aérea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Peak Short-Circuit Current  Calculation in meshed Networks</vt:lpstr>
      <vt:lpstr>Resistencia ficticia del generador para  cálculo de valor pico de la corriente  de cortocircuito</vt:lpstr>
      <vt:lpstr>Peak Short-Circuit Current – Fault  location 1</vt:lpstr>
      <vt:lpstr>Peak Short-Circuit Current – Fault  location 2</vt:lpstr>
      <vt:lpstr>Cálculo de la corriente de  apertura</vt:lpstr>
      <vt:lpstr>Diferencia de corriente de apertura</vt:lpstr>
      <vt:lpstr>Cálculo de la corriente de apertura en  redes que no son malladas</vt:lpstr>
      <vt:lpstr>Decadencia de la Corriente de corte  alimentada desde generadores</vt:lpstr>
      <vt:lpstr>Decadencia de la Corriente de corte  alimentada desde motores asíncronos</vt:lpstr>
      <vt:lpstr>Cálculo de la corriente de apertura en  redes malladas</vt:lpstr>
      <vt:lpstr>Corriente de cortocircuito permanente</vt:lpstr>
      <vt:lpstr>Ejemplo</vt:lpstr>
      <vt:lpstr>Esquema unifilar</vt:lpstr>
      <vt:lpstr>Datos</vt:lpstr>
      <vt:lpstr>Preguntas</vt:lpstr>
      <vt:lpstr>Preguntas</vt:lpstr>
      <vt:lpstr>PREGUNTAS</vt:lpstr>
      <vt:lpstr>Respuesta “a”</vt:lpstr>
      <vt:lpstr>Respuesta “a”</vt:lpstr>
      <vt:lpstr>Respuesta “a”</vt:lpstr>
      <vt:lpstr>Respuesta “b”</vt:lpstr>
      <vt:lpstr>RESPUESTA «C» - GENERADOR</vt:lpstr>
      <vt:lpstr>RESPUESTA «C»  TRANSFORMADOR T1</vt:lpstr>
      <vt:lpstr>RESPUESTA «C»  TRANSFORMADOR T1</vt:lpstr>
      <vt:lpstr>RESPUESTA «C» - MOTOR M1</vt:lpstr>
      <vt:lpstr>RESPUESTA «C»  MOTOR M2</vt:lpstr>
      <vt:lpstr>RESPUESTA «C»</vt:lpstr>
      <vt:lpstr>Presentación de PowerPoint</vt:lpstr>
      <vt:lpstr>Presentación de PowerPoint</vt:lpstr>
      <vt:lpstr>RESPUESTA «C» SIN LA CONTIBUCIÓN DEL MOTOR M2</vt:lpstr>
      <vt:lpstr>RESPUESTA «D»</vt:lpstr>
      <vt:lpstr>RESPUESTA «D»</vt:lpstr>
      <vt:lpstr>Presentación de PowerPoint</vt:lpstr>
      <vt:lpstr>Presentación de PowerPoint</vt:lpstr>
      <vt:lpstr>Aplicación</vt:lpstr>
      <vt:lpstr>Aplicación</vt:lpstr>
      <vt:lpstr>Componentes simétricas</vt:lpstr>
      <vt:lpstr>Sistema de sistema de secuencia positiva.</vt:lpstr>
      <vt:lpstr>Sistema de secuencia negativa.</vt:lpstr>
      <vt:lpstr>Sistema de secuencia cero.</vt:lpstr>
      <vt:lpstr>Relaciones importantes 1</vt:lpstr>
      <vt:lpstr>Relaciones importantes 2</vt:lpstr>
      <vt:lpstr>Postulados (1)</vt:lpstr>
      <vt:lpstr>Postulados (2)</vt:lpstr>
      <vt:lpstr>Presentación de PowerPoint</vt:lpstr>
      <vt:lpstr>Generadores (1)</vt:lpstr>
      <vt:lpstr>Generadores (2)</vt:lpstr>
      <vt:lpstr>Transformadores (1)</vt:lpstr>
      <vt:lpstr>Transformadores de 3 devanados</vt:lpstr>
      <vt:lpstr>Presentación de PowerPoint</vt:lpstr>
      <vt:lpstr>Transformador de puesta a tierra (zig-zag)</vt:lpstr>
      <vt:lpstr>Presentación de PowerPoint</vt:lpstr>
      <vt:lpstr>Procedimiento de cálculo (1)</vt:lpstr>
      <vt:lpstr>Procedimiento de cálculo (2)</vt:lpstr>
      <vt:lpstr>Procedimiento de cálculo (3)</vt:lpstr>
      <vt:lpstr>Ejemplo</vt:lpstr>
      <vt:lpstr>Presentación de PowerPoint</vt:lpstr>
      <vt:lpstr> Conexión de la redes de secuencia según la falla</vt:lpstr>
      <vt:lpstr>Cortocircuito trifásico</vt:lpstr>
      <vt:lpstr>Falla monofásica a tierra</vt:lpstr>
      <vt:lpstr>Falla monofásica a tierra</vt:lpstr>
      <vt:lpstr>Falla bifásica</vt:lpstr>
      <vt:lpstr>Falla bifásica</vt:lpstr>
      <vt:lpstr>Falla bifásica a tierra</vt:lpstr>
      <vt:lpstr>Falla bifásica a tierra</vt:lpstr>
      <vt:lpstr>Falla a tierra con dos alimentaciones</vt:lpstr>
      <vt:lpstr>Fase “a” abierta</vt:lpstr>
      <vt:lpstr>Presentación de PowerPoint</vt:lpstr>
      <vt:lpstr>FALLAS EN SISTEMAS DE  DISTRIBUCIÓN</vt:lpstr>
      <vt:lpstr>Arquitecturas en Media Tensión</vt:lpstr>
      <vt:lpstr>Arquitecturas en Media Tensión</vt:lpstr>
      <vt:lpstr>Arquitecturas en Media Tensión</vt:lpstr>
      <vt:lpstr>Arquitecturas en Media Tensión</vt:lpstr>
      <vt:lpstr>Arquitecturas en Media Tensión</vt:lpstr>
      <vt:lpstr>Arquitecturas en Media Tensión</vt:lpstr>
      <vt:lpstr>Arquitecturas en Media Tensión</vt:lpstr>
      <vt:lpstr>FALLAS A TIERRA EN SISTEMAS  AISLADOS</vt:lpstr>
      <vt:lpstr>Regímenes de neutro</vt:lpstr>
      <vt:lpstr>Regímenes de neutro</vt:lpstr>
      <vt:lpstr>Regímenes de neutro</vt:lpstr>
      <vt:lpstr>Regímenes de neutro</vt:lpstr>
      <vt:lpstr>Regímenes de neutro</vt:lpstr>
      <vt:lpstr>Regímenes de neutro</vt:lpstr>
      <vt:lpstr>Regímenes de neutro</vt:lpstr>
      <vt:lpstr>Regímenes de neutro</vt:lpstr>
      <vt:lpstr>Regímenes de neutro</vt:lpstr>
      <vt:lpstr>Celda DM1 Protección con interruptor</vt:lpstr>
      <vt:lpstr>CT – instalación y conexión</vt:lpstr>
      <vt:lpstr>CT protección  (toroide)</vt:lpstr>
      <vt:lpstr>Regímenes de neutro</vt:lpstr>
      <vt:lpstr>Conexión a tierra</vt:lpstr>
      <vt:lpstr>Presentación de PowerPoint</vt:lpstr>
      <vt:lpstr>Recomendaciones de montaje</vt:lpstr>
      <vt:lpstr>Regímenes de neutro</vt:lpstr>
      <vt:lpstr>Regímenes de neutro</vt:lpstr>
      <vt:lpstr>Regímenes de neutro</vt:lpstr>
      <vt:lpstr>Regímenes de neutro</vt:lpstr>
      <vt:lpstr>Regímenes de neutro</vt:lpstr>
      <vt:lpstr>Regímenes de neutro</vt:lpstr>
      <vt:lpstr>Regímenes de neutro</vt:lpstr>
      <vt:lpstr>Regímenes de neutro</vt:lpstr>
      <vt:lpstr>Regímenes de neutro</vt:lpstr>
      <vt:lpstr>Presentación de PowerPoint</vt:lpstr>
      <vt:lpstr>Presentación de PowerPoint</vt:lpstr>
      <vt:lpstr>Causas de las fallas</vt:lpstr>
      <vt:lpstr>Presentación de PowerPoint</vt:lpstr>
      <vt:lpstr>Presentación de PowerPoint</vt:lpstr>
      <vt:lpstr>Estadística de fallas</vt:lpstr>
      <vt:lpstr>Presentación de PowerPoint</vt:lpstr>
      <vt:lpstr>Ejemplos</vt:lpstr>
      <vt:lpstr>Phase A to ground fault currents and voltages  on both sides of a wye-delta transformer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Características de red</dc:title>
  <dc:creator>Chilet</dc:creator>
  <cp:lastModifiedBy>User</cp:lastModifiedBy>
  <cp:revision>2</cp:revision>
  <dcterms:created xsi:type="dcterms:W3CDTF">2024-08-02T03:43:30Z</dcterms:created>
  <dcterms:modified xsi:type="dcterms:W3CDTF">2024-08-02T03:46:15Z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2019-04-27T00:00:00Z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2024-08-02T00:00:00Z</vt:filetime>
  </property>
</Properties>
</file>